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slides/slide257.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Override PartName="/ppt/slides/slide253.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s/slide2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53" r:id="rId1"/>
  </p:sldMasterIdLst>
  <p:notesMasterIdLst>
    <p:notesMasterId r:id="rId263"/>
  </p:notesMasterIdLst>
  <p:sldIdLst>
    <p:sldId id="570" r:id="rId2"/>
    <p:sldId id="344" r:id="rId3"/>
    <p:sldId id="347" r:id="rId4"/>
    <p:sldId id="345" r:id="rId5"/>
    <p:sldId id="301" r:id="rId6"/>
    <p:sldId id="349" r:id="rId7"/>
    <p:sldId id="303" r:id="rId8"/>
    <p:sldId id="304" r:id="rId9"/>
    <p:sldId id="321" r:id="rId10"/>
    <p:sldId id="306" r:id="rId11"/>
    <p:sldId id="305"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02" r:id="rId30"/>
    <p:sldId id="368" r:id="rId31"/>
    <p:sldId id="325" r:id="rId32"/>
    <p:sldId id="327" r:id="rId33"/>
    <p:sldId id="258" r:id="rId34"/>
    <p:sldId id="260" r:id="rId35"/>
    <p:sldId id="261" r:id="rId36"/>
    <p:sldId id="263" r:id="rId37"/>
    <p:sldId id="265" r:id="rId38"/>
    <p:sldId id="267" r:id="rId39"/>
    <p:sldId id="340" r:id="rId40"/>
    <p:sldId id="272" r:id="rId41"/>
    <p:sldId id="369" r:id="rId42"/>
    <p:sldId id="334" r:id="rId43"/>
    <p:sldId id="335" r:id="rId44"/>
    <p:sldId id="336" r:id="rId45"/>
    <p:sldId id="339" r:id="rId46"/>
    <p:sldId id="370" r:id="rId47"/>
    <p:sldId id="372" r:id="rId48"/>
    <p:sldId id="373" r:id="rId49"/>
    <p:sldId id="371" r:id="rId50"/>
    <p:sldId id="374" r:id="rId51"/>
    <p:sldId id="375" r:id="rId52"/>
    <p:sldId id="376" r:id="rId53"/>
    <p:sldId id="377" r:id="rId54"/>
    <p:sldId id="378" r:id="rId55"/>
    <p:sldId id="337" r:id="rId56"/>
    <p:sldId id="338" r:id="rId57"/>
    <p:sldId id="275" r:id="rId58"/>
    <p:sldId id="276" r:id="rId59"/>
    <p:sldId id="380" r:id="rId60"/>
    <p:sldId id="379" r:id="rId61"/>
    <p:sldId id="381" r:id="rId62"/>
    <p:sldId id="382" r:id="rId63"/>
    <p:sldId id="315" r:id="rId64"/>
    <p:sldId id="383" r:id="rId65"/>
    <p:sldId id="317" r:id="rId66"/>
    <p:sldId id="384" r:id="rId67"/>
    <p:sldId id="385" r:id="rId68"/>
    <p:sldId id="386" r:id="rId69"/>
    <p:sldId id="388" r:id="rId70"/>
    <p:sldId id="320" r:id="rId71"/>
    <p:sldId id="387" r:id="rId72"/>
    <p:sldId id="389" r:id="rId73"/>
    <p:sldId id="316" r:id="rId74"/>
    <p:sldId id="390" r:id="rId75"/>
    <p:sldId id="391" r:id="rId76"/>
    <p:sldId id="277" r:id="rId77"/>
    <p:sldId id="323" r:id="rId78"/>
    <p:sldId id="392" r:id="rId79"/>
    <p:sldId id="393" r:id="rId80"/>
    <p:sldId id="394" r:id="rId81"/>
    <p:sldId id="395" r:id="rId82"/>
    <p:sldId id="396" r:id="rId83"/>
    <p:sldId id="397" r:id="rId84"/>
    <p:sldId id="398" r:id="rId85"/>
    <p:sldId id="399" r:id="rId86"/>
    <p:sldId id="400" r:id="rId87"/>
    <p:sldId id="401" r:id="rId88"/>
    <p:sldId id="402" r:id="rId89"/>
    <p:sldId id="403" r:id="rId90"/>
    <p:sldId id="404" r:id="rId91"/>
    <p:sldId id="405" r:id="rId92"/>
    <p:sldId id="406" r:id="rId93"/>
    <p:sldId id="407" r:id="rId94"/>
    <p:sldId id="408" r:id="rId95"/>
    <p:sldId id="409" r:id="rId96"/>
    <p:sldId id="410" r:id="rId97"/>
    <p:sldId id="411" r:id="rId98"/>
    <p:sldId id="412" r:id="rId99"/>
    <p:sldId id="416" r:id="rId100"/>
    <p:sldId id="413" r:id="rId101"/>
    <p:sldId id="414" r:id="rId102"/>
    <p:sldId id="417" r:id="rId103"/>
    <p:sldId id="415" r:id="rId104"/>
    <p:sldId id="418" r:id="rId105"/>
    <p:sldId id="419" r:id="rId106"/>
    <p:sldId id="420" r:id="rId107"/>
    <p:sldId id="421" r:id="rId108"/>
    <p:sldId id="422" r:id="rId109"/>
    <p:sldId id="423" r:id="rId110"/>
    <p:sldId id="424" r:id="rId111"/>
    <p:sldId id="425" r:id="rId112"/>
    <p:sldId id="435" r:id="rId113"/>
    <p:sldId id="426" r:id="rId114"/>
    <p:sldId id="427" r:id="rId115"/>
    <p:sldId id="571" r:id="rId116"/>
    <p:sldId id="436" r:id="rId117"/>
    <p:sldId id="437" r:id="rId118"/>
    <p:sldId id="438" r:id="rId119"/>
    <p:sldId id="428" r:id="rId120"/>
    <p:sldId id="440" r:id="rId121"/>
    <p:sldId id="429" r:id="rId122"/>
    <p:sldId id="441" r:id="rId123"/>
    <p:sldId id="430" r:id="rId124"/>
    <p:sldId id="431" r:id="rId125"/>
    <p:sldId id="432" r:id="rId126"/>
    <p:sldId id="433" r:id="rId127"/>
    <p:sldId id="572" r:id="rId128"/>
    <p:sldId id="442" r:id="rId129"/>
    <p:sldId id="443" r:id="rId130"/>
    <p:sldId id="445" r:id="rId131"/>
    <p:sldId id="451" r:id="rId132"/>
    <p:sldId id="446" r:id="rId133"/>
    <p:sldId id="447" r:id="rId134"/>
    <p:sldId id="448" r:id="rId135"/>
    <p:sldId id="449" r:id="rId136"/>
    <p:sldId id="450" r:id="rId137"/>
    <p:sldId id="573" r:id="rId138"/>
    <p:sldId id="444" r:id="rId139"/>
    <p:sldId id="452" r:id="rId140"/>
    <p:sldId id="457" r:id="rId141"/>
    <p:sldId id="458" r:id="rId142"/>
    <p:sldId id="459" r:id="rId143"/>
    <p:sldId id="460" r:id="rId144"/>
    <p:sldId id="454" r:id="rId145"/>
    <p:sldId id="455" r:id="rId146"/>
    <p:sldId id="461" r:id="rId147"/>
    <p:sldId id="456" r:id="rId148"/>
    <p:sldId id="462" r:id="rId149"/>
    <p:sldId id="574" r:id="rId150"/>
    <p:sldId id="463" r:id="rId151"/>
    <p:sldId id="464" r:id="rId152"/>
    <p:sldId id="575" r:id="rId153"/>
    <p:sldId id="465" r:id="rId154"/>
    <p:sldId id="466" r:id="rId155"/>
    <p:sldId id="467" r:id="rId156"/>
    <p:sldId id="541" r:id="rId157"/>
    <p:sldId id="542" r:id="rId158"/>
    <p:sldId id="471" r:id="rId159"/>
    <p:sldId id="468" r:id="rId160"/>
    <p:sldId id="472" r:id="rId161"/>
    <p:sldId id="473" r:id="rId162"/>
    <p:sldId id="543" r:id="rId163"/>
    <p:sldId id="476" r:id="rId164"/>
    <p:sldId id="477" r:id="rId165"/>
    <p:sldId id="478" r:id="rId166"/>
    <p:sldId id="479" r:id="rId167"/>
    <p:sldId id="481" r:id="rId168"/>
    <p:sldId id="482" r:id="rId169"/>
    <p:sldId id="483" r:id="rId170"/>
    <p:sldId id="576" r:id="rId171"/>
    <p:sldId id="484" r:id="rId172"/>
    <p:sldId id="490" r:id="rId173"/>
    <p:sldId id="485" r:id="rId174"/>
    <p:sldId id="499" r:id="rId175"/>
    <p:sldId id="500" r:id="rId176"/>
    <p:sldId id="577" r:id="rId177"/>
    <p:sldId id="578" r:id="rId178"/>
    <p:sldId id="486" r:id="rId179"/>
    <p:sldId id="501" r:id="rId180"/>
    <p:sldId id="487" r:id="rId181"/>
    <p:sldId id="488" r:id="rId182"/>
    <p:sldId id="493" r:id="rId183"/>
    <p:sldId id="489" r:id="rId184"/>
    <p:sldId id="491" r:id="rId185"/>
    <p:sldId id="492" r:id="rId186"/>
    <p:sldId id="494" r:id="rId187"/>
    <p:sldId id="496" r:id="rId188"/>
    <p:sldId id="495" r:id="rId189"/>
    <p:sldId id="497" r:id="rId190"/>
    <p:sldId id="504" r:id="rId191"/>
    <p:sldId id="505" r:id="rId192"/>
    <p:sldId id="506" r:id="rId193"/>
    <p:sldId id="498" r:id="rId194"/>
    <p:sldId id="503" r:id="rId195"/>
    <p:sldId id="507" r:id="rId196"/>
    <p:sldId id="508" r:id="rId197"/>
    <p:sldId id="509" r:id="rId198"/>
    <p:sldId id="510" r:id="rId199"/>
    <p:sldId id="511" r:id="rId200"/>
    <p:sldId id="512" r:id="rId201"/>
    <p:sldId id="513" r:id="rId202"/>
    <p:sldId id="579" r:id="rId203"/>
    <p:sldId id="515" r:id="rId204"/>
    <p:sldId id="516" r:id="rId205"/>
    <p:sldId id="517" r:id="rId206"/>
    <p:sldId id="518" r:id="rId207"/>
    <p:sldId id="544" r:id="rId208"/>
    <p:sldId id="545" r:id="rId209"/>
    <p:sldId id="580" r:id="rId210"/>
    <p:sldId id="546" r:id="rId211"/>
    <p:sldId id="547" r:id="rId212"/>
    <p:sldId id="551" r:id="rId213"/>
    <p:sldId id="549" r:id="rId214"/>
    <p:sldId id="550" r:id="rId215"/>
    <p:sldId id="548" r:id="rId216"/>
    <p:sldId id="553" r:id="rId217"/>
    <p:sldId id="554" r:id="rId218"/>
    <p:sldId id="552" r:id="rId219"/>
    <p:sldId id="555" r:id="rId220"/>
    <p:sldId id="556" r:id="rId221"/>
    <p:sldId id="558" r:id="rId222"/>
    <p:sldId id="559" r:id="rId223"/>
    <p:sldId id="557" r:id="rId224"/>
    <p:sldId id="560" r:id="rId225"/>
    <p:sldId id="561" r:id="rId226"/>
    <p:sldId id="562" r:id="rId227"/>
    <p:sldId id="563" r:id="rId228"/>
    <p:sldId id="564" r:id="rId229"/>
    <p:sldId id="565" r:id="rId230"/>
    <p:sldId id="566" r:id="rId231"/>
    <p:sldId id="581" r:id="rId232"/>
    <p:sldId id="568" r:id="rId233"/>
    <p:sldId id="582" r:id="rId234"/>
    <p:sldId id="569" r:id="rId235"/>
    <p:sldId id="583" r:id="rId236"/>
    <p:sldId id="584" r:id="rId237"/>
    <p:sldId id="585" r:id="rId238"/>
    <p:sldId id="586" r:id="rId239"/>
    <p:sldId id="532" r:id="rId240"/>
    <p:sldId id="533" r:id="rId241"/>
    <p:sldId id="534" r:id="rId242"/>
    <p:sldId id="535" r:id="rId243"/>
    <p:sldId id="536" r:id="rId244"/>
    <p:sldId id="537" r:id="rId245"/>
    <p:sldId id="538" r:id="rId246"/>
    <p:sldId id="539" r:id="rId247"/>
    <p:sldId id="540" r:id="rId248"/>
    <p:sldId id="587" r:id="rId249"/>
    <p:sldId id="519" r:id="rId250"/>
    <p:sldId id="520" r:id="rId251"/>
    <p:sldId id="521" r:id="rId252"/>
    <p:sldId id="522" r:id="rId253"/>
    <p:sldId id="523" r:id="rId254"/>
    <p:sldId id="524" r:id="rId255"/>
    <p:sldId id="525" r:id="rId256"/>
    <p:sldId id="526" r:id="rId257"/>
    <p:sldId id="527" r:id="rId258"/>
    <p:sldId id="528" r:id="rId259"/>
    <p:sldId id="529" r:id="rId260"/>
    <p:sldId id="530" r:id="rId261"/>
    <p:sldId id="531" r:id="rId262"/>
  </p:sldIdLst>
  <p:sldSz cx="9144000" cy="6858000" type="screen4x3"/>
  <p:notesSz cx="6997700" cy="92837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ＭＳ Ｐゴシック" pitchFamily="34" charset="-128"/>
        <a:cs typeface="+mn-cs"/>
      </a:defRPr>
    </a:lvl5pPr>
    <a:lvl6pPr marL="2286000" algn="l" defTabSz="914400" rtl="0" eaLnBrk="1" latinLnBrk="0" hangingPunct="1">
      <a:defRPr kern="1200">
        <a:solidFill>
          <a:schemeClr val="tx1"/>
        </a:solidFill>
        <a:latin typeface="Verdana" pitchFamily="34" charset="0"/>
        <a:ea typeface="ＭＳ Ｐゴシック" pitchFamily="34" charset="-128"/>
        <a:cs typeface="+mn-cs"/>
      </a:defRPr>
    </a:lvl6pPr>
    <a:lvl7pPr marL="2743200" algn="l" defTabSz="914400" rtl="0" eaLnBrk="1" latinLnBrk="0" hangingPunct="1">
      <a:defRPr kern="1200">
        <a:solidFill>
          <a:schemeClr val="tx1"/>
        </a:solidFill>
        <a:latin typeface="Verdana" pitchFamily="34" charset="0"/>
        <a:ea typeface="ＭＳ Ｐゴシック" pitchFamily="34" charset="-128"/>
        <a:cs typeface="+mn-cs"/>
      </a:defRPr>
    </a:lvl7pPr>
    <a:lvl8pPr marL="3200400" algn="l" defTabSz="914400" rtl="0" eaLnBrk="1" latinLnBrk="0" hangingPunct="1">
      <a:defRPr kern="1200">
        <a:solidFill>
          <a:schemeClr val="tx1"/>
        </a:solidFill>
        <a:latin typeface="Verdana" pitchFamily="34" charset="0"/>
        <a:ea typeface="ＭＳ Ｐゴシック" pitchFamily="34" charset="-128"/>
        <a:cs typeface="+mn-cs"/>
      </a:defRPr>
    </a:lvl8pPr>
    <a:lvl9pPr marL="3657600" algn="l" defTabSz="914400" rtl="0" eaLnBrk="1" latinLnBrk="0" hangingPunct="1">
      <a:defRPr kern="1200">
        <a:solidFill>
          <a:schemeClr val="tx1"/>
        </a:solidFill>
        <a:latin typeface="Verdana"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106" d="100"/>
          <a:sy n="106" d="100"/>
        </p:scale>
        <p:origin x="-1674" y="-96"/>
      </p:cViewPr>
      <p:guideLst>
        <p:guide orient="horz" pos="816"/>
        <p:guide pos="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36"/>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0034" name="Rectangle 2"/>
          <p:cNvSpPr>
            <a:spLocks noGrp="1" noChangeArrowheads="1"/>
          </p:cNvSpPr>
          <p:nvPr>
            <p:ph type="hdr" sz="quarter"/>
          </p:nvPr>
        </p:nvSpPr>
        <p:spPr bwMode="auto">
          <a:xfrm>
            <a:off x="0" y="0"/>
            <a:ext cx="3032125" cy="463550"/>
          </a:xfrm>
          <a:prstGeom prst="rect">
            <a:avLst/>
          </a:prstGeom>
          <a:noFill/>
          <a:ln w="9525">
            <a:noFill/>
            <a:miter lim="800000"/>
            <a:headEnd/>
            <a:tailEnd/>
          </a:ln>
        </p:spPr>
        <p:txBody>
          <a:bodyPr vert="horz" wrap="square" lIns="93031" tIns="46516" rIns="93031" bIns="46516" numCol="1" anchor="t" anchorCtr="0" compatLnSpc="1">
            <a:prstTxWarp prst="textNoShape">
              <a:avLst/>
            </a:prstTxWarp>
          </a:bodyPr>
          <a:lstStyle>
            <a:lvl1pPr defTabSz="930275" eaLnBrk="1" hangingPunct="1">
              <a:defRPr sz="1200">
                <a:latin typeface="Times New Roman" pitchFamily="18" charset="0"/>
              </a:defRPr>
            </a:lvl1pPr>
          </a:lstStyle>
          <a:p>
            <a:endParaRPr lang="en-US"/>
          </a:p>
        </p:txBody>
      </p:sp>
      <p:sp>
        <p:nvSpPr>
          <p:cNvPr id="300035" name="Rectangle 3"/>
          <p:cNvSpPr>
            <a:spLocks noGrp="1" noChangeArrowheads="1"/>
          </p:cNvSpPr>
          <p:nvPr>
            <p:ph type="dt" idx="1"/>
          </p:nvPr>
        </p:nvSpPr>
        <p:spPr bwMode="auto">
          <a:xfrm>
            <a:off x="3963988" y="0"/>
            <a:ext cx="3032125" cy="463550"/>
          </a:xfrm>
          <a:prstGeom prst="rect">
            <a:avLst/>
          </a:prstGeom>
          <a:noFill/>
          <a:ln w="9525">
            <a:noFill/>
            <a:miter lim="800000"/>
            <a:headEnd/>
            <a:tailEnd/>
          </a:ln>
        </p:spPr>
        <p:txBody>
          <a:bodyPr vert="horz" wrap="square" lIns="93031" tIns="46516" rIns="93031" bIns="46516" numCol="1" anchor="t" anchorCtr="0" compatLnSpc="1">
            <a:prstTxWarp prst="textNoShape">
              <a:avLst/>
            </a:prstTxWarp>
          </a:bodyPr>
          <a:lstStyle>
            <a:lvl1pPr algn="r" defTabSz="930275" eaLnBrk="1" hangingPunct="1">
              <a:defRPr sz="1200">
                <a:latin typeface="Times New Roman" pitchFamily="18" charset="0"/>
              </a:defRPr>
            </a:lvl1pPr>
          </a:lstStyle>
          <a:p>
            <a:endParaRPr lang="en-US"/>
          </a:p>
        </p:txBody>
      </p:sp>
      <p:sp>
        <p:nvSpPr>
          <p:cNvPr id="39940"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300037"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p:spPr>
        <p:txBody>
          <a:bodyPr vert="horz" wrap="square" lIns="93031" tIns="46516" rIns="93031" bIns="465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0038"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p:spPr>
        <p:txBody>
          <a:bodyPr vert="horz" wrap="square" lIns="93031" tIns="46516" rIns="93031" bIns="46516" numCol="1" anchor="b" anchorCtr="0" compatLnSpc="1">
            <a:prstTxWarp prst="textNoShape">
              <a:avLst/>
            </a:prstTxWarp>
          </a:bodyPr>
          <a:lstStyle>
            <a:lvl1pPr defTabSz="930275" eaLnBrk="1" hangingPunct="1">
              <a:defRPr sz="1200">
                <a:latin typeface="Times New Roman" pitchFamily="18" charset="0"/>
              </a:defRPr>
            </a:lvl1pPr>
          </a:lstStyle>
          <a:p>
            <a:endParaRPr lang="en-US"/>
          </a:p>
        </p:txBody>
      </p:sp>
      <p:sp>
        <p:nvSpPr>
          <p:cNvPr id="300039"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p:spPr>
        <p:txBody>
          <a:bodyPr vert="horz" wrap="square" lIns="93031" tIns="46516" rIns="93031" bIns="46516" numCol="1" anchor="b" anchorCtr="0" compatLnSpc="1">
            <a:prstTxWarp prst="textNoShape">
              <a:avLst/>
            </a:prstTxWarp>
          </a:bodyPr>
          <a:lstStyle>
            <a:lvl1pPr algn="r" defTabSz="930275" eaLnBrk="1" hangingPunct="1">
              <a:defRPr sz="1200">
                <a:latin typeface="Times New Roman" pitchFamily="18" charset="0"/>
              </a:defRPr>
            </a:lvl1pPr>
          </a:lstStyle>
          <a:p>
            <a:fld id="{1E86ED05-0331-4D28-A4FA-E41BD7467DE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7F399F9-22A4-45A8-9878-186607C6D8C6}" type="slidenum">
              <a:rPr lang="en-US"/>
              <a:pPr/>
              <a:t>5</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175CE58-CD99-4771-AD7D-6C4E7DD4945D}" type="slidenum">
              <a:rPr lang="en-US"/>
              <a:pPr/>
              <a:t>33</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389A811E-830D-4C08-A8BA-03F77E13EC42}" type="slidenum">
              <a:rPr lang="en-US"/>
              <a:pPr/>
              <a:t>34</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A072100F-B3F2-4F64-9FBF-26D3EB699AD9}" type="slidenum">
              <a:rPr lang="en-US"/>
              <a:pPr/>
              <a:t>35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D0C00B83-6315-4250-AF73-2CBBAF63327E}" type="slidenum">
              <a:rPr lang="en-US"/>
              <a:pPr/>
              <a:t>36</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56FB25-8B92-47EE-86E1-5940B5B70931}" type="slidenum">
              <a:rPr lang="en-US"/>
              <a:pPr/>
              <a:t>37</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E24579AC-0CFB-4972-8FA7-4033AE83D853}" type="slidenum">
              <a:rPr lang="en-US"/>
              <a:pPr/>
              <a:t>38</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1B82D8BD-E0AF-46F0-9594-E177BE17251F}" type="slidenum">
              <a:rPr lang="en-US"/>
              <a:pPr/>
              <a:t>39</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smtClean="0">
                <a:latin typeface="Times New Roman" pitchFamily="18" charset="0"/>
                <a:ea typeface="ＭＳ Ｐゴシック" pitchFamily="34" charset="-128"/>
              </a:rPr>
              <a:t>SCAN (dumb elevator): Back and forth, to end/start track</a:t>
            </a:r>
          </a:p>
          <a:p>
            <a:r>
              <a:rPr lang="en-US" smtClean="0">
                <a:latin typeface="Times New Roman" pitchFamily="18" charset="0"/>
                <a:ea typeface="ＭＳ Ｐゴシック" pitchFamily="34" charset="-128"/>
              </a:rPr>
              <a:t>C-: Circular: Only process requests in one direction</a:t>
            </a:r>
          </a:p>
          <a:p>
            <a:r>
              <a:rPr lang="en-US" smtClean="0">
                <a:latin typeface="Times New Roman" pitchFamily="18" charset="0"/>
                <a:ea typeface="ＭＳ Ｐゴシック" pitchFamily="34" charset="-128"/>
              </a:rPr>
              <a:t>LOOK: Only go as far as last request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3769D88-0CBB-4850-8AD2-1BB1188E5656}" type="slidenum">
              <a:rPr lang="en-US"/>
              <a:pPr/>
              <a:t>40</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pPr eaLnBrk="1" hangingPunct="1">
              <a:spcBef>
                <a:spcPct val="0"/>
              </a:spcBef>
            </a:pPr>
            <a:endParaRPr lang="en-US" smtClean="0">
              <a:latin typeface="Times New Roman" pitchFamily="18" charset="0"/>
              <a:ea typeface="ＭＳ Ｐゴシック" pitchFamily="34" charset="-128"/>
            </a:endParaRPr>
          </a:p>
        </p:txBody>
      </p:sp>
      <p:sp>
        <p:nvSpPr>
          <p:cNvPr id="63492" name="Slide Number Placeholder 3"/>
          <p:cNvSpPr>
            <a:spLocks noGrp="1"/>
          </p:cNvSpPr>
          <p:nvPr>
            <p:ph type="sldNum" sz="quarter" idx="5"/>
          </p:nvPr>
        </p:nvSpPr>
        <p:spPr>
          <a:noFill/>
        </p:spPr>
        <p:txBody>
          <a:bodyPr/>
          <a:lstStyle/>
          <a:p>
            <a:fld id="{6D3292BD-21CF-4823-8E9F-0D4395B403CF}" type="slidenum">
              <a:rPr lang="en-US"/>
              <a:pPr/>
              <a:t>42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spcBef>
                <a:spcPct val="0"/>
              </a:spcBef>
            </a:pPr>
            <a:endParaRPr lang="en-US" smtClean="0">
              <a:latin typeface="Times New Roman" pitchFamily="18" charset="0"/>
              <a:ea typeface="ＭＳ Ｐゴシック" pitchFamily="34" charset="-128"/>
            </a:endParaRPr>
          </a:p>
        </p:txBody>
      </p:sp>
      <p:sp>
        <p:nvSpPr>
          <p:cNvPr id="64516" name="Slide Number Placeholder 3"/>
          <p:cNvSpPr>
            <a:spLocks noGrp="1"/>
          </p:cNvSpPr>
          <p:nvPr>
            <p:ph type="sldNum" sz="quarter" idx="5"/>
          </p:nvPr>
        </p:nvSpPr>
        <p:spPr>
          <a:noFill/>
        </p:spPr>
        <p:txBody>
          <a:bodyPr/>
          <a:lstStyle/>
          <a:p>
            <a:fld id="{D31BE905-FEFF-4134-81B0-FDE1E34B5D05}" type="slidenum">
              <a:rPr lang="en-US"/>
              <a:pPr/>
              <a:t>43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89F3A13-7E3C-4F69-85CD-6252D7C5B2A8}" type="slidenum">
              <a:rPr lang="en-US"/>
              <a:pPr/>
              <a:t>7</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smtClean="0">
              <a:latin typeface="Times New Roman" pitchFamily="18"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eaLnBrk="1" hangingPunct="1">
              <a:spcBef>
                <a:spcPct val="0"/>
              </a:spcBef>
            </a:pPr>
            <a:endParaRPr lang="en-US" smtClean="0">
              <a:latin typeface="Times New Roman" pitchFamily="18" charset="0"/>
              <a:ea typeface="ＭＳ Ｐゴシック" pitchFamily="34" charset="-128"/>
            </a:endParaRPr>
          </a:p>
        </p:txBody>
      </p:sp>
      <p:sp>
        <p:nvSpPr>
          <p:cNvPr id="65540" name="Slide Number Placeholder 3"/>
          <p:cNvSpPr>
            <a:spLocks noGrp="1"/>
          </p:cNvSpPr>
          <p:nvPr>
            <p:ph type="sldNum" sz="quarter" idx="5"/>
          </p:nvPr>
        </p:nvSpPr>
        <p:spPr>
          <a:noFill/>
        </p:spPr>
        <p:txBody>
          <a:bodyPr/>
          <a:lstStyle/>
          <a:p>
            <a:fld id="{D0456227-4FA8-4E7E-B3AE-7E55AB86D976}" type="slidenum">
              <a:rPr lang="en-US"/>
              <a:pPr/>
              <a:t>44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eaLnBrk="1" hangingPunct="1">
              <a:spcBef>
                <a:spcPct val="0"/>
              </a:spcBef>
            </a:pPr>
            <a:endParaRPr lang="en-US" smtClean="0">
              <a:latin typeface="Times New Roman" pitchFamily="18" charset="0"/>
              <a:ea typeface="ＭＳ Ｐゴシック" pitchFamily="34" charset="-128"/>
            </a:endParaRPr>
          </a:p>
        </p:txBody>
      </p:sp>
      <p:sp>
        <p:nvSpPr>
          <p:cNvPr id="66564" name="Slide Number Placeholder 3"/>
          <p:cNvSpPr>
            <a:spLocks noGrp="1"/>
          </p:cNvSpPr>
          <p:nvPr>
            <p:ph type="sldNum" sz="quarter" idx="5"/>
          </p:nvPr>
        </p:nvSpPr>
        <p:spPr>
          <a:noFill/>
        </p:spPr>
        <p:txBody>
          <a:bodyPr/>
          <a:lstStyle/>
          <a:p>
            <a:fld id="{919D0CB9-0A93-42E0-BB86-46890FBC911A}" type="slidenum">
              <a:rPr lang="en-US"/>
              <a:pPr/>
              <a:t>45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34B87A26-DCC0-4D92-884D-B64014F1A1FD}" type="slidenum">
              <a:rPr lang="en-US"/>
              <a:pPr/>
              <a:t>55</a:t>
            </a:fld>
            <a:endParaRPr lang="en-US"/>
          </a:p>
        </p:txBody>
      </p:sp>
      <p:sp>
        <p:nvSpPr>
          <p:cNvPr id="67587" name="Rectangle 2"/>
          <p:cNvSpPr>
            <a:spLocks noGrp="1" noRot="1" noChangeAspect="1" noChangeArrowheads="1" noTextEdit="1"/>
          </p:cNvSpPr>
          <p:nvPr>
            <p:ph type="sldImg"/>
          </p:nvPr>
        </p:nvSpPr>
        <p:spPr>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75E27817-5A83-4E26-AB3D-693AD05F4B6C}" type="slidenum">
              <a:rPr lang="en-US"/>
              <a:pPr/>
              <a:t>56</a:t>
            </a:fld>
            <a:endParaRPr lang="en-US"/>
          </a:p>
        </p:txBody>
      </p:sp>
      <p:sp>
        <p:nvSpPr>
          <p:cNvPr id="68611" name="Rectangle 2"/>
          <p:cNvSpPr>
            <a:spLocks noGrp="1" noRot="1" noChangeAspect="1" noChangeArrowheads="1" noTextEdit="1"/>
          </p:cNvSpPr>
          <p:nvPr>
            <p:ph type="sldImg"/>
          </p:nvPr>
        </p:nvSpPr>
        <p:spPr>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43DCFA39-7FC7-4CF9-8980-E64CF4A198AB}" type="slidenum">
              <a:rPr lang="en-US"/>
              <a:pPr/>
              <a:t>57</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EBEAABA3-06AF-45CA-8968-FFC113881A27}" type="slidenum">
              <a:rPr lang="en-US"/>
              <a:pPr/>
              <a:t>58</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65D0299-899C-4B87-BF84-657B0FE80193}" type="slidenum">
              <a:rPr lang="en-US"/>
              <a:pPr/>
              <a:t>63</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E20E164-BE24-4F4D-AFE2-B07A3E8ACBCE}" type="slidenum">
              <a:rPr lang="en-US"/>
              <a:pPr/>
              <a:t>65</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4E45B3CB-4175-4BF2-9E34-F4D6AFB6A96C}" type="slidenum">
              <a:rPr lang="en-US"/>
              <a:pPr/>
              <a:t>70</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EA587A2-85F2-466A-AA4D-33C65B239BC3}" type="slidenum">
              <a:rPr lang="en-US"/>
              <a:pPr/>
              <a:t>73</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241F95CD-D363-4894-83B2-105459997852}" type="slidenum">
              <a:rPr lang="en-US"/>
              <a:pPr/>
              <a:t>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146998BE-C961-4AB7-A949-EC12FB39DFA0}" type="slidenum">
              <a:rPr lang="en-US"/>
              <a:pPr/>
              <a:t>76</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8787F1F3-B211-43C8-A3D3-3543C6ED7A15}" type="slidenum">
              <a:rPr lang="en-US"/>
              <a:pPr/>
              <a:t>77</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3011" name="Rectangle 2"/>
          <p:cNvSpPr>
            <a:spLocks noGrp="1" noRot="1" noChangeAspect="1" noChangeArrowheads="1" noTextEdit="1"/>
          </p:cNvSpPr>
          <p:nvPr>
            <p:ph type="sldImg"/>
          </p:nvPr>
        </p:nvSpPr>
        <p:spPr>
          <a:xfrm>
            <a:off x="717550" y="465138"/>
            <a:ext cx="5564188" cy="4171950"/>
          </a:xfrm>
          <a:ln/>
        </p:spPr>
      </p:sp>
      <p:sp>
        <p:nvSpPr>
          <p:cNvPr id="43012"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4035" name="Rectangle 2"/>
          <p:cNvSpPr>
            <a:spLocks noGrp="1" noRot="1" noChangeAspect="1" noChangeArrowheads="1" noTextEdit="1"/>
          </p:cNvSpPr>
          <p:nvPr>
            <p:ph type="sldImg"/>
          </p:nvPr>
        </p:nvSpPr>
        <p:spPr>
          <a:xfrm>
            <a:off x="717550" y="465138"/>
            <a:ext cx="5564188" cy="4171950"/>
          </a:xfrm>
          <a:ln/>
        </p:spPr>
      </p:sp>
      <p:sp>
        <p:nvSpPr>
          <p:cNvPr id="44036"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p:spPr>
        <p:txBody>
          <a:bodyPr/>
          <a:lstStyle/>
          <a:p>
            <a:r>
              <a:rPr lang="en-US" smtClean="0"/>
              <a:t>Copyright © 2009 EMC Corporation. Do not Copy - All Rights Reserved.</a:t>
            </a:r>
          </a:p>
        </p:txBody>
      </p:sp>
      <p:sp>
        <p:nvSpPr>
          <p:cNvPr id="47107" name="Rectangle 2"/>
          <p:cNvSpPr>
            <a:spLocks noGrp="1" noRot="1" noChangeAspect="1" noChangeArrowheads="1" noTextEdit="1"/>
          </p:cNvSpPr>
          <p:nvPr>
            <p:ph type="sldImg"/>
          </p:nvPr>
        </p:nvSpPr>
        <p:spPr>
          <a:xfrm>
            <a:off x="706249" y="464508"/>
            <a:ext cx="5586822" cy="4172504"/>
          </a:xfrm>
          <a:ln/>
        </p:spPr>
      </p:sp>
      <p:sp>
        <p:nvSpPr>
          <p:cNvPr id="47108" name="Rectangle 3"/>
          <p:cNvSpPr>
            <a:spLocks noGrp="1" noChangeAspect="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1D1FFA-895F-4AF3-AA1A-ED93151BDB72}" type="slidenum">
              <a:rPr lang="en-US"/>
              <a:pPr/>
              <a:t>9</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275BFF7A-0741-4D99-BE4D-CAD508258572}" type="slidenum">
              <a:rPr lang="en-US"/>
              <a:pPr/>
              <a:t>10</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16392BDE-71F7-4909-BBED-5721A9EFA575}" type="slidenum">
              <a:rPr lang="en-US"/>
              <a:pPr/>
              <a:t>11</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7057F49-F351-4EC8-9B9D-AB34CD081041}" type="slidenum">
              <a:rPr lang="en-US"/>
              <a:pPr/>
              <a:t>29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D4CD4BA5-AF9A-47CE-B951-01228BFC7DC0}" type="slidenum">
              <a:rPr lang="en-US"/>
              <a:pPr/>
              <a:t>31</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4D69B9E9-188B-4C82-8300-B30AD0F13A7A}" type="slidenum">
              <a:rPr lang="en-US"/>
              <a:pPr/>
              <a:t>32</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endParaRPr lang="en-US"/>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endParaRPr lang="en-US"/>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endParaRPr lang="en-US"/>
            </a:p>
          </p:txBody>
        </p:sp>
      </p:grpSp>
      <p:sp>
        <p:nvSpPr>
          <p:cNvPr id="7" name="Text Box 7"/>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charset="0"/>
                <a:ea typeface="ＭＳ Ｐゴシック" charset="-128"/>
              </a:rPr>
              <a:t>Silberschatz, Galvin and Gagne ©2009</a:t>
            </a:r>
          </a:p>
        </p:txBody>
      </p:sp>
      <p:sp>
        <p:nvSpPr>
          <p:cNvPr id="8" name="Text Box 8"/>
          <p:cNvSpPr txBox="1">
            <a:spLocks noChangeArrowheads="1"/>
          </p:cNvSpPr>
          <p:nvPr/>
        </p:nvSpPr>
        <p:spPr bwMode="auto">
          <a:xfrm>
            <a:off x="26988" y="6613525"/>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charset="0"/>
                <a:ea typeface="ＭＳ Ｐゴシック" charset="-128"/>
              </a:rPr>
              <a:t>Operating System Concepts – 8</a:t>
            </a:r>
            <a:r>
              <a:rPr lang="en-US" sz="1000" b="1" baseline="30000">
                <a:solidFill>
                  <a:srgbClr val="336699"/>
                </a:solidFill>
                <a:latin typeface="Helvetica" charset="0"/>
                <a:ea typeface="ＭＳ Ｐゴシック" charset="-128"/>
              </a:rPr>
              <a:t>th</a:t>
            </a:r>
            <a:r>
              <a:rPr lang="en-US" sz="1000" b="1">
                <a:solidFill>
                  <a:srgbClr val="336699"/>
                </a:solidFill>
                <a:latin typeface="Helvetica" charset="0"/>
                <a:ea typeface="ＭＳ Ｐゴシック" charset="-128"/>
              </a:rPr>
              <a:t> Edition</a:t>
            </a:r>
          </a:p>
        </p:txBody>
      </p:sp>
      <p:pic>
        <p:nvPicPr>
          <p:cNvPr id="9" name="Picture 9" descr="dino_4"/>
          <p:cNvPicPr>
            <a:picLocks noChangeAspect="1" noChangeArrowheads="1"/>
          </p:cNvPicPr>
          <p:nvPr/>
        </p:nvPicPr>
        <p:blipFill>
          <a:blip r:embed="rId2"/>
          <a:srcRect/>
          <a:stretch>
            <a:fillRect/>
          </a:stretch>
        </p:blipFill>
        <p:spPr bwMode="auto">
          <a:xfrm>
            <a:off x="3360738" y="4157663"/>
            <a:ext cx="2062162" cy="1593850"/>
          </a:xfrm>
          <a:prstGeom prst="rect">
            <a:avLst/>
          </a:prstGeom>
          <a:noFill/>
          <a:ln w="76200">
            <a:solidFill>
              <a:srgbClr val="336699"/>
            </a:solidFill>
            <a:miter lim="800000"/>
            <a:headEnd/>
            <a:tailEnd/>
          </a:ln>
        </p:spPr>
      </p:pic>
      <p:sp>
        <p:nvSpPr>
          <p:cNvPr id="10" name="Rectangle 10"/>
          <p:cNvSpPr>
            <a:spLocks noChangeArrowheads="1"/>
          </p:cNvSpPr>
          <p:nvPr/>
        </p:nvSpPr>
        <p:spPr bwMode="auto">
          <a:xfrm>
            <a:off x="3224213" y="4016375"/>
            <a:ext cx="2336800" cy="1887538"/>
          </a:xfrm>
          <a:prstGeom prst="rect">
            <a:avLst/>
          </a:prstGeom>
          <a:noFill/>
          <a:ln w="57150" cmpd="thinThick">
            <a:solidFill>
              <a:srgbClr val="66CCFF"/>
            </a:solidFill>
            <a:miter lim="800000"/>
            <a:headEnd/>
            <a:tailEnd/>
          </a:ln>
          <a:effectLst/>
        </p:spPr>
        <p:txBody>
          <a:bodyPr wrap="none" anchor="ctr"/>
          <a:lstStyle/>
          <a:p>
            <a:endParaRPr lang="en-US"/>
          </a:p>
        </p:txBody>
      </p:sp>
      <p:sp>
        <p:nvSpPr>
          <p:cNvPr id="297986"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5425" y="584200"/>
            <a:ext cx="8705850" cy="457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1233488"/>
            <a:ext cx="8705850" cy="2587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28600" y="3973513"/>
            <a:ext cx="8705850" cy="2589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4"/>
          <a:srcRect/>
          <a:stretch>
            <a:fillRect/>
          </a:stretch>
        </p:blipFill>
        <p:spPr bwMode="auto">
          <a:xfrm>
            <a:off x="285750" y="0"/>
            <a:ext cx="1195388" cy="90805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7813"/>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96965" name="Rectangle 5"/>
          <p:cNvSpPr>
            <a:spLocks noChangeArrowheads="1"/>
          </p:cNvSpPr>
          <p:nvPr/>
        </p:nvSpPr>
        <p:spPr bwMode="auto">
          <a:xfrm>
            <a:off x="0" y="0"/>
            <a:ext cx="228600" cy="2286000"/>
          </a:xfrm>
          <a:prstGeom prst="rect">
            <a:avLst/>
          </a:prstGeom>
          <a:solidFill>
            <a:srgbClr val="336699"/>
          </a:solidFill>
          <a:ln w="9525">
            <a:noFill/>
            <a:miter lim="800000"/>
            <a:headEnd/>
            <a:tailEnd/>
          </a:ln>
          <a:effectLst/>
        </p:spPr>
        <p:txBody>
          <a:bodyPr wrap="none" anchor="ctr"/>
          <a:lstStyle/>
          <a:p>
            <a:pPr algn="ctr" eaLnBrk="1" hangingPunct="1"/>
            <a:endParaRPr lang="en-US" sz="2400">
              <a:latin typeface="Times New Roman" pitchFamily="18" charset="0"/>
            </a:endParaRPr>
          </a:p>
        </p:txBody>
      </p:sp>
      <p:sp>
        <p:nvSpPr>
          <p:cNvPr id="296966" name="Line 6"/>
          <p:cNvSpPr>
            <a:spLocks noChangeShapeType="1"/>
          </p:cNvSpPr>
          <p:nvPr/>
        </p:nvSpPr>
        <p:spPr bwMode="auto">
          <a:xfrm>
            <a:off x="457200" y="860425"/>
            <a:ext cx="8077200" cy="0"/>
          </a:xfrm>
          <a:prstGeom prst="line">
            <a:avLst/>
          </a:prstGeom>
          <a:noFill/>
          <a:ln w="19050">
            <a:solidFill>
              <a:srgbClr val="336699"/>
            </a:solidFill>
            <a:round/>
            <a:headEnd/>
            <a:tailEnd/>
          </a:ln>
          <a:effectLst/>
        </p:spPr>
        <p:txBody>
          <a:bodyPr/>
          <a:lstStyle/>
          <a:p>
            <a:pPr>
              <a:defRPr/>
            </a:pPr>
            <a:endParaRPr lang="en-US">
              <a:latin typeface="Verdana" charset="0"/>
              <a:ea typeface="+mn-ea"/>
            </a:endParaRPr>
          </a:p>
        </p:txBody>
      </p:sp>
      <p:sp>
        <p:nvSpPr>
          <p:cNvPr id="296967" name="Rectangle 7"/>
          <p:cNvSpPr>
            <a:spLocks noChangeArrowheads="1"/>
          </p:cNvSpPr>
          <p:nvPr/>
        </p:nvSpPr>
        <p:spPr bwMode="auto">
          <a:xfrm>
            <a:off x="0" y="2286000"/>
            <a:ext cx="228600" cy="2286000"/>
          </a:xfrm>
          <a:prstGeom prst="rect">
            <a:avLst/>
          </a:prstGeom>
          <a:solidFill>
            <a:srgbClr val="99CCFF"/>
          </a:solidFill>
          <a:ln w="9525">
            <a:noFill/>
            <a:miter lim="800000"/>
            <a:headEnd/>
            <a:tailEnd/>
          </a:ln>
          <a:effectLst/>
        </p:spPr>
        <p:txBody>
          <a:bodyPr wrap="none" anchor="ctr"/>
          <a:lstStyle/>
          <a:p>
            <a:pPr algn="ctr" eaLnBrk="1" hangingPunct="1"/>
            <a:endParaRPr lang="en-US" sz="2400">
              <a:latin typeface="Times New Roman" pitchFamily="18" charset="0"/>
            </a:endParaRPr>
          </a:p>
        </p:txBody>
      </p:sp>
      <p:sp>
        <p:nvSpPr>
          <p:cNvPr id="296968" name="Rectangle 8"/>
          <p:cNvSpPr>
            <a:spLocks noChangeArrowheads="1"/>
          </p:cNvSpPr>
          <p:nvPr/>
        </p:nvSpPr>
        <p:spPr bwMode="auto">
          <a:xfrm>
            <a:off x="0" y="4572000"/>
            <a:ext cx="228600" cy="2286000"/>
          </a:xfrm>
          <a:prstGeom prst="rect">
            <a:avLst/>
          </a:prstGeom>
          <a:solidFill>
            <a:srgbClr val="336699"/>
          </a:solidFill>
          <a:ln w="9525">
            <a:noFill/>
            <a:miter lim="800000"/>
            <a:headEnd/>
            <a:tailEnd/>
          </a:ln>
          <a:effectLst/>
        </p:spPr>
        <p:txBody>
          <a:bodyPr wrap="none" anchor="ctr"/>
          <a:lstStyle/>
          <a:p>
            <a:pPr algn="ctr" eaLnBrk="1" hangingPunct="1"/>
            <a:endParaRPr lang="en-US" sz="2400">
              <a:latin typeface="Times New Roman" pitchFamily="18" charset="0"/>
            </a:endParaRPr>
          </a:p>
        </p:txBody>
      </p:sp>
      <p:sp>
        <p:nvSpPr>
          <p:cNvPr id="296969" name="Text Box 9"/>
          <p:cNvSpPr txBox="1">
            <a:spLocks noChangeArrowheads="1"/>
          </p:cNvSpPr>
          <p:nvPr/>
        </p:nvSpPr>
        <p:spPr bwMode="auto">
          <a:xfrm>
            <a:off x="4222750" y="6613525"/>
            <a:ext cx="514350" cy="244475"/>
          </a:xfrm>
          <a:prstGeom prst="rect">
            <a:avLst/>
          </a:prstGeom>
          <a:noFill/>
          <a:ln w="9525">
            <a:noFill/>
            <a:miter lim="800000"/>
            <a:headEnd/>
            <a:tailEnd/>
          </a:ln>
          <a:effectLst/>
        </p:spPr>
        <p:txBody>
          <a:bodyPr wrap="none">
            <a:spAutoFit/>
          </a:bodyPr>
          <a:lstStyle/>
          <a:p>
            <a:pPr algn="ctr">
              <a:spcBef>
                <a:spcPct val="50000"/>
              </a:spcBef>
            </a:pPr>
            <a:r>
              <a:rPr lang="en-US" sz="1000" b="1">
                <a:solidFill>
                  <a:srgbClr val="006699"/>
                </a:solidFill>
                <a:latin typeface="Helvetica" pitchFamily="34" charset="0"/>
              </a:rPr>
              <a:t>12.</a:t>
            </a:r>
            <a:fld id="{5A2EBFCA-6779-41FE-9A9E-FFDAFAACD404}" type="slidenum">
              <a:rPr lang="en-US" sz="1000" b="1">
                <a:solidFill>
                  <a:srgbClr val="006699"/>
                </a:solidFill>
                <a:latin typeface="Helvetica" pitchFamily="34" charset="0"/>
              </a:rPr>
              <a:pPr algn="ctr">
                <a:spcBef>
                  <a:spcPct val="50000"/>
                </a:spcBef>
              </a:pPr>
              <a:t>‹#›</a:t>
            </a:fld>
            <a:endParaRPr lang="en-US" sz="1000" b="1">
              <a:solidFill>
                <a:srgbClr val="006699"/>
              </a:solidFill>
              <a:latin typeface="Helvetica" pitchFamily="34" charset="0"/>
            </a:endParaRPr>
          </a:p>
        </p:txBody>
      </p:sp>
      <p:sp>
        <p:nvSpPr>
          <p:cNvPr id="296970" name="Text Box 10"/>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006699"/>
                </a:solidFill>
                <a:latin typeface="Helvetica" charset="0"/>
                <a:ea typeface="ＭＳ Ｐゴシック" charset="-128"/>
              </a:rPr>
              <a:t>Silberschatz, Galvin and Gagne ©2009</a:t>
            </a:r>
          </a:p>
        </p:txBody>
      </p:sp>
      <p:sp>
        <p:nvSpPr>
          <p:cNvPr id="296971" name="Text Box 11"/>
          <p:cNvSpPr txBox="1">
            <a:spLocks noChangeArrowheads="1"/>
          </p:cNvSpPr>
          <p:nvPr/>
        </p:nvSpPr>
        <p:spPr bwMode="auto">
          <a:xfrm>
            <a:off x="185738" y="6621463"/>
            <a:ext cx="2635250"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006699"/>
                </a:solidFill>
                <a:latin typeface="Helvetica" charset="0"/>
                <a:ea typeface="ＭＳ Ｐゴシック" charset="-128"/>
              </a:rPr>
              <a:t>Operating System Concepts – 8</a:t>
            </a:r>
            <a:r>
              <a:rPr lang="en-US" sz="1000" b="1" baseline="30000">
                <a:solidFill>
                  <a:srgbClr val="006699"/>
                </a:solidFill>
                <a:latin typeface="Helvetica" charset="0"/>
                <a:ea typeface="ＭＳ Ｐゴシック" charset="-128"/>
              </a:rPr>
              <a:t>th</a:t>
            </a:r>
            <a:r>
              <a:rPr lang="en-US" sz="1000" b="1">
                <a:solidFill>
                  <a:srgbClr val="006699"/>
                </a:solidFill>
                <a:latin typeface="Helvetica" charset="0"/>
                <a:ea typeface="ＭＳ Ｐゴシック" charset="-128"/>
              </a:rPr>
              <a:t> Edition</a:t>
            </a:r>
          </a:p>
        </p:txBody>
      </p:sp>
      <p:pic>
        <p:nvPicPr>
          <p:cNvPr id="1036" name="Picture 12" descr="dino_6"/>
          <p:cNvPicPr>
            <a:picLocks noChangeAspect="1" noChangeArrowheads="1"/>
          </p:cNvPicPr>
          <p:nvPr/>
        </p:nvPicPr>
        <p:blipFill>
          <a:blip r:embed="rId15"/>
          <a:srcRect/>
          <a:stretch>
            <a:fillRect/>
          </a:stretch>
        </p:blipFill>
        <p:spPr bwMode="auto">
          <a:xfrm>
            <a:off x="7773988" y="5849938"/>
            <a:ext cx="1284287" cy="7921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20"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1" r:id="rId12"/>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ＭＳ Ｐゴシック" charset="-128"/>
          <a:cs typeface="+mj-cs"/>
        </a:defRPr>
      </a:lvl1pPr>
      <a:lvl2pPr algn="ctr" rtl="0" eaLnBrk="0" fontAlgn="base" hangingPunct="0">
        <a:spcBef>
          <a:spcPct val="0"/>
        </a:spcBef>
        <a:spcAft>
          <a:spcPct val="0"/>
        </a:spcAft>
        <a:defRPr sz="3200" b="1">
          <a:solidFill>
            <a:srgbClr val="006699"/>
          </a:solidFill>
          <a:latin typeface="Arial" charset="0"/>
          <a:ea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2" charset="2"/>
        <a:buChar char="n"/>
        <a:defRPr kumimoji="1">
          <a:solidFill>
            <a:schemeClr val="tx1"/>
          </a:solidFill>
          <a:latin typeface="+mn-lt"/>
          <a:ea typeface="ＭＳ Ｐゴシック" charset="-128"/>
          <a:cs typeface="+mn-cs"/>
        </a:defRPr>
      </a:lvl1pPr>
      <a:lvl2pPr marL="742950" indent="-285750" algn="l" rtl="0" eaLnBrk="0" fontAlgn="base" hangingPunct="0">
        <a:spcBef>
          <a:spcPct val="35000"/>
        </a:spcBef>
        <a:spcAft>
          <a:spcPct val="0"/>
        </a:spcAft>
        <a:buClr>
          <a:srgbClr val="CC6600"/>
        </a:buClr>
        <a:buSzPct val="80000"/>
        <a:buFont typeface="Monotype Sorts" pitchFamily="2" charset="2"/>
        <a:buChar char="l"/>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2.png"/></Relationships>
</file>

<file path=ppt/slides/_rels/slide1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9784604">
            <a:off x="577970" y="3357443"/>
            <a:ext cx="8229600" cy="576262"/>
          </a:xfrm>
        </p:spPr>
        <p:txBody>
          <a:bodyPr/>
          <a:lstStyle/>
          <a:p>
            <a:r>
              <a:rPr lang="en-US" dirty="0" smtClean="0"/>
              <a:t>Storage basics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38188" y="277813"/>
            <a:ext cx="7948612" cy="576262"/>
          </a:xfrm>
        </p:spPr>
        <p:txBody>
          <a:bodyPr/>
          <a:lstStyle/>
          <a:p>
            <a:pPr eaLnBrk="1" hangingPunct="1"/>
            <a:r>
              <a:rPr lang="en-US" smtClean="0">
                <a:ea typeface="ＭＳ Ｐゴシック" pitchFamily="34" charset="-128"/>
              </a:rPr>
              <a:t>Storage Area Network (SAN)</a:t>
            </a:r>
          </a:p>
        </p:txBody>
      </p:sp>
      <p:sp>
        <p:nvSpPr>
          <p:cNvPr id="10243" name="Rectangle 3"/>
          <p:cNvSpPr>
            <a:spLocks noGrp="1" noChangeArrowheads="1"/>
          </p:cNvSpPr>
          <p:nvPr>
            <p:ph type="body" idx="1"/>
          </p:nvPr>
        </p:nvSpPr>
        <p:spPr>
          <a:xfrm>
            <a:off x="806450" y="1233488"/>
            <a:ext cx="7732713" cy="4530725"/>
          </a:xfrm>
        </p:spPr>
        <p:txBody>
          <a:bodyPr/>
          <a:lstStyle/>
          <a:p>
            <a:r>
              <a:rPr lang="en-US" sz="2400" smtClean="0">
                <a:ea typeface="ＭＳ Ｐゴシック" pitchFamily="34" charset="-128"/>
              </a:rPr>
              <a:t>Special/dedicated network for accessing block level  data storage</a:t>
            </a:r>
          </a:p>
          <a:p>
            <a:r>
              <a:rPr lang="en-US" sz="2400" smtClean="0">
                <a:ea typeface="ＭＳ Ｐゴシック" pitchFamily="34" charset="-128"/>
              </a:rPr>
              <a:t>Multiple hosts attached to multiple storage arrays - flexible</a:t>
            </a:r>
          </a:p>
        </p:txBody>
      </p:sp>
      <p:pic>
        <p:nvPicPr>
          <p:cNvPr id="10244" name="Picture 5"/>
          <p:cNvPicPr>
            <a:picLocks noChangeAspect="1" noChangeArrowheads="1"/>
          </p:cNvPicPr>
          <p:nvPr/>
        </p:nvPicPr>
        <p:blipFill>
          <a:blip r:embed="rId3"/>
          <a:srcRect/>
          <a:stretch>
            <a:fillRect/>
          </a:stretch>
        </p:blipFill>
        <p:spPr bwMode="auto">
          <a:xfrm>
            <a:off x="2217738" y="2735263"/>
            <a:ext cx="6448425" cy="3687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Mirroring </a:t>
            </a:r>
            <a:endParaRPr lang="en-US" dirty="0"/>
          </a:p>
        </p:txBody>
      </p:sp>
      <p:sp>
        <p:nvSpPr>
          <p:cNvPr id="3" name="Content Placeholder 2"/>
          <p:cNvSpPr>
            <a:spLocks noGrp="1"/>
          </p:cNvSpPr>
          <p:nvPr>
            <p:ph idx="1"/>
          </p:nvPr>
        </p:nvSpPr>
        <p:spPr>
          <a:xfrm>
            <a:off x="806450" y="1233489"/>
            <a:ext cx="8229600" cy="4214410"/>
          </a:xfrm>
        </p:spPr>
        <p:txBody>
          <a:bodyPr/>
          <a:lstStyle/>
          <a:p>
            <a:r>
              <a:rPr lang="en-US" dirty="0" smtClean="0"/>
              <a:t>The application server, disk subsystem  plus associated data is installed in primary data center </a:t>
            </a:r>
          </a:p>
          <a:p>
            <a:r>
              <a:rPr lang="en-US" dirty="0" smtClean="0"/>
              <a:t>The disk subsystem independently mirrors the application data onto the second disk subsystem</a:t>
            </a:r>
          </a:p>
          <a:p>
            <a:r>
              <a:rPr lang="en-US" dirty="0" smtClean="0"/>
              <a:t>Application data in backup data center is always kept up to date with the time interval for  updating second  system being configurable </a:t>
            </a:r>
          </a:p>
          <a:p>
            <a:r>
              <a:rPr lang="en-US" dirty="0" smtClean="0"/>
              <a:t>Remote mirroring</a:t>
            </a:r>
          </a:p>
          <a:p>
            <a:pPr lvl="1"/>
            <a:r>
              <a:rPr lang="en-US" dirty="0" smtClean="0"/>
              <a:t>Synchronous</a:t>
            </a:r>
          </a:p>
          <a:p>
            <a:pPr lvl="1"/>
            <a:r>
              <a:rPr lang="en-US" dirty="0" smtClean="0"/>
              <a:t>Asynchronous </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remote mirroring </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001027" y="1453416"/>
            <a:ext cx="6718434" cy="2743370"/>
          </a:xfrm>
          <a:prstGeom prst="rect">
            <a:avLst/>
          </a:prstGeom>
          <a:noFill/>
          <a:ln w="9525">
            <a:noFill/>
            <a:miter lim="800000"/>
            <a:headEnd/>
            <a:tailEnd/>
          </a:ln>
          <a:effectLst/>
        </p:spPr>
      </p:pic>
      <p:sp>
        <p:nvSpPr>
          <p:cNvPr id="5" name="TextBox 4"/>
          <p:cNvSpPr txBox="1"/>
          <p:nvPr/>
        </p:nvSpPr>
        <p:spPr>
          <a:xfrm>
            <a:off x="606392" y="4475747"/>
            <a:ext cx="8234180" cy="1477328"/>
          </a:xfrm>
          <a:prstGeom prst="rect">
            <a:avLst/>
          </a:prstGeom>
          <a:noFill/>
        </p:spPr>
        <p:txBody>
          <a:bodyPr wrap="square" rtlCol="0">
            <a:spAutoFit/>
          </a:bodyPr>
          <a:lstStyle/>
          <a:p>
            <a:r>
              <a:rPr lang="en-US" dirty="0" smtClean="0"/>
              <a:t>The copy of data held at second disk subsystem is always up-</a:t>
            </a:r>
          </a:p>
          <a:p>
            <a:r>
              <a:rPr lang="en-US" dirty="0" smtClean="0"/>
              <a:t>To date</a:t>
            </a:r>
          </a:p>
          <a:p>
            <a:r>
              <a:rPr lang="en-US" dirty="0" smtClean="0"/>
              <a:t>The response time to server is increased </a:t>
            </a:r>
          </a:p>
          <a:p>
            <a:r>
              <a:rPr lang="en-US" dirty="0" smtClean="0"/>
              <a:t>It is this response time that would determine the application </a:t>
            </a:r>
          </a:p>
          <a:p>
            <a:r>
              <a:rPr lang="en-US" dirty="0" smtClean="0"/>
              <a:t>throughput </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Server writes block A to the first disk </a:t>
            </a:r>
            <a:r>
              <a:rPr lang="en-US" dirty="0" err="1" smtClean="0"/>
              <a:t>susbsystem</a:t>
            </a:r>
            <a:endParaRPr lang="en-US" dirty="0" smtClean="0"/>
          </a:p>
          <a:p>
            <a:r>
              <a:rPr lang="en-US" dirty="0" smtClean="0"/>
              <a:t>Disk subsystem stores this in it cache and immediately sends it to second disk subsystem </a:t>
            </a:r>
          </a:p>
          <a:p>
            <a:r>
              <a:rPr lang="en-US" dirty="0" smtClean="0"/>
              <a:t>First disk subsystem waits until second disk subsystem reports back </a:t>
            </a:r>
          </a:p>
          <a:p>
            <a:r>
              <a:rPr lang="en-US" dirty="0" err="1" smtClean="0"/>
              <a:t>Increaseed</a:t>
            </a:r>
            <a:r>
              <a:rPr lang="en-US" dirty="0" smtClean="0"/>
              <a:t> response time </a:t>
            </a:r>
          </a:p>
          <a:p>
            <a:r>
              <a:rPr lang="en-US" dirty="0" smtClean="0"/>
              <a:t>Mirroring over longer distance requires asynchronous mirroring </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remote mirroring </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336884" y="1203159"/>
            <a:ext cx="8133348" cy="4302492"/>
          </a:xfrm>
          <a:prstGeom prst="rect">
            <a:avLst/>
          </a:prstGeom>
          <a:noFill/>
          <a:ln w="9525">
            <a:noFill/>
            <a:miter lim="800000"/>
            <a:headEnd/>
            <a:tailEnd/>
          </a:ln>
          <a:effectLst/>
        </p:spPr>
      </p:pic>
      <p:sp>
        <p:nvSpPr>
          <p:cNvPr id="5" name="TextBox 4"/>
          <p:cNvSpPr txBox="1"/>
          <p:nvPr/>
        </p:nvSpPr>
        <p:spPr>
          <a:xfrm>
            <a:off x="1087655" y="5909912"/>
            <a:ext cx="5685339" cy="369332"/>
          </a:xfrm>
          <a:prstGeom prst="rect">
            <a:avLst/>
          </a:prstGeom>
          <a:noFill/>
        </p:spPr>
        <p:txBody>
          <a:bodyPr wrap="none" rtlCol="0">
            <a:spAutoFit/>
          </a:bodyPr>
          <a:lstStyle/>
          <a:p>
            <a:r>
              <a:rPr lang="en-US" dirty="0" smtClean="0"/>
              <a:t>No guarantee that mirrored data is up to date  </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with three disk subsystem </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596766" y="1655545"/>
            <a:ext cx="7863840" cy="4485373"/>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LUN Logical unit number </a:t>
            </a:r>
          </a:p>
        </p:txBody>
      </p:sp>
      <p:sp>
        <p:nvSpPr>
          <p:cNvPr id="3" name="Content Placeholder 2"/>
          <p:cNvSpPr>
            <a:spLocks noGrp="1"/>
          </p:cNvSpPr>
          <p:nvPr>
            <p:ph idx="1"/>
          </p:nvPr>
        </p:nvSpPr>
        <p:spPr/>
        <p:txBody>
          <a:bodyPr/>
          <a:lstStyle/>
          <a:p>
            <a:r>
              <a:rPr lang="en-US" dirty="0" smtClean="0"/>
              <a:t>Disk are installed in disk sub system </a:t>
            </a:r>
          </a:p>
          <a:p>
            <a:r>
              <a:rPr lang="en-US" dirty="0" smtClean="0"/>
              <a:t>A capacity is carved  into volume by array</a:t>
            </a:r>
          </a:p>
          <a:p>
            <a:r>
              <a:rPr lang="en-US" dirty="0" smtClean="0"/>
              <a:t>These volumes are presented to host via  front end ports as LUN </a:t>
            </a:r>
          </a:p>
          <a:p>
            <a:r>
              <a:rPr lang="en-US" dirty="0" smtClean="0"/>
              <a:t> LUN looks and behaves like locally installed disk </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 masking </a:t>
            </a:r>
            <a:endParaRPr lang="en-US" dirty="0"/>
          </a:p>
        </p:txBody>
      </p:sp>
      <p:sp>
        <p:nvSpPr>
          <p:cNvPr id="3" name="Content Placeholder 2"/>
          <p:cNvSpPr>
            <a:spLocks noGrp="1"/>
          </p:cNvSpPr>
          <p:nvPr>
            <p:ph idx="1"/>
          </p:nvPr>
        </p:nvSpPr>
        <p:spPr>
          <a:xfrm>
            <a:off x="806450" y="1233488"/>
            <a:ext cx="8229600" cy="787817"/>
          </a:xfrm>
        </p:spPr>
        <p:txBody>
          <a:bodyPr/>
          <a:lstStyle/>
          <a:p>
            <a:r>
              <a:rPr lang="en-US" dirty="0" smtClean="0"/>
              <a:t>Is a process of controlling which server can see which LUN </a:t>
            </a:r>
          </a:p>
          <a:p>
            <a:r>
              <a:rPr lang="en-US" dirty="0" smtClean="0"/>
              <a:t>It is basically access control </a:t>
            </a:r>
            <a:endParaRPr lang="en-US" dirty="0"/>
          </a:p>
        </p:txBody>
      </p:sp>
      <p:pic>
        <p:nvPicPr>
          <p:cNvPr id="9218" name="Picture 2"/>
          <p:cNvPicPr>
            <a:picLocks noChangeAspect="1" noChangeArrowheads="1"/>
          </p:cNvPicPr>
          <p:nvPr/>
        </p:nvPicPr>
        <p:blipFill>
          <a:blip r:embed="rId2"/>
          <a:srcRect/>
          <a:stretch>
            <a:fillRect/>
          </a:stretch>
        </p:blipFill>
        <p:spPr bwMode="auto">
          <a:xfrm>
            <a:off x="327259" y="2214847"/>
            <a:ext cx="7536581" cy="4005263"/>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Disk load computation</a:t>
            </a:r>
            <a:endParaRPr lang="en-US" dirty="0"/>
          </a:p>
        </p:txBody>
      </p:sp>
      <p:sp>
        <p:nvSpPr>
          <p:cNvPr id="3" name="Content Placeholder 2"/>
          <p:cNvSpPr>
            <a:spLocks noGrp="1"/>
          </p:cNvSpPr>
          <p:nvPr>
            <p:ph idx="1"/>
          </p:nvPr>
        </p:nvSpPr>
        <p:spPr/>
        <p:txBody>
          <a:bodyPr/>
          <a:lstStyle/>
          <a:p>
            <a:r>
              <a:rPr lang="en-US" dirty="0" smtClean="0"/>
              <a:t>For an application disk load is computed by considering the type of RAID</a:t>
            </a:r>
          </a:p>
          <a:p>
            <a:r>
              <a:rPr lang="en-US" dirty="0" smtClean="0"/>
              <a:t>Consider an app generating 5200 IOPS with 60% being read</a:t>
            </a:r>
          </a:p>
          <a:p>
            <a:pPr lvl="1"/>
            <a:r>
              <a:rPr lang="en-US" dirty="0" smtClean="0"/>
              <a:t>Disk load in RAID 5 is given as:</a:t>
            </a:r>
          </a:p>
          <a:p>
            <a:pPr lvl="1">
              <a:buNone/>
            </a:pPr>
            <a:r>
              <a:rPr lang="en-US" dirty="0" smtClean="0"/>
              <a:t>Disk load = fraction of read * IOPS + fraction of write *4 *IOPS</a:t>
            </a:r>
          </a:p>
          <a:p>
            <a:pPr lvl="1">
              <a:buNone/>
            </a:pPr>
            <a:r>
              <a:rPr lang="en-US" dirty="0" smtClean="0"/>
              <a:t>Disk load = 0.6* 5200 + 0.4 *4*5200= 11440 IOPS</a:t>
            </a:r>
          </a:p>
          <a:p>
            <a:pPr lvl="1"/>
            <a:r>
              <a:rPr lang="en-US" dirty="0" smtClean="0"/>
              <a:t>Disk Load for RAID 1</a:t>
            </a:r>
          </a:p>
          <a:p>
            <a:pPr lvl="1">
              <a:buNone/>
            </a:pPr>
            <a:r>
              <a:rPr lang="en-US" dirty="0" smtClean="0"/>
              <a:t>Disk load =0.6*5200+.4*2*5200= 7280</a:t>
            </a:r>
          </a:p>
          <a:p>
            <a:pPr lvl="1"/>
            <a:r>
              <a:rPr lang="en-US" dirty="0" smtClean="0"/>
              <a:t>If </a:t>
            </a:r>
            <a:r>
              <a:rPr lang="en-US" dirty="0" err="1" smtClean="0"/>
              <a:t>hdd</a:t>
            </a:r>
            <a:r>
              <a:rPr lang="en-US" dirty="0" smtClean="0"/>
              <a:t> has max of 180 IOPS then number of disk required for RAID 5 will be</a:t>
            </a:r>
          </a:p>
          <a:p>
            <a:pPr lvl="2"/>
            <a:r>
              <a:rPr lang="en-US" dirty="0" smtClean="0"/>
              <a:t>RAID 5    11440/180 = 64</a:t>
            </a:r>
          </a:p>
          <a:p>
            <a:pPr lvl="2"/>
            <a:r>
              <a:rPr lang="en-US" dirty="0" smtClean="0"/>
              <a:t>RAID 1	     7280/180=42</a:t>
            </a:r>
          </a:p>
          <a:p>
            <a:pPr lvl="2"/>
            <a:endParaRPr lang="en-US" dirty="0" smtClean="0"/>
          </a:p>
          <a:p>
            <a:pPr lvl="1">
              <a:buNone/>
            </a:pP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I/O techniques</a:t>
            </a:r>
            <a:endParaRPr lang="en-US" dirty="0"/>
          </a:p>
        </p:txBody>
      </p:sp>
      <p:sp>
        <p:nvSpPr>
          <p:cNvPr id="3" name="Content Placeholder 2"/>
          <p:cNvSpPr>
            <a:spLocks noGrp="1"/>
          </p:cNvSpPr>
          <p:nvPr>
            <p:ph idx="1"/>
          </p:nvPr>
        </p:nvSpPr>
        <p:spPr/>
        <p:txBody>
          <a:bodyPr/>
          <a:lstStyle/>
          <a:p>
            <a:r>
              <a:rPr lang="en-US" dirty="0" smtClean="0"/>
              <a:t>I/O path from CPU to storage </a:t>
            </a:r>
          </a:p>
          <a:p>
            <a:pPr lvl="1"/>
            <a:r>
              <a:rPr lang="en-US" dirty="0" smtClean="0"/>
              <a:t>Realization of I/O path using SCSI</a:t>
            </a:r>
          </a:p>
          <a:p>
            <a:pPr lvl="2"/>
            <a:r>
              <a:rPr lang="en-US" dirty="0" smtClean="0"/>
              <a:t>SCSI defines medium ( Physical Cable)</a:t>
            </a:r>
          </a:p>
          <a:p>
            <a:pPr lvl="2"/>
            <a:r>
              <a:rPr lang="en-US" dirty="0" smtClean="0"/>
              <a:t>Communication protocol</a:t>
            </a:r>
          </a:p>
          <a:p>
            <a:pPr lvl="1"/>
            <a:r>
              <a:rPr lang="en-US" dirty="0" smtClean="0"/>
              <a:t>Fibre channel</a:t>
            </a:r>
          </a:p>
          <a:p>
            <a:pPr lvl="2"/>
            <a:r>
              <a:rPr lang="en-US" dirty="0" smtClean="0"/>
              <a:t>Developed as backbone technology for connection of LAN</a:t>
            </a:r>
          </a:p>
          <a:p>
            <a:pPr lvl="2"/>
            <a:r>
              <a:rPr lang="en-US" dirty="0" smtClean="0"/>
              <a:t>Replace the SCSI cable by network</a:t>
            </a:r>
          </a:p>
          <a:p>
            <a:pPr lvl="2"/>
            <a:r>
              <a:rPr lang="en-US" dirty="0" smtClean="0"/>
              <a:t>Server and storage device exchange data using SCSI command but data is transmitted via FC network</a:t>
            </a:r>
          </a:p>
          <a:p>
            <a:pPr lvl="1"/>
            <a:r>
              <a:rPr lang="en-US" dirty="0" smtClean="0"/>
              <a:t>IP storage  </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I/O path from CPU to storage </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776377" y="1086928"/>
            <a:ext cx="7470476" cy="515859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82663" y="277813"/>
            <a:ext cx="7704137" cy="576262"/>
          </a:xfrm>
        </p:spPr>
        <p:txBody>
          <a:bodyPr/>
          <a:lstStyle/>
          <a:p>
            <a:pPr eaLnBrk="1" hangingPunct="1"/>
            <a:r>
              <a:rPr lang="en-US" smtClean="0">
                <a:ea typeface="ＭＳ Ｐゴシック" pitchFamily="34" charset="-128"/>
              </a:rPr>
              <a:t>Network-Attached Storage</a:t>
            </a:r>
          </a:p>
        </p:txBody>
      </p:sp>
      <p:sp>
        <p:nvSpPr>
          <p:cNvPr id="9219" name="Rectangle 3"/>
          <p:cNvSpPr>
            <a:spLocks noGrp="1" noChangeArrowheads="1"/>
          </p:cNvSpPr>
          <p:nvPr>
            <p:ph type="body" idx="1"/>
          </p:nvPr>
        </p:nvSpPr>
        <p:spPr>
          <a:xfrm>
            <a:off x="806450" y="1233488"/>
            <a:ext cx="7654925" cy="4530725"/>
          </a:xfrm>
        </p:spPr>
        <p:txBody>
          <a:bodyPr/>
          <a:lstStyle/>
          <a:p>
            <a:r>
              <a:rPr lang="en-US" smtClean="0">
                <a:ea typeface="ＭＳ Ｐゴシック" pitchFamily="34" charset="-128"/>
              </a:rPr>
              <a:t>Network-attached storage (</a:t>
            </a:r>
            <a:r>
              <a:rPr lang="en-US" b="1" smtClean="0">
                <a:solidFill>
                  <a:srgbClr val="3366FF"/>
                </a:solidFill>
                <a:ea typeface="ＭＳ Ｐゴシック" pitchFamily="34" charset="-128"/>
              </a:rPr>
              <a:t>NAS</a:t>
            </a:r>
            <a:r>
              <a:rPr lang="en-US" smtClean="0">
                <a:ea typeface="ＭＳ Ｐゴシック" pitchFamily="34" charset="-128"/>
              </a:rPr>
              <a:t>) is storage made available over a network rather than over a local connection (such as a bus)</a:t>
            </a:r>
          </a:p>
          <a:p>
            <a:r>
              <a:rPr lang="en-US" smtClean="0">
                <a:ea typeface="ＭＳ Ｐゴシック" pitchFamily="34" charset="-128"/>
              </a:rPr>
              <a:t>NFS and CIFS are common protocols</a:t>
            </a:r>
          </a:p>
          <a:p>
            <a:r>
              <a:rPr lang="en-US" smtClean="0">
                <a:ea typeface="ＭＳ Ｐゴシック" pitchFamily="34" charset="-128"/>
              </a:rPr>
              <a:t>Implemented via remote procedure calls (RPCs) between host and storage</a:t>
            </a:r>
          </a:p>
          <a:p>
            <a:r>
              <a:rPr lang="en-US" smtClean="0">
                <a:ea typeface="ＭＳ Ｐゴシック" pitchFamily="34" charset="-128"/>
              </a:rPr>
              <a:t>New </a:t>
            </a:r>
            <a:r>
              <a:rPr lang="en-US" b="1" smtClean="0">
                <a:solidFill>
                  <a:srgbClr val="3366FF"/>
                </a:solidFill>
                <a:ea typeface="ＭＳ Ｐゴシック" pitchFamily="34" charset="-128"/>
              </a:rPr>
              <a:t>iSCSI</a:t>
            </a:r>
            <a:r>
              <a:rPr lang="en-US" smtClean="0">
                <a:ea typeface="ＭＳ Ｐゴシック" pitchFamily="34" charset="-128"/>
              </a:rPr>
              <a:t> protocol uses IP network to carry the SCSI protocol</a:t>
            </a:r>
          </a:p>
        </p:txBody>
      </p:sp>
      <p:pic>
        <p:nvPicPr>
          <p:cNvPr id="9220" name="Picture 6"/>
          <p:cNvPicPr>
            <a:picLocks noChangeAspect="1" noChangeArrowheads="1"/>
          </p:cNvPicPr>
          <p:nvPr/>
        </p:nvPicPr>
        <p:blipFill>
          <a:blip r:embed="rId3"/>
          <a:srcRect/>
          <a:stretch>
            <a:fillRect/>
          </a:stretch>
        </p:blipFill>
        <p:spPr bwMode="auto">
          <a:xfrm>
            <a:off x="1466850" y="3413125"/>
            <a:ext cx="6497638" cy="274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06450" y="1233488"/>
            <a:ext cx="8229600" cy="5072421"/>
          </a:xfrm>
        </p:spPr>
        <p:txBody>
          <a:bodyPr/>
          <a:lstStyle/>
          <a:p>
            <a:r>
              <a:rPr lang="en-US" dirty="0" smtClean="0"/>
              <a:t>Physical I/O path from CPU to storage consists of </a:t>
            </a:r>
          </a:p>
          <a:p>
            <a:pPr lvl="1"/>
            <a:r>
              <a:rPr lang="en-US" dirty="0" smtClean="0"/>
              <a:t>System Bus:</a:t>
            </a:r>
          </a:p>
          <a:p>
            <a:pPr lvl="2"/>
            <a:r>
              <a:rPr lang="en-US" dirty="0" smtClean="0"/>
              <a:t> ensures rapid transfer of data between CPU &amp; main memory</a:t>
            </a:r>
          </a:p>
          <a:p>
            <a:pPr lvl="2"/>
            <a:r>
              <a:rPr lang="en-US" dirty="0" smtClean="0"/>
              <a:t>Bus length is kept as short as possible </a:t>
            </a:r>
          </a:p>
          <a:p>
            <a:pPr lvl="2"/>
            <a:r>
              <a:rPr lang="en-US" dirty="0" smtClean="0"/>
              <a:t>Connects only CPU and memory</a:t>
            </a:r>
          </a:p>
          <a:p>
            <a:pPr lvl="1"/>
            <a:r>
              <a:rPr lang="en-US" dirty="0" smtClean="0"/>
              <a:t>Host I/O Bus </a:t>
            </a:r>
          </a:p>
          <a:p>
            <a:pPr lvl="2"/>
            <a:r>
              <a:rPr lang="en-US" dirty="0" smtClean="0"/>
              <a:t>Peripheral component interconnect  (PCI) Is most popular  technology for host I/O Bus </a:t>
            </a:r>
          </a:p>
          <a:p>
            <a:pPr lvl="2"/>
            <a:r>
              <a:rPr lang="en-US" dirty="0" smtClean="0"/>
              <a:t>Bridge communication chip provides connection between system bus and Host I/O bus </a:t>
            </a:r>
          </a:p>
          <a:p>
            <a:pPr lvl="2"/>
            <a:r>
              <a:rPr lang="en-US" dirty="0" err="1" smtClean="0"/>
              <a:t>Infiniband</a:t>
            </a:r>
            <a:r>
              <a:rPr lang="en-US" dirty="0" smtClean="0"/>
              <a:t> could replace PCI </a:t>
            </a:r>
          </a:p>
          <a:p>
            <a:pPr lvl="1"/>
            <a:r>
              <a:rPr lang="en-US" dirty="0" smtClean="0"/>
              <a:t>I/O bus  :Important technologies Are </a:t>
            </a:r>
          </a:p>
          <a:p>
            <a:pPr lvl="1"/>
            <a:r>
              <a:rPr lang="en-US" dirty="0" smtClean="0"/>
              <a:t>SCSI,</a:t>
            </a:r>
          </a:p>
          <a:p>
            <a:pPr lvl="1"/>
            <a:r>
              <a:rPr lang="en-US" dirty="0" smtClean="0"/>
              <a:t>FC</a:t>
            </a:r>
          </a:p>
          <a:p>
            <a:pPr lvl="1"/>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233577" y="1104182"/>
            <a:ext cx="6642340" cy="4132052"/>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SCSI : introduction</a:t>
            </a:r>
            <a:endParaRPr lang="en-US" dirty="0"/>
          </a:p>
        </p:txBody>
      </p:sp>
      <p:sp>
        <p:nvSpPr>
          <p:cNvPr id="3" name="Content Placeholder 2"/>
          <p:cNvSpPr>
            <a:spLocks noGrp="1"/>
          </p:cNvSpPr>
          <p:nvPr>
            <p:ph idx="1"/>
          </p:nvPr>
        </p:nvSpPr>
        <p:spPr>
          <a:xfrm>
            <a:off x="181155" y="1233488"/>
            <a:ext cx="8854895" cy="5141433"/>
          </a:xfrm>
        </p:spPr>
        <p:txBody>
          <a:bodyPr/>
          <a:lstStyle/>
          <a:p>
            <a:r>
              <a:rPr lang="en-US" dirty="0" smtClean="0"/>
              <a:t>Developed by </a:t>
            </a:r>
            <a:r>
              <a:rPr lang="en-US" dirty="0" err="1" smtClean="0"/>
              <a:t>Shugart</a:t>
            </a:r>
            <a:r>
              <a:rPr lang="en-US" dirty="0" smtClean="0"/>
              <a:t> Associates &amp; named as SASI (</a:t>
            </a:r>
            <a:r>
              <a:rPr lang="en-US" dirty="0" err="1" smtClean="0"/>
              <a:t>Shugart</a:t>
            </a:r>
            <a:r>
              <a:rPr lang="en-US" dirty="0" smtClean="0"/>
              <a:t> Associates System Interface)</a:t>
            </a:r>
          </a:p>
          <a:p>
            <a:r>
              <a:rPr lang="en-US" dirty="0" smtClean="0"/>
              <a:t>ANSI acknowledged SCSI as an industry standard</a:t>
            </a:r>
          </a:p>
          <a:p>
            <a:r>
              <a:rPr lang="en-US" dirty="0" smtClean="0"/>
              <a:t>SCSI versions</a:t>
            </a:r>
          </a:p>
          <a:p>
            <a:pPr marL="621792" lvl="1" fontAlgn="auto">
              <a:lnSpc>
                <a:spcPct val="90000"/>
              </a:lnSpc>
              <a:spcBef>
                <a:spcPts val="324"/>
              </a:spcBef>
              <a:spcAft>
                <a:spcPts val="0"/>
              </a:spcAft>
              <a:buNone/>
              <a:defRPr/>
            </a:pPr>
            <a:r>
              <a:rPr lang="en-US" dirty="0" smtClean="0"/>
              <a:t>SCSI–1 : Introduced in 1986 </a:t>
            </a:r>
          </a:p>
          <a:p>
            <a:pPr marL="859536" lvl="2" fontAlgn="auto">
              <a:lnSpc>
                <a:spcPct val="90000"/>
              </a:lnSpc>
              <a:spcAft>
                <a:spcPts val="0"/>
              </a:spcAft>
              <a:buNone/>
              <a:defRPr/>
            </a:pPr>
            <a:r>
              <a:rPr lang="en-US" dirty="0" smtClean="0"/>
              <a:t>Defined cable length, signaling characteristics, commands &amp; transfer modes</a:t>
            </a:r>
          </a:p>
          <a:p>
            <a:pPr marL="859536" lvl="2" fontAlgn="auto">
              <a:lnSpc>
                <a:spcPct val="90000"/>
              </a:lnSpc>
              <a:spcAft>
                <a:spcPts val="0"/>
              </a:spcAft>
              <a:buNone/>
              <a:defRPr/>
            </a:pPr>
            <a:r>
              <a:rPr lang="en-US" dirty="0" smtClean="0"/>
              <a:t>Used </a:t>
            </a:r>
            <a:r>
              <a:rPr lang="en-US" b="1" dirty="0" smtClean="0">
                <a:solidFill>
                  <a:srgbClr val="C00000"/>
                </a:solidFill>
              </a:rPr>
              <a:t>8-bit narrow bus </a:t>
            </a:r>
            <a:r>
              <a:rPr lang="en-US" dirty="0" smtClean="0"/>
              <a:t>with maximum data transfer rate of 5 MB/s</a:t>
            </a:r>
          </a:p>
          <a:p>
            <a:pPr marL="621792" lvl="1" fontAlgn="auto">
              <a:lnSpc>
                <a:spcPct val="90000"/>
              </a:lnSpc>
              <a:spcBef>
                <a:spcPts val="324"/>
              </a:spcBef>
              <a:spcAft>
                <a:spcPts val="0"/>
              </a:spcAft>
              <a:buNone/>
              <a:defRPr/>
            </a:pPr>
            <a:r>
              <a:rPr lang="en-US" dirty="0" smtClean="0"/>
              <a:t>SCSI–2</a:t>
            </a:r>
          </a:p>
          <a:p>
            <a:pPr marL="859536" lvl="2" fontAlgn="auto">
              <a:lnSpc>
                <a:spcPct val="90000"/>
              </a:lnSpc>
              <a:spcAft>
                <a:spcPts val="0"/>
              </a:spcAft>
              <a:buNone/>
              <a:defRPr/>
            </a:pPr>
            <a:r>
              <a:rPr lang="en-US" dirty="0" smtClean="0"/>
              <a:t>	Defined Common Command Set (CCS) to address non-standard implementation of the original SCSI</a:t>
            </a:r>
          </a:p>
          <a:p>
            <a:pPr marL="859536" lvl="2" fontAlgn="auto">
              <a:lnSpc>
                <a:spcPct val="90000"/>
              </a:lnSpc>
              <a:spcAft>
                <a:spcPts val="0"/>
              </a:spcAft>
              <a:buNone/>
              <a:defRPr/>
            </a:pPr>
            <a:r>
              <a:rPr lang="en-US" dirty="0" smtClean="0"/>
              <a:t>	Improved performance, reliability, and added additional features</a:t>
            </a:r>
          </a:p>
          <a:p>
            <a:pPr marL="621792" lvl="1" fontAlgn="auto">
              <a:lnSpc>
                <a:spcPct val="90000"/>
              </a:lnSpc>
              <a:spcBef>
                <a:spcPts val="324"/>
              </a:spcBef>
              <a:spcAft>
                <a:spcPts val="0"/>
              </a:spcAft>
              <a:buNone/>
              <a:defRPr/>
            </a:pPr>
            <a:r>
              <a:rPr lang="en-US" dirty="0" smtClean="0"/>
              <a:t>SCSI–3</a:t>
            </a:r>
          </a:p>
          <a:p>
            <a:pPr marL="859536" lvl="2" fontAlgn="auto">
              <a:lnSpc>
                <a:spcPct val="90000"/>
              </a:lnSpc>
              <a:spcAft>
                <a:spcPts val="0"/>
              </a:spcAft>
              <a:buNone/>
              <a:defRPr/>
            </a:pPr>
            <a:r>
              <a:rPr lang="en-US" dirty="0" smtClean="0"/>
              <a:t>Latest version of SCSI</a:t>
            </a:r>
          </a:p>
          <a:p>
            <a:pPr>
              <a:buNone/>
            </a:pP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SCSI</a:t>
            </a:r>
            <a:endParaRPr lang="en-US" dirty="0"/>
          </a:p>
        </p:txBody>
      </p:sp>
      <p:sp>
        <p:nvSpPr>
          <p:cNvPr id="3" name="Content Placeholder 2"/>
          <p:cNvSpPr>
            <a:spLocks noGrp="1"/>
          </p:cNvSpPr>
          <p:nvPr>
            <p:ph idx="1"/>
          </p:nvPr>
        </p:nvSpPr>
        <p:spPr>
          <a:xfrm>
            <a:off x="806450" y="1233488"/>
            <a:ext cx="8229600" cy="1949659"/>
          </a:xfrm>
        </p:spPr>
        <p:txBody>
          <a:bodyPr/>
          <a:lstStyle/>
          <a:p>
            <a:r>
              <a:rPr lang="en-US" dirty="0" smtClean="0"/>
              <a:t>SCSI Defines a parallel Bus  for transmission of data with additional lines for control </a:t>
            </a:r>
          </a:p>
          <a:p>
            <a:r>
              <a:rPr lang="en-US" dirty="0" smtClean="0"/>
              <a:t>Can be realized  in form of printed conductor  on circuit board  or as a cable</a:t>
            </a:r>
          </a:p>
          <a:p>
            <a:r>
              <a:rPr lang="en-US" dirty="0" smtClean="0"/>
              <a:t>Daisy chain can connect up to 16 devices </a:t>
            </a:r>
            <a:endParaRPr lang="en-US" dirty="0"/>
          </a:p>
        </p:txBody>
      </p:sp>
      <p:pic>
        <p:nvPicPr>
          <p:cNvPr id="4098" name="Picture 2"/>
          <p:cNvPicPr>
            <a:picLocks noChangeAspect="1" noChangeArrowheads="1"/>
          </p:cNvPicPr>
          <p:nvPr/>
        </p:nvPicPr>
        <p:blipFill>
          <a:blip r:embed="rId2"/>
          <a:srcRect/>
          <a:stretch>
            <a:fillRect/>
          </a:stretch>
        </p:blipFill>
        <p:spPr bwMode="auto">
          <a:xfrm>
            <a:off x="879894" y="2760663"/>
            <a:ext cx="7608498" cy="2484197"/>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Grp="1" noChangeAspect="1" noChangeArrowheads="1"/>
          </p:cNvPicPr>
          <p:nvPr>
            <p:ph idx="1"/>
          </p:nvPr>
        </p:nvPicPr>
        <p:blipFill>
          <a:blip r:embed="rId2"/>
          <a:srcRect/>
          <a:stretch>
            <a:fillRect/>
          </a:stretch>
        </p:blipFill>
        <p:spPr bwMode="auto">
          <a:xfrm>
            <a:off x="750498" y="966157"/>
            <a:ext cx="7565366" cy="5201729"/>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SE, LVD, HVD</a:t>
            </a:r>
            <a:endParaRPr lang="en-US" dirty="0"/>
          </a:p>
        </p:txBody>
      </p:sp>
      <p:sp>
        <p:nvSpPr>
          <p:cNvPr id="3" name="Content Placeholder 2"/>
          <p:cNvSpPr>
            <a:spLocks noGrp="1"/>
          </p:cNvSpPr>
          <p:nvPr>
            <p:ph idx="1"/>
          </p:nvPr>
        </p:nvSpPr>
        <p:spPr/>
        <p:txBody>
          <a:bodyPr/>
          <a:lstStyle/>
          <a:p>
            <a:r>
              <a:rPr lang="en-US" dirty="0" smtClean="0"/>
              <a:t>These terms refer to the manner in which the SCSI interface places signals on the SCSI cabling</a:t>
            </a:r>
          </a:p>
          <a:p>
            <a:pPr lvl="1"/>
            <a:r>
              <a:rPr lang="en-US" dirty="0" smtClean="0">
                <a:solidFill>
                  <a:srgbClr val="C00000"/>
                </a:solidFill>
              </a:rPr>
              <a:t>The original SCSI specifications defined only the single-ended (SE) interface</a:t>
            </a:r>
          </a:p>
          <a:p>
            <a:pPr lvl="1"/>
            <a:r>
              <a:rPr lang="en-US" dirty="0" smtClean="0">
                <a:solidFill>
                  <a:srgbClr val="C00000"/>
                </a:solidFill>
              </a:rPr>
              <a:t>the SE interface drives each signal line against ground</a:t>
            </a:r>
          </a:p>
          <a:p>
            <a:pPr lvl="1"/>
            <a:r>
              <a:rPr lang="en-US" dirty="0" smtClean="0">
                <a:solidFill>
                  <a:srgbClr val="C00000"/>
                </a:solidFill>
              </a:rPr>
              <a:t>SE signals are susceptible to noise and do not offer very long cable lengths</a:t>
            </a:r>
          </a:p>
          <a:p>
            <a:r>
              <a:rPr lang="en-US" dirty="0" smtClean="0"/>
              <a:t>The high voltage differential (HVD) SCSI interface was defined to overcome the maximum Bus length limitation of single-ended SCSI. </a:t>
            </a:r>
          </a:p>
          <a:p>
            <a:r>
              <a:rPr lang="en-US" dirty="0" smtClean="0"/>
              <a:t>It allows for a maximum cable length of up to 25 meters. </a:t>
            </a:r>
          </a:p>
          <a:p>
            <a:r>
              <a:rPr lang="en-US" dirty="0" smtClean="0"/>
              <a:t>HVD device &amp; single ended device can not be placed on HVD bus </a:t>
            </a:r>
            <a:br>
              <a:rPr lang="en-US" dirty="0" smtClean="0"/>
            </a:br>
            <a:r>
              <a:rPr lang="en-US" dirty="0" smtClean="0"/>
              <a:t/>
            </a:r>
            <a:br>
              <a:rPr lang="en-US" dirty="0" smtClean="0"/>
            </a:b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fontAlgn="auto">
              <a:spcAft>
                <a:spcPts val="0"/>
              </a:spcAft>
              <a:defRPr/>
            </a:pPr>
            <a:r>
              <a:rPr lang="en-US" smtClean="0"/>
              <a:t>SCSI–3 Architecture</a:t>
            </a:r>
          </a:p>
        </p:txBody>
      </p:sp>
      <p:sp>
        <p:nvSpPr>
          <p:cNvPr id="22531" name="Rectangle 4"/>
          <p:cNvSpPr>
            <a:spLocks noGrp="1" noChangeArrowheads="1"/>
          </p:cNvSpPr>
          <p:nvPr>
            <p:ph type="body" sz="half" idx="2"/>
          </p:nvPr>
        </p:nvSpPr>
        <p:spPr>
          <a:xfrm>
            <a:off x="228600" y="4351338"/>
            <a:ext cx="8705850" cy="2266950"/>
          </a:xfrm>
        </p:spPr>
        <p:txBody>
          <a:bodyPr/>
          <a:lstStyle/>
          <a:p>
            <a:r>
              <a:rPr lang="en-US" sz="1900" smtClean="0"/>
              <a:t>SCSI command protocol</a:t>
            </a:r>
          </a:p>
          <a:p>
            <a:pPr lvl="1"/>
            <a:r>
              <a:rPr lang="en-US" sz="1700" smtClean="0"/>
              <a:t>Primary commands common to all devices</a:t>
            </a:r>
          </a:p>
          <a:p>
            <a:r>
              <a:rPr lang="en-US" sz="1900" smtClean="0"/>
              <a:t>Transport layer protocol</a:t>
            </a:r>
          </a:p>
          <a:p>
            <a:pPr lvl="1"/>
            <a:r>
              <a:rPr lang="en-US" sz="1700" smtClean="0"/>
              <a:t>Standard rules for device communication and information sharing</a:t>
            </a:r>
          </a:p>
          <a:p>
            <a:r>
              <a:rPr lang="en-US" sz="1900" smtClean="0"/>
              <a:t>Physical layer interconnect</a:t>
            </a:r>
          </a:p>
          <a:p>
            <a:pPr lvl="1"/>
            <a:r>
              <a:rPr lang="en-US" sz="1700" smtClean="0"/>
              <a:t>Interface details such as electrical signaling methods and data transfer modes</a:t>
            </a:r>
          </a:p>
        </p:txBody>
      </p:sp>
      <p:grpSp>
        <p:nvGrpSpPr>
          <p:cNvPr id="2" name="Group 273"/>
          <p:cNvGrpSpPr>
            <a:grpSpLocks/>
          </p:cNvGrpSpPr>
          <p:nvPr/>
        </p:nvGrpSpPr>
        <p:grpSpPr bwMode="auto">
          <a:xfrm>
            <a:off x="1312863" y="1093788"/>
            <a:ext cx="6615112" cy="3106737"/>
            <a:chOff x="827" y="689"/>
            <a:chExt cx="4167" cy="1957"/>
          </a:xfrm>
        </p:grpSpPr>
        <p:sp>
          <p:nvSpPr>
            <p:cNvPr id="22533" name="Freeform 10"/>
            <p:cNvSpPr>
              <a:spLocks/>
            </p:cNvSpPr>
            <p:nvPr/>
          </p:nvSpPr>
          <p:spPr bwMode="auto">
            <a:xfrm>
              <a:off x="834" y="695"/>
              <a:ext cx="840" cy="1946"/>
            </a:xfrm>
            <a:custGeom>
              <a:avLst/>
              <a:gdLst>
                <a:gd name="T0" fmla="*/ 276 w 2561"/>
                <a:gd name="T1" fmla="*/ 15 h 8083"/>
                <a:gd name="T2" fmla="*/ 275 w 2561"/>
                <a:gd name="T3" fmla="*/ 12 h 8083"/>
                <a:gd name="T4" fmla="*/ 274 w 2561"/>
                <a:gd name="T5" fmla="*/ 9 h 8083"/>
                <a:gd name="T6" fmla="*/ 272 w 2561"/>
                <a:gd name="T7" fmla="*/ 6 h 8083"/>
                <a:gd name="T8" fmla="*/ 268 w 2561"/>
                <a:gd name="T9" fmla="*/ 4 h 8083"/>
                <a:gd name="T10" fmla="*/ 264 w 2561"/>
                <a:gd name="T11" fmla="*/ 2 h 8083"/>
                <a:gd name="T12" fmla="*/ 259 w 2561"/>
                <a:gd name="T13" fmla="*/ 1 h 8083"/>
                <a:gd name="T14" fmla="*/ 254 w 2561"/>
                <a:gd name="T15" fmla="*/ 0 h 8083"/>
                <a:gd name="T16" fmla="*/ 247 w 2561"/>
                <a:gd name="T17" fmla="*/ 0 h 8083"/>
                <a:gd name="T18" fmla="*/ 25 w 2561"/>
                <a:gd name="T19" fmla="*/ 0 h 8083"/>
                <a:gd name="T20" fmla="*/ 19 w 2561"/>
                <a:gd name="T21" fmla="*/ 0 h 8083"/>
                <a:gd name="T22" fmla="*/ 13 w 2561"/>
                <a:gd name="T23" fmla="*/ 1 h 8083"/>
                <a:gd name="T24" fmla="*/ 9 w 2561"/>
                <a:gd name="T25" fmla="*/ 3 h 8083"/>
                <a:gd name="T26" fmla="*/ 5 w 2561"/>
                <a:gd name="T27" fmla="*/ 5 h 8083"/>
                <a:gd name="T28" fmla="*/ 3 w 2561"/>
                <a:gd name="T29" fmla="*/ 7 h 8083"/>
                <a:gd name="T30" fmla="*/ 1 w 2561"/>
                <a:gd name="T31" fmla="*/ 10 h 8083"/>
                <a:gd name="T32" fmla="*/ 0 w 2561"/>
                <a:gd name="T33" fmla="*/ 13 h 8083"/>
                <a:gd name="T34" fmla="*/ 0 w 2561"/>
                <a:gd name="T35" fmla="*/ 453 h 8083"/>
                <a:gd name="T36" fmla="*/ 0 w 2561"/>
                <a:gd name="T37" fmla="*/ 457 h 8083"/>
                <a:gd name="T38" fmla="*/ 2 w 2561"/>
                <a:gd name="T39" fmla="*/ 460 h 8083"/>
                <a:gd name="T40" fmla="*/ 4 w 2561"/>
                <a:gd name="T41" fmla="*/ 462 h 8083"/>
                <a:gd name="T42" fmla="*/ 7 w 2561"/>
                <a:gd name="T43" fmla="*/ 465 h 8083"/>
                <a:gd name="T44" fmla="*/ 11 w 2561"/>
                <a:gd name="T45" fmla="*/ 466 h 8083"/>
                <a:gd name="T46" fmla="*/ 16 w 2561"/>
                <a:gd name="T47" fmla="*/ 468 h 8083"/>
                <a:gd name="T48" fmla="*/ 22 w 2561"/>
                <a:gd name="T49" fmla="*/ 468 h 8083"/>
                <a:gd name="T50" fmla="*/ 29 w 2561"/>
                <a:gd name="T51" fmla="*/ 469 h 8083"/>
                <a:gd name="T52" fmla="*/ 248 w 2561"/>
                <a:gd name="T53" fmla="*/ 469 h 8083"/>
                <a:gd name="T54" fmla="*/ 252 w 2561"/>
                <a:gd name="T55" fmla="*/ 468 h 8083"/>
                <a:gd name="T56" fmla="*/ 255 w 2561"/>
                <a:gd name="T57" fmla="*/ 468 h 8083"/>
                <a:gd name="T58" fmla="*/ 259 w 2561"/>
                <a:gd name="T59" fmla="*/ 468 h 8083"/>
                <a:gd name="T60" fmla="*/ 262 w 2561"/>
                <a:gd name="T61" fmla="*/ 467 h 8083"/>
                <a:gd name="T62" fmla="*/ 265 w 2561"/>
                <a:gd name="T63" fmla="*/ 466 h 8083"/>
                <a:gd name="T64" fmla="*/ 267 w 2561"/>
                <a:gd name="T65" fmla="*/ 465 h 8083"/>
                <a:gd name="T66" fmla="*/ 269 w 2561"/>
                <a:gd name="T67" fmla="*/ 464 h 8083"/>
                <a:gd name="T68" fmla="*/ 271 w 2561"/>
                <a:gd name="T69" fmla="*/ 463 h 8083"/>
                <a:gd name="T70" fmla="*/ 273 w 2561"/>
                <a:gd name="T71" fmla="*/ 461 h 8083"/>
                <a:gd name="T72" fmla="*/ 274 w 2561"/>
                <a:gd name="T73" fmla="*/ 460 h 8083"/>
                <a:gd name="T74" fmla="*/ 275 w 2561"/>
                <a:gd name="T75" fmla="*/ 457 h 8083"/>
                <a:gd name="T76" fmla="*/ 275 w 2561"/>
                <a:gd name="T77" fmla="*/ 456 h 8083"/>
                <a:gd name="T78" fmla="*/ 276 w 2561"/>
                <a:gd name="T79" fmla="*/ 454 h 8083"/>
                <a:gd name="T80" fmla="*/ 276 w 2561"/>
                <a:gd name="T81" fmla="*/ 367 h 8083"/>
                <a:gd name="T82" fmla="*/ 276 w 2561"/>
                <a:gd name="T83" fmla="*/ 225 h 80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561"/>
                <a:gd name="T127" fmla="*/ 0 h 8083"/>
                <a:gd name="T128" fmla="*/ 2561 w 2561"/>
                <a:gd name="T129" fmla="*/ 8083 h 80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561" h="8083">
                  <a:moveTo>
                    <a:pt x="2561" y="1180"/>
                  </a:moveTo>
                  <a:lnTo>
                    <a:pt x="2561" y="267"/>
                  </a:lnTo>
                  <a:lnTo>
                    <a:pt x="2560" y="233"/>
                  </a:lnTo>
                  <a:lnTo>
                    <a:pt x="2556" y="203"/>
                  </a:lnTo>
                  <a:lnTo>
                    <a:pt x="2551" y="175"/>
                  </a:lnTo>
                  <a:lnTo>
                    <a:pt x="2544" y="150"/>
                  </a:lnTo>
                  <a:lnTo>
                    <a:pt x="2534" y="124"/>
                  </a:lnTo>
                  <a:lnTo>
                    <a:pt x="2523" y="103"/>
                  </a:lnTo>
                  <a:lnTo>
                    <a:pt x="2508" y="83"/>
                  </a:lnTo>
                  <a:lnTo>
                    <a:pt x="2494" y="66"/>
                  </a:lnTo>
                  <a:lnTo>
                    <a:pt x="2475" y="50"/>
                  </a:lnTo>
                  <a:lnTo>
                    <a:pt x="2456" y="36"/>
                  </a:lnTo>
                  <a:lnTo>
                    <a:pt x="2434" y="24"/>
                  </a:lnTo>
                  <a:lnTo>
                    <a:pt x="2410" y="16"/>
                  </a:lnTo>
                  <a:lnTo>
                    <a:pt x="2384" y="8"/>
                  </a:lnTo>
                  <a:lnTo>
                    <a:pt x="2356" y="3"/>
                  </a:lnTo>
                  <a:lnTo>
                    <a:pt x="2326" y="0"/>
                  </a:lnTo>
                  <a:lnTo>
                    <a:pt x="2293" y="0"/>
                  </a:lnTo>
                  <a:lnTo>
                    <a:pt x="267" y="0"/>
                  </a:lnTo>
                  <a:lnTo>
                    <a:pt x="233" y="0"/>
                  </a:lnTo>
                  <a:lnTo>
                    <a:pt x="203" y="3"/>
                  </a:lnTo>
                  <a:lnTo>
                    <a:pt x="176" y="8"/>
                  </a:lnTo>
                  <a:lnTo>
                    <a:pt x="150" y="16"/>
                  </a:lnTo>
                  <a:lnTo>
                    <a:pt x="124" y="24"/>
                  </a:lnTo>
                  <a:lnTo>
                    <a:pt x="103" y="36"/>
                  </a:lnTo>
                  <a:lnTo>
                    <a:pt x="83" y="50"/>
                  </a:lnTo>
                  <a:lnTo>
                    <a:pt x="66" y="66"/>
                  </a:lnTo>
                  <a:lnTo>
                    <a:pt x="50" y="83"/>
                  </a:lnTo>
                  <a:lnTo>
                    <a:pt x="36" y="103"/>
                  </a:lnTo>
                  <a:lnTo>
                    <a:pt x="24" y="124"/>
                  </a:lnTo>
                  <a:lnTo>
                    <a:pt x="16" y="150"/>
                  </a:lnTo>
                  <a:lnTo>
                    <a:pt x="9" y="175"/>
                  </a:lnTo>
                  <a:lnTo>
                    <a:pt x="3" y="203"/>
                  </a:lnTo>
                  <a:lnTo>
                    <a:pt x="0" y="233"/>
                  </a:lnTo>
                  <a:lnTo>
                    <a:pt x="0" y="267"/>
                  </a:lnTo>
                  <a:lnTo>
                    <a:pt x="0" y="7816"/>
                  </a:lnTo>
                  <a:lnTo>
                    <a:pt x="0" y="7848"/>
                  </a:lnTo>
                  <a:lnTo>
                    <a:pt x="3" y="7878"/>
                  </a:lnTo>
                  <a:lnTo>
                    <a:pt x="9" y="7906"/>
                  </a:lnTo>
                  <a:lnTo>
                    <a:pt x="16" y="7932"/>
                  </a:lnTo>
                  <a:lnTo>
                    <a:pt x="24" y="7956"/>
                  </a:lnTo>
                  <a:lnTo>
                    <a:pt x="36" y="7978"/>
                  </a:lnTo>
                  <a:lnTo>
                    <a:pt x="50" y="7997"/>
                  </a:lnTo>
                  <a:lnTo>
                    <a:pt x="66" y="8016"/>
                  </a:lnTo>
                  <a:lnTo>
                    <a:pt x="83" y="8030"/>
                  </a:lnTo>
                  <a:lnTo>
                    <a:pt x="103" y="8045"/>
                  </a:lnTo>
                  <a:lnTo>
                    <a:pt x="124" y="8056"/>
                  </a:lnTo>
                  <a:lnTo>
                    <a:pt x="150" y="8066"/>
                  </a:lnTo>
                  <a:lnTo>
                    <a:pt x="176" y="8073"/>
                  </a:lnTo>
                  <a:lnTo>
                    <a:pt x="203" y="8078"/>
                  </a:lnTo>
                  <a:lnTo>
                    <a:pt x="233" y="8082"/>
                  </a:lnTo>
                  <a:lnTo>
                    <a:pt x="267" y="8083"/>
                  </a:lnTo>
                  <a:lnTo>
                    <a:pt x="2293" y="8083"/>
                  </a:lnTo>
                  <a:lnTo>
                    <a:pt x="2309" y="8082"/>
                  </a:lnTo>
                  <a:lnTo>
                    <a:pt x="2326" y="8082"/>
                  </a:lnTo>
                  <a:lnTo>
                    <a:pt x="2340" y="8079"/>
                  </a:lnTo>
                  <a:lnTo>
                    <a:pt x="2356" y="8078"/>
                  </a:lnTo>
                  <a:lnTo>
                    <a:pt x="2369" y="8075"/>
                  </a:lnTo>
                  <a:lnTo>
                    <a:pt x="2384" y="8073"/>
                  </a:lnTo>
                  <a:lnTo>
                    <a:pt x="2410" y="8066"/>
                  </a:lnTo>
                  <a:lnTo>
                    <a:pt x="2422" y="8060"/>
                  </a:lnTo>
                  <a:lnTo>
                    <a:pt x="2434" y="8056"/>
                  </a:lnTo>
                  <a:lnTo>
                    <a:pt x="2456" y="8045"/>
                  </a:lnTo>
                  <a:lnTo>
                    <a:pt x="2465" y="8037"/>
                  </a:lnTo>
                  <a:lnTo>
                    <a:pt x="2475" y="8030"/>
                  </a:lnTo>
                  <a:lnTo>
                    <a:pt x="2484" y="8023"/>
                  </a:lnTo>
                  <a:lnTo>
                    <a:pt x="2494" y="8016"/>
                  </a:lnTo>
                  <a:lnTo>
                    <a:pt x="2501" y="8006"/>
                  </a:lnTo>
                  <a:lnTo>
                    <a:pt x="2508" y="7997"/>
                  </a:lnTo>
                  <a:lnTo>
                    <a:pt x="2515" y="7987"/>
                  </a:lnTo>
                  <a:lnTo>
                    <a:pt x="2523" y="7978"/>
                  </a:lnTo>
                  <a:lnTo>
                    <a:pt x="2534" y="7956"/>
                  </a:lnTo>
                  <a:lnTo>
                    <a:pt x="2538" y="7944"/>
                  </a:lnTo>
                  <a:lnTo>
                    <a:pt x="2544" y="7932"/>
                  </a:lnTo>
                  <a:lnTo>
                    <a:pt x="2551" y="7906"/>
                  </a:lnTo>
                  <a:lnTo>
                    <a:pt x="2553" y="7891"/>
                  </a:lnTo>
                  <a:lnTo>
                    <a:pt x="2556" y="7878"/>
                  </a:lnTo>
                  <a:lnTo>
                    <a:pt x="2557" y="7862"/>
                  </a:lnTo>
                  <a:lnTo>
                    <a:pt x="2560" y="7848"/>
                  </a:lnTo>
                  <a:lnTo>
                    <a:pt x="2560" y="7831"/>
                  </a:lnTo>
                  <a:lnTo>
                    <a:pt x="2561" y="7816"/>
                  </a:lnTo>
                  <a:lnTo>
                    <a:pt x="2561" y="6324"/>
                  </a:lnTo>
                  <a:lnTo>
                    <a:pt x="2561" y="4141"/>
                  </a:lnTo>
                  <a:lnTo>
                    <a:pt x="2561" y="3874"/>
                  </a:lnTo>
                  <a:lnTo>
                    <a:pt x="2561" y="1180"/>
                  </a:lnTo>
                  <a:close/>
                </a:path>
              </a:pathLst>
            </a:custGeom>
            <a:gradFill rotWithShape="1">
              <a:gsLst>
                <a:gs pos="0">
                  <a:srgbClr val="005165"/>
                </a:gs>
                <a:gs pos="50000">
                  <a:srgbClr val="00AFDB"/>
                </a:gs>
                <a:gs pos="100000">
                  <a:srgbClr val="005165"/>
                </a:gs>
              </a:gsLst>
              <a:lin ang="5400000" scaled="1"/>
            </a:gradFill>
            <a:ln w="9525">
              <a:solidFill>
                <a:schemeClr val="tx1"/>
              </a:solidFill>
              <a:round/>
              <a:headEnd/>
              <a:tailEnd/>
            </a:ln>
          </p:spPr>
          <p:txBody>
            <a:bodyPr tIns="0" bIns="0" anchor="ctr"/>
            <a:lstStyle/>
            <a:p>
              <a:endParaRPr lang="en-US"/>
            </a:p>
          </p:txBody>
        </p:sp>
        <p:sp>
          <p:nvSpPr>
            <p:cNvPr id="22534" name="Freeform 11"/>
            <p:cNvSpPr>
              <a:spLocks/>
            </p:cNvSpPr>
            <p:nvPr/>
          </p:nvSpPr>
          <p:spPr bwMode="auto">
            <a:xfrm>
              <a:off x="1666" y="162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5" name="Freeform 12"/>
            <p:cNvSpPr>
              <a:spLocks/>
            </p:cNvSpPr>
            <p:nvPr/>
          </p:nvSpPr>
          <p:spPr bwMode="auto">
            <a:xfrm>
              <a:off x="1666" y="164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6" name="Freeform 13"/>
            <p:cNvSpPr>
              <a:spLocks/>
            </p:cNvSpPr>
            <p:nvPr/>
          </p:nvSpPr>
          <p:spPr bwMode="auto">
            <a:xfrm>
              <a:off x="1666" y="166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7" name="Freeform 14"/>
            <p:cNvSpPr>
              <a:spLocks/>
            </p:cNvSpPr>
            <p:nvPr/>
          </p:nvSpPr>
          <p:spPr bwMode="auto">
            <a:xfrm>
              <a:off x="1666" y="168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38" name="Freeform 15"/>
            <p:cNvSpPr>
              <a:spLocks/>
            </p:cNvSpPr>
            <p:nvPr/>
          </p:nvSpPr>
          <p:spPr bwMode="auto">
            <a:xfrm>
              <a:off x="1666" y="97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39" name="Freeform 16"/>
            <p:cNvSpPr>
              <a:spLocks/>
            </p:cNvSpPr>
            <p:nvPr/>
          </p:nvSpPr>
          <p:spPr bwMode="auto">
            <a:xfrm>
              <a:off x="1666" y="99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0" name="Freeform 17"/>
            <p:cNvSpPr>
              <a:spLocks/>
            </p:cNvSpPr>
            <p:nvPr/>
          </p:nvSpPr>
          <p:spPr bwMode="auto">
            <a:xfrm>
              <a:off x="1666" y="101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1" name="Freeform 18"/>
            <p:cNvSpPr>
              <a:spLocks/>
            </p:cNvSpPr>
            <p:nvPr/>
          </p:nvSpPr>
          <p:spPr bwMode="auto">
            <a:xfrm>
              <a:off x="1666" y="103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2" name="Freeform 19"/>
            <p:cNvSpPr>
              <a:spLocks/>
            </p:cNvSpPr>
            <p:nvPr/>
          </p:nvSpPr>
          <p:spPr bwMode="auto">
            <a:xfrm>
              <a:off x="1666" y="1060"/>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3" name="Freeform 20"/>
            <p:cNvSpPr>
              <a:spLocks/>
            </p:cNvSpPr>
            <p:nvPr/>
          </p:nvSpPr>
          <p:spPr bwMode="auto">
            <a:xfrm>
              <a:off x="1666" y="1081"/>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44" name="Freeform 21"/>
            <p:cNvSpPr>
              <a:spLocks/>
            </p:cNvSpPr>
            <p:nvPr/>
          </p:nvSpPr>
          <p:spPr bwMode="auto">
            <a:xfrm>
              <a:off x="1666" y="110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5" name="Freeform 22"/>
            <p:cNvSpPr>
              <a:spLocks/>
            </p:cNvSpPr>
            <p:nvPr/>
          </p:nvSpPr>
          <p:spPr bwMode="auto">
            <a:xfrm>
              <a:off x="1666" y="112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6" name="Freeform 23"/>
            <p:cNvSpPr>
              <a:spLocks/>
            </p:cNvSpPr>
            <p:nvPr/>
          </p:nvSpPr>
          <p:spPr bwMode="auto">
            <a:xfrm>
              <a:off x="1666" y="114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7" name="Freeform 24"/>
            <p:cNvSpPr>
              <a:spLocks/>
            </p:cNvSpPr>
            <p:nvPr/>
          </p:nvSpPr>
          <p:spPr bwMode="auto">
            <a:xfrm>
              <a:off x="1666" y="116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48" name="Freeform 25"/>
            <p:cNvSpPr>
              <a:spLocks/>
            </p:cNvSpPr>
            <p:nvPr/>
          </p:nvSpPr>
          <p:spPr bwMode="auto">
            <a:xfrm>
              <a:off x="1666" y="118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549" name="Freeform 26"/>
            <p:cNvSpPr>
              <a:spLocks/>
            </p:cNvSpPr>
            <p:nvPr/>
          </p:nvSpPr>
          <p:spPr bwMode="auto">
            <a:xfrm>
              <a:off x="1666" y="120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0" name="Freeform 27"/>
            <p:cNvSpPr>
              <a:spLocks/>
            </p:cNvSpPr>
            <p:nvPr/>
          </p:nvSpPr>
          <p:spPr bwMode="auto">
            <a:xfrm>
              <a:off x="1666" y="1231"/>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1" name="Freeform 28"/>
            <p:cNvSpPr>
              <a:spLocks/>
            </p:cNvSpPr>
            <p:nvPr/>
          </p:nvSpPr>
          <p:spPr bwMode="auto">
            <a:xfrm>
              <a:off x="1666" y="125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2" name="Freeform 29"/>
            <p:cNvSpPr>
              <a:spLocks/>
            </p:cNvSpPr>
            <p:nvPr/>
          </p:nvSpPr>
          <p:spPr bwMode="auto">
            <a:xfrm>
              <a:off x="1666" y="127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53" name="Freeform 30"/>
            <p:cNvSpPr>
              <a:spLocks/>
            </p:cNvSpPr>
            <p:nvPr/>
          </p:nvSpPr>
          <p:spPr bwMode="auto">
            <a:xfrm>
              <a:off x="1666" y="1296"/>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4" name="Freeform 31"/>
            <p:cNvSpPr>
              <a:spLocks/>
            </p:cNvSpPr>
            <p:nvPr/>
          </p:nvSpPr>
          <p:spPr bwMode="auto">
            <a:xfrm>
              <a:off x="1666" y="1317"/>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5" name="Freeform 32"/>
            <p:cNvSpPr>
              <a:spLocks/>
            </p:cNvSpPr>
            <p:nvPr/>
          </p:nvSpPr>
          <p:spPr bwMode="auto">
            <a:xfrm>
              <a:off x="1666" y="133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6" name="Freeform 33"/>
            <p:cNvSpPr>
              <a:spLocks/>
            </p:cNvSpPr>
            <p:nvPr/>
          </p:nvSpPr>
          <p:spPr bwMode="auto">
            <a:xfrm>
              <a:off x="1666" y="135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7" name="Freeform 34"/>
            <p:cNvSpPr>
              <a:spLocks/>
            </p:cNvSpPr>
            <p:nvPr/>
          </p:nvSpPr>
          <p:spPr bwMode="auto">
            <a:xfrm>
              <a:off x="1666" y="1381"/>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58" name="Freeform 35"/>
            <p:cNvSpPr>
              <a:spLocks/>
            </p:cNvSpPr>
            <p:nvPr/>
          </p:nvSpPr>
          <p:spPr bwMode="auto">
            <a:xfrm>
              <a:off x="1666" y="140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59" name="Freeform 36"/>
            <p:cNvSpPr>
              <a:spLocks/>
            </p:cNvSpPr>
            <p:nvPr/>
          </p:nvSpPr>
          <p:spPr bwMode="auto">
            <a:xfrm>
              <a:off x="1666" y="1424"/>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60" name="Freeform 37"/>
            <p:cNvSpPr>
              <a:spLocks/>
            </p:cNvSpPr>
            <p:nvPr/>
          </p:nvSpPr>
          <p:spPr bwMode="auto">
            <a:xfrm>
              <a:off x="1666" y="144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61" name="Freeform 38"/>
            <p:cNvSpPr>
              <a:spLocks/>
            </p:cNvSpPr>
            <p:nvPr/>
          </p:nvSpPr>
          <p:spPr bwMode="auto">
            <a:xfrm>
              <a:off x="1666" y="1467"/>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62" name="Freeform 39"/>
            <p:cNvSpPr>
              <a:spLocks/>
            </p:cNvSpPr>
            <p:nvPr/>
          </p:nvSpPr>
          <p:spPr bwMode="auto">
            <a:xfrm>
              <a:off x="1666" y="148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563" name="Freeform 40"/>
            <p:cNvSpPr>
              <a:spLocks/>
            </p:cNvSpPr>
            <p:nvPr/>
          </p:nvSpPr>
          <p:spPr bwMode="auto">
            <a:xfrm>
              <a:off x="1666" y="151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4" name="Freeform 41"/>
            <p:cNvSpPr>
              <a:spLocks/>
            </p:cNvSpPr>
            <p:nvPr/>
          </p:nvSpPr>
          <p:spPr bwMode="auto">
            <a:xfrm>
              <a:off x="1666" y="153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5" name="Freeform 42"/>
            <p:cNvSpPr>
              <a:spLocks/>
            </p:cNvSpPr>
            <p:nvPr/>
          </p:nvSpPr>
          <p:spPr bwMode="auto">
            <a:xfrm>
              <a:off x="1666" y="155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6" name="Freeform 43"/>
            <p:cNvSpPr>
              <a:spLocks/>
            </p:cNvSpPr>
            <p:nvPr/>
          </p:nvSpPr>
          <p:spPr bwMode="auto">
            <a:xfrm>
              <a:off x="1666" y="1574"/>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67" name="Freeform 44"/>
            <p:cNvSpPr>
              <a:spLocks/>
            </p:cNvSpPr>
            <p:nvPr/>
          </p:nvSpPr>
          <p:spPr bwMode="auto">
            <a:xfrm>
              <a:off x="1666" y="159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68" name="Freeform 45"/>
            <p:cNvSpPr>
              <a:spLocks/>
            </p:cNvSpPr>
            <p:nvPr/>
          </p:nvSpPr>
          <p:spPr bwMode="auto">
            <a:xfrm>
              <a:off x="1666" y="161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69" name="Freeform 46"/>
            <p:cNvSpPr>
              <a:spLocks/>
            </p:cNvSpPr>
            <p:nvPr/>
          </p:nvSpPr>
          <p:spPr bwMode="auto">
            <a:xfrm>
              <a:off x="1666" y="2212"/>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70" name="Freeform 47"/>
            <p:cNvSpPr>
              <a:spLocks/>
            </p:cNvSpPr>
            <p:nvPr/>
          </p:nvSpPr>
          <p:spPr bwMode="auto">
            <a:xfrm>
              <a:off x="1666" y="223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71" name="Freeform 48"/>
            <p:cNvSpPr>
              <a:spLocks/>
            </p:cNvSpPr>
            <p:nvPr/>
          </p:nvSpPr>
          <p:spPr bwMode="auto">
            <a:xfrm>
              <a:off x="1666" y="225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72" name="Freeform 49"/>
            <p:cNvSpPr>
              <a:spLocks/>
            </p:cNvSpPr>
            <p:nvPr/>
          </p:nvSpPr>
          <p:spPr bwMode="auto">
            <a:xfrm>
              <a:off x="1666" y="2277"/>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3" name="Freeform 50"/>
            <p:cNvSpPr>
              <a:spLocks/>
            </p:cNvSpPr>
            <p:nvPr/>
          </p:nvSpPr>
          <p:spPr bwMode="auto">
            <a:xfrm>
              <a:off x="1666" y="2298"/>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4" name="Freeform 51"/>
            <p:cNvSpPr>
              <a:spLocks/>
            </p:cNvSpPr>
            <p:nvPr/>
          </p:nvSpPr>
          <p:spPr bwMode="auto">
            <a:xfrm>
              <a:off x="1666" y="2319"/>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5" name="Freeform 52"/>
            <p:cNvSpPr>
              <a:spLocks/>
            </p:cNvSpPr>
            <p:nvPr/>
          </p:nvSpPr>
          <p:spPr bwMode="auto">
            <a:xfrm>
              <a:off x="1666" y="2340"/>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6" name="Freeform 53"/>
            <p:cNvSpPr>
              <a:spLocks/>
            </p:cNvSpPr>
            <p:nvPr/>
          </p:nvSpPr>
          <p:spPr bwMode="auto">
            <a:xfrm>
              <a:off x="1666" y="236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77" name="Freeform 54"/>
            <p:cNvSpPr>
              <a:spLocks/>
            </p:cNvSpPr>
            <p:nvPr/>
          </p:nvSpPr>
          <p:spPr bwMode="auto">
            <a:xfrm>
              <a:off x="1666" y="2384"/>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78" name="Freeform 55"/>
            <p:cNvSpPr>
              <a:spLocks/>
            </p:cNvSpPr>
            <p:nvPr/>
          </p:nvSpPr>
          <p:spPr bwMode="auto">
            <a:xfrm>
              <a:off x="1666" y="240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79" name="Freeform 56"/>
            <p:cNvSpPr>
              <a:spLocks/>
            </p:cNvSpPr>
            <p:nvPr/>
          </p:nvSpPr>
          <p:spPr bwMode="auto">
            <a:xfrm>
              <a:off x="1666" y="24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80" name="Freeform 57"/>
            <p:cNvSpPr>
              <a:spLocks/>
            </p:cNvSpPr>
            <p:nvPr/>
          </p:nvSpPr>
          <p:spPr bwMode="auto">
            <a:xfrm>
              <a:off x="1666" y="244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581" name="Freeform 58"/>
            <p:cNvSpPr>
              <a:spLocks/>
            </p:cNvSpPr>
            <p:nvPr/>
          </p:nvSpPr>
          <p:spPr bwMode="auto">
            <a:xfrm>
              <a:off x="1666" y="24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1" y="34"/>
                  </a:lnTo>
                  <a:lnTo>
                    <a:pt x="38" y="38"/>
                  </a:lnTo>
                  <a:lnTo>
                    <a:pt x="34" y="40"/>
                  </a:lnTo>
                  <a:lnTo>
                    <a:pt x="30" y="42"/>
                  </a:lnTo>
                  <a:lnTo>
                    <a:pt x="26" y="44"/>
                  </a:lnTo>
                  <a:lnTo>
                    <a:pt x="24" y="44"/>
                  </a:lnTo>
                  <a:lnTo>
                    <a:pt x="23" y="44"/>
                  </a:lnTo>
                  <a:lnTo>
                    <a:pt x="23" y="45"/>
                  </a:lnTo>
                  <a:lnTo>
                    <a:pt x="14" y="42"/>
                  </a:lnTo>
                  <a:lnTo>
                    <a:pt x="7" y="38"/>
                  </a:lnTo>
                  <a:lnTo>
                    <a:pt x="2" y="30"/>
                  </a:lnTo>
                  <a:lnTo>
                    <a:pt x="0" y="22"/>
                  </a:lnTo>
                  <a:lnTo>
                    <a:pt x="2"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582" name="Freeform 59"/>
            <p:cNvSpPr>
              <a:spLocks/>
            </p:cNvSpPr>
            <p:nvPr/>
          </p:nvSpPr>
          <p:spPr bwMode="auto">
            <a:xfrm>
              <a:off x="1666" y="24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3" name="Freeform 60"/>
            <p:cNvSpPr>
              <a:spLocks/>
            </p:cNvSpPr>
            <p:nvPr/>
          </p:nvSpPr>
          <p:spPr bwMode="auto">
            <a:xfrm>
              <a:off x="1666" y="251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4" name="Freeform 61"/>
            <p:cNvSpPr>
              <a:spLocks/>
            </p:cNvSpPr>
            <p:nvPr/>
          </p:nvSpPr>
          <p:spPr bwMode="auto">
            <a:xfrm>
              <a:off x="1666" y="253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5" name="Freeform 62"/>
            <p:cNvSpPr>
              <a:spLocks/>
            </p:cNvSpPr>
            <p:nvPr/>
          </p:nvSpPr>
          <p:spPr bwMode="auto">
            <a:xfrm>
              <a:off x="1666" y="2555"/>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86" name="Freeform 63"/>
            <p:cNvSpPr>
              <a:spLocks/>
            </p:cNvSpPr>
            <p:nvPr/>
          </p:nvSpPr>
          <p:spPr bwMode="auto">
            <a:xfrm>
              <a:off x="1666" y="257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587" name="Freeform 64"/>
            <p:cNvSpPr>
              <a:spLocks/>
            </p:cNvSpPr>
            <p:nvPr/>
          </p:nvSpPr>
          <p:spPr bwMode="auto">
            <a:xfrm>
              <a:off x="1661" y="2597"/>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2 w 45"/>
                <a:gd name="T23" fmla="*/ 2 h 45"/>
                <a:gd name="T24" fmla="*/ 2 w 45"/>
                <a:gd name="T25" fmla="*/ 2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88" name="Freeform 65"/>
            <p:cNvSpPr>
              <a:spLocks/>
            </p:cNvSpPr>
            <p:nvPr/>
          </p:nvSpPr>
          <p:spPr bwMode="auto">
            <a:xfrm>
              <a:off x="1648" y="261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89" name="Freeform 66"/>
            <p:cNvSpPr>
              <a:spLocks/>
            </p:cNvSpPr>
            <p:nvPr/>
          </p:nvSpPr>
          <p:spPr bwMode="auto">
            <a:xfrm>
              <a:off x="1625" y="2629"/>
              <a:ext cx="15" cy="11"/>
            </a:xfrm>
            <a:custGeom>
              <a:avLst/>
              <a:gdLst>
                <a:gd name="T0" fmla="*/ 5 w 44"/>
                <a:gd name="T1" fmla="*/ 1 h 44"/>
                <a:gd name="T2" fmla="*/ 5 w 44"/>
                <a:gd name="T3" fmla="*/ 1 h 44"/>
                <a:gd name="T4" fmla="*/ 5 w 44"/>
                <a:gd name="T5" fmla="*/ 1 h 44"/>
                <a:gd name="T6" fmla="*/ 5 w 44"/>
                <a:gd name="T7" fmla="*/ 1 h 44"/>
                <a:gd name="T8" fmla="*/ 5 w 44"/>
                <a:gd name="T9" fmla="*/ 2 h 44"/>
                <a:gd name="T10" fmla="*/ 5 w 44"/>
                <a:gd name="T11" fmla="*/ 2 h 44"/>
                <a:gd name="T12" fmla="*/ 4 w 44"/>
                <a:gd name="T13" fmla="*/ 3 h 44"/>
                <a:gd name="T14" fmla="*/ 4 w 44"/>
                <a:gd name="T15" fmla="*/ 3 h 44"/>
                <a:gd name="T16" fmla="*/ 3 w 44"/>
                <a:gd name="T17" fmla="*/ 3 h 44"/>
                <a:gd name="T18" fmla="*/ 3 w 44"/>
                <a:gd name="T19" fmla="*/ 3 h 44"/>
                <a:gd name="T20" fmla="*/ 3 w 44"/>
                <a:gd name="T21" fmla="*/ 3 h 44"/>
                <a:gd name="T22" fmla="*/ 3 w 44"/>
                <a:gd name="T23" fmla="*/ 3 h 44"/>
                <a:gd name="T24" fmla="*/ 3 w 44"/>
                <a:gd name="T25" fmla="*/ 3 h 44"/>
                <a:gd name="T26" fmla="*/ 1 w 44"/>
                <a:gd name="T27" fmla="*/ 3 h 44"/>
                <a:gd name="T28" fmla="*/ 1 w 44"/>
                <a:gd name="T29" fmla="*/ 3 h 44"/>
                <a:gd name="T30" fmla="*/ 0 w 44"/>
                <a:gd name="T31" fmla="*/ 2 h 44"/>
                <a:gd name="T32" fmla="*/ 0 w 44"/>
                <a:gd name="T33" fmla="*/ 1 h 44"/>
                <a:gd name="T34" fmla="*/ 0 w 44"/>
                <a:gd name="T35" fmla="*/ 1 h 44"/>
                <a:gd name="T36" fmla="*/ 1 w 44"/>
                <a:gd name="T37" fmla="*/ 0 h 44"/>
                <a:gd name="T38" fmla="*/ 1 w 44"/>
                <a:gd name="T39" fmla="*/ 0 h 44"/>
                <a:gd name="T40" fmla="*/ 3 w 44"/>
                <a:gd name="T41" fmla="*/ 0 h 44"/>
                <a:gd name="T42" fmla="*/ 3 w 44"/>
                <a:gd name="T43" fmla="*/ 0 h 44"/>
                <a:gd name="T44" fmla="*/ 4 w 44"/>
                <a:gd name="T45" fmla="*/ 0 h 44"/>
                <a:gd name="T46" fmla="*/ 5 w 44"/>
                <a:gd name="T47" fmla="*/ 1 h 44"/>
                <a:gd name="T48" fmla="*/ 5 w 44"/>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4"/>
                <a:gd name="T77" fmla="*/ 44 w 44"/>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4">
                  <a:moveTo>
                    <a:pt x="44" y="22"/>
                  </a:moveTo>
                  <a:lnTo>
                    <a:pt x="43" y="22"/>
                  </a:lnTo>
                  <a:lnTo>
                    <a:pt x="43" y="23"/>
                  </a:lnTo>
                  <a:lnTo>
                    <a:pt x="43" y="25"/>
                  </a:lnTo>
                  <a:lnTo>
                    <a:pt x="42" y="30"/>
                  </a:lnTo>
                  <a:lnTo>
                    <a:pt x="40" y="33"/>
                  </a:lnTo>
                  <a:lnTo>
                    <a:pt x="38" y="38"/>
                  </a:lnTo>
                  <a:lnTo>
                    <a:pt x="33" y="40"/>
                  </a:lnTo>
                  <a:lnTo>
                    <a:pt x="30" y="42"/>
                  </a:lnTo>
                  <a:lnTo>
                    <a:pt x="25" y="43"/>
                  </a:lnTo>
                  <a:lnTo>
                    <a:pt x="23" y="43"/>
                  </a:lnTo>
                  <a:lnTo>
                    <a:pt x="22" y="43"/>
                  </a:lnTo>
                  <a:lnTo>
                    <a:pt x="22" y="44"/>
                  </a:lnTo>
                  <a:lnTo>
                    <a:pt x="13" y="42"/>
                  </a:lnTo>
                  <a:lnTo>
                    <a:pt x="6" y="38"/>
                  </a:lnTo>
                  <a:lnTo>
                    <a:pt x="1" y="30"/>
                  </a:lnTo>
                  <a:lnTo>
                    <a:pt x="0" y="22"/>
                  </a:lnTo>
                  <a:lnTo>
                    <a:pt x="1" y="13"/>
                  </a:lnTo>
                  <a:lnTo>
                    <a:pt x="6" y="6"/>
                  </a:lnTo>
                  <a:lnTo>
                    <a:pt x="13" y="1"/>
                  </a:lnTo>
                  <a:lnTo>
                    <a:pt x="22" y="0"/>
                  </a:lnTo>
                  <a:lnTo>
                    <a:pt x="30" y="1"/>
                  </a:lnTo>
                  <a:lnTo>
                    <a:pt x="38" y="6"/>
                  </a:lnTo>
                  <a:lnTo>
                    <a:pt x="42" y="13"/>
                  </a:lnTo>
                  <a:lnTo>
                    <a:pt x="44" y="22"/>
                  </a:lnTo>
                  <a:close/>
                </a:path>
              </a:pathLst>
            </a:custGeom>
            <a:solidFill>
              <a:srgbClr val="000000"/>
            </a:solidFill>
            <a:ln w="9525">
              <a:noFill/>
              <a:round/>
              <a:headEnd/>
              <a:tailEnd/>
            </a:ln>
          </p:spPr>
          <p:txBody>
            <a:bodyPr/>
            <a:lstStyle/>
            <a:p>
              <a:endParaRPr lang="en-US"/>
            </a:p>
          </p:txBody>
        </p:sp>
        <p:sp>
          <p:nvSpPr>
            <p:cNvPr id="22590" name="Freeform 67"/>
            <p:cNvSpPr>
              <a:spLocks/>
            </p:cNvSpPr>
            <p:nvPr/>
          </p:nvSpPr>
          <p:spPr bwMode="auto">
            <a:xfrm>
              <a:off x="1597" y="263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2 w 45"/>
                <a:gd name="T23" fmla="*/ 3 h 45"/>
                <a:gd name="T24" fmla="*/ 2 w 45"/>
                <a:gd name="T25" fmla="*/ 3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3" y="22"/>
                  </a:lnTo>
                  <a:lnTo>
                    <a:pt x="43" y="24"/>
                  </a:lnTo>
                  <a:lnTo>
                    <a:pt x="43" y="26"/>
                  </a:lnTo>
                  <a:lnTo>
                    <a:pt x="42" y="30"/>
                  </a:lnTo>
                  <a:lnTo>
                    <a:pt x="40" y="34"/>
                  </a:lnTo>
                  <a:lnTo>
                    <a:pt x="38" y="38"/>
                  </a:lnTo>
                  <a:lnTo>
                    <a:pt x="33" y="40"/>
                  </a:lnTo>
                  <a:lnTo>
                    <a:pt x="30" y="42"/>
                  </a:lnTo>
                  <a:lnTo>
                    <a:pt x="26" y="44"/>
                  </a:lnTo>
                  <a:lnTo>
                    <a:pt x="23" y="44"/>
                  </a:lnTo>
                  <a:lnTo>
                    <a:pt x="22" y="44"/>
                  </a:lnTo>
                  <a:lnTo>
                    <a:pt x="22" y="45"/>
                  </a:lnTo>
                  <a:lnTo>
                    <a:pt x="13" y="42"/>
                  </a:lnTo>
                  <a:lnTo>
                    <a:pt x="7" y="38"/>
                  </a:lnTo>
                  <a:lnTo>
                    <a:pt x="1" y="30"/>
                  </a:lnTo>
                  <a:lnTo>
                    <a:pt x="0" y="22"/>
                  </a:lnTo>
                  <a:lnTo>
                    <a:pt x="1" y="13"/>
                  </a:lnTo>
                  <a:lnTo>
                    <a:pt x="7" y="7"/>
                  </a:lnTo>
                  <a:lnTo>
                    <a:pt x="13"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591" name="Freeform 68"/>
            <p:cNvSpPr>
              <a:spLocks/>
            </p:cNvSpPr>
            <p:nvPr/>
          </p:nvSpPr>
          <p:spPr bwMode="auto">
            <a:xfrm>
              <a:off x="1568" y="2635"/>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7"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592" name="Freeform 69"/>
            <p:cNvSpPr>
              <a:spLocks/>
            </p:cNvSpPr>
            <p:nvPr/>
          </p:nvSpPr>
          <p:spPr bwMode="auto">
            <a:xfrm>
              <a:off x="1538"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1"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1"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3" name="Freeform 70"/>
            <p:cNvSpPr>
              <a:spLocks/>
            </p:cNvSpPr>
            <p:nvPr/>
          </p:nvSpPr>
          <p:spPr bwMode="auto">
            <a:xfrm>
              <a:off x="1509"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4" name="Freeform 71"/>
            <p:cNvSpPr>
              <a:spLocks/>
            </p:cNvSpPr>
            <p:nvPr/>
          </p:nvSpPr>
          <p:spPr bwMode="auto">
            <a:xfrm>
              <a:off x="1479"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5" name="Freeform 72"/>
            <p:cNvSpPr>
              <a:spLocks/>
            </p:cNvSpPr>
            <p:nvPr/>
          </p:nvSpPr>
          <p:spPr bwMode="auto">
            <a:xfrm>
              <a:off x="1450"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596" name="Freeform 73"/>
            <p:cNvSpPr>
              <a:spLocks/>
            </p:cNvSpPr>
            <p:nvPr/>
          </p:nvSpPr>
          <p:spPr bwMode="auto">
            <a:xfrm>
              <a:off x="1420"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1"/>
                  </a:lnTo>
                  <a:lnTo>
                    <a:pt x="40" y="34"/>
                  </a:lnTo>
                  <a:lnTo>
                    <a:pt x="38" y="38"/>
                  </a:lnTo>
                  <a:lnTo>
                    <a:pt x="34" y="41"/>
                  </a:lnTo>
                  <a:lnTo>
                    <a:pt x="30" y="43"/>
                  </a:lnTo>
                  <a:lnTo>
                    <a:pt x="26" y="44"/>
                  </a:lnTo>
                  <a:lnTo>
                    <a:pt x="24" y="44"/>
                  </a:lnTo>
                  <a:lnTo>
                    <a:pt x="22" y="44"/>
                  </a:lnTo>
                  <a:lnTo>
                    <a:pt x="22" y="45"/>
                  </a:lnTo>
                  <a:lnTo>
                    <a:pt x="14" y="43"/>
                  </a:lnTo>
                  <a:lnTo>
                    <a:pt x="7" y="38"/>
                  </a:lnTo>
                  <a:lnTo>
                    <a:pt x="1" y="31"/>
                  </a:lnTo>
                  <a:lnTo>
                    <a:pt x="0" y="23"/>
                  </a:lnTo>
                  <a:lnTo>
                    <a:pt x="1" y="14"/>
                  </a:lnTo>
                  <a:lnTo>
                    <a:pt x="7" y="7"/>
                  </a:lnTo>
                  <a:lnTo>
                    <a:pt x="14"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97" name="Freeform 74"/>
            <p:cNvSpPr>
              <a:spLocks/>
            </p:cNvSpPr>
            <p:nvPr/>
          </p:nvSpPr>
          <p:spPr bwMode="auto">
            <a:xfrm>
              <a:off x="1393" y="2635"/>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98" name="Freeform 75"/>
            <p:cNvSpPr>
              <a:spLocks/>
            </p:cNvSpPr>
            <p:nvPr/>
          </p:nvSpPr>
          <p:spPr bwMode="auto">
            <a:xfrm>
              <a:off x="1363"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599" name="Freeform 76"/>
            <p:cNvSpPr>
              <a:spLocks/>
            </p:cNvSpPr>
            <p:nvPr/>
          </p:nvSpPr>
          <p:spPr bwMode="auto">
            <a:xfrm>
              <a:off x="1333"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0" name="Freeform 77"/>
            <p:cNvSpPr>
              <a:spLocks/>
            </p:cNvSpPr>
            <p:nvPr/>
          </p:nvSpPr>
          <p:spPr bwMode="auto">
            <a:xfrm>
              <a:off x="1304"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1" name="Freeform 78"/>
            <p:cNvSpPr>
              <a:spLocks/>
            </p:cNvSpPr>
            <p:nvPr/>
          </p:nvSpPr>
          <p:spPr bwMode="auto">
            <a:xfrm>
              <a:off x="1274"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2" name="Freeform 79"/>
            <p:cNvSpPr>
              <a:spLocks/>
            </p:cNvSpPr>
            <p:nvPr/>
          </p:nvSpPr>
          <p:spPr bwMode="auto">
            <a:xfrm>
              <a:off x="1247" y="2635"/>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03" name="Freeform 80"/>
            <p:cNvSpPr>
              <a:spLocks/>
            </p:cNvSpPr>
            <p:nvPr/>
          </p:nvSpPr>
          <p:spPr bwMode="auto">
            <a:xfrm>
              <a:off x="1217"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7"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604" name="Freeform 81"/>
            <p:cNvSpPr>
              <a:spLocks/>
            </p:cNvSpPr>
            <p:nvPr/>
          </p:nvSpPr>
          <p:spPr bwMode="auto">
            <a:xfrm>
              <a:off x="1188" y="2635"/>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7"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605" name="Freeform 82"/>
            <p:cNvSpPr>
              <a:spLocks/>
            </p:cNvSpPr>
            <p:nvPr/>
          </p:nvSpPr>
          <p:spPr bwMode="auto">
            <a:xfrm>
              <a:off x="1158"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6" name="Freeform 83"/>
            <p:cNvSpPr>
              <a:spLocks/>
            </p:cNvSpPr>
            <p:nvPr/>
          </p:nvSpPr>
          <p:spPr bwMode="auto">
            <a:xfrm>
              <a:off x="1129" y="2635"/>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7" name="Freeform 84"/>
            <p:cNvSpPr>
              <a:spLocks/>
            </p:cNvSpPr>
            <p:nvPr/>
          </p:nvSpPr>
          <p:spPr bwMode="auto">
            <a:xfrm>
              <a:off x="1099"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8" name="Freeform 85"/>
            <p:cNvSpPr>
              <a:spLocks/>
            </p:cNvSpPr>
            <p:nvPr/>
          </p:nvSpPr>
          <p:spPr bwMode="auto">
            <a:xfrm>
              <a:off x="1071"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2" y="44"/>
                  </a:lnTo>
                  <a:lnTo>
                    <a:pt x="22" y="45"/>
                  </a:lnTo>
                  <a:lnTo>
                    <a:pt x="14" y="43"/>
                  </a:lnTo>
                  <a:lnTo>
                    <a:pt x="7" y="38"/>
                  </a:lnTo>
                  <a:lnTo>
                    <a:pt x="1" y="31"/>
                  </a:lnTo>
                  <a:lnTo>
                    <a:pt x="0" y="23"/>
                  </a:lnTo>
                  <a:lnTo>
                    <a:pt x="1" y="14"/>
                  </a:lnTo>
                  <a:lnTo>
                    <a:pt x="7" y="7"/>
                  </a:lnTo>
                  <a:lnTo>
                    <a:pt x="14" y="2"/>
                  </a:lnTo>
                  <a:lnTo>
                    <a:pt x="22"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09" name="Freeform 86"/>
            <p:cNvSpPr>
              <a:spLocks/>
            </p:cNvSpPr>
            <p:nvPr/>
          </p:nvSpPr>
          <p:spPr bwMode="auto">
            <a:xfrm>
              <a:off x="1042" y="2635"/>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1"/>
                  </a:lnTo>
                  <a:lnTo>
                    <a:pt x="40" y="34"/>
                  </a:lnTo>
                  <a:lnTo>
                    <a:pt x="38" y="38"/>
                  </a:lnTo>
                  <a:lnTo>
                    <a:pt x="34"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610" name="Freeform 87"/>
            <p:cNvSpPr>
              <a:spLocks/>
            </p:cNvSpPr>
            <p:nvPr/>
          </p:nvSpPr>
          <p:spPr bwMode="auto">
            <a:xfrm>
              <a:off x="1012" y="263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611" name="Freeform 88"/>
            <p:cNvSpPr>
              <a:spLocks/>
            </p:cNvSpPr>
            <p:nvPr/>
          </p:nvSpPr>
          <p:spPr bwMode="auto">
            <a:xfrm>
              <a:off x="983" y="2635"/>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6"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12" name="Freeform 89"/>
            <p:cNvSpPr>
              <a:spLocks/>
            </p:cNvSpPr>
            <p:nvPr/>
          </p:nvSpPr>
          <p:spPr bwMode="auto">
            <a:xfrm>
              <a:off x="953" y="2635"/>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7" y="38"/>
                  </a:lnTo>
                  <a:lnTo>
                    <a:pt x="1" y="31"/>
                  </a:lnTo>
                  <a:lnTo>
                    <a:pt x="0" y="23"/>
                  </a:lnTo>
                  <a:lnTo>
                    <a:pt x="1" y="14"/>
                  </a:lnTo>
                  <a:lnTo>
                    <a:pt x="7"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13" name="Freeform 90"/>
            <p:cNvSpPr>
              <a:spLocks/>
            </p:cNvSpPr>
            <p:nvPr/>
          </p:nvSpPr>
          <p:spPr bwMode="auto">
            <a:xfrm>
              <a:off x="925" y="2635"/>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1"/>
                  </a:lnTo>
                  <a:lnTo>
                    <a:pt x="40" y="34"/>
                  </a:lnTo>
                  <a:lnTo>
                    <a:pt x="38" y="38"/>
                  </a:lnTo>
                  <a:lnTo>
                    <a:pt x="33" y="41"/>
                  </a:lnTo>
                  <a:lnTo>
                    <a:pt x="30" y="43"/>
                  </a:lnTo>
                  <a:lnTo>
                    <a:pt x="25" y="44"/>
                  </a:lnTo>
                  <a:lnTo>
                    <a:pt x="23" y="44"/>
                  </a:lnTo>
                  <a:lnTo>
                    <a:pt x="22" y="44"/>
                  </a:lnTo>
                  <a:lnTo>
                    <a:pt x="22" y="45"/>
                  </a:lnTo>
                  <a:lnTo>
                    <a:pt x="13" y="43"/>
                  </a:lnTo>
                  <a:lnTo>
                    <a:pt x="6" y="38"/>
                  </a:lnTo>
                  <a:lnTo>
                    <a:pt x="1" y="31"/>
                  </a:lnTo>
                  <a:lnTo>
                    <a:pt x="0" y="23"/>
                  </a:lnTo>
                  <a:lnTo>
                    <a:pt x="1" y="14"/>
                  </a:lnTo>
                  <a:lnTo>
                    <a:pt x="6" y="7"/>
                  </a:lnTo>
                  <a:lnTo>
                    <a:pt x="13" y="2"/>
                  </a:lnTo>
                  <a:lnTo>
                    <a:pt x="22" y="0"/>
                  </a:lnTo>
                  <a:lnTo>
                    <a:pt x="30" y="2"/>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614" name="Freeform 91"/>
            <p:cNvSpPr>
              <a:spLocks/>
            </p:cNvSpPr>
            <p:nvPr/>
          </p:nvSpPr>
          <p:spPr bwMode="auto">
            <a:xfrm>
              <a:off x="896" y="2634"/>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2 h 45"/>
                <a:gd name="T18" fmla="*/ 3 w 44"/>
                <a:gd name="T19" fmla="*/ 3 h 45"/>
                <a:gd name="T20" fmla="*/ 3 w 44"/>
                <a:gd name="T21" fmla="*/ 3 h 45"/>
                <a:gd name="T22" fmla="*/ 3 w 44"/>
                <a:gd name="T23" fmla="*/ 3 h 45"/>
                <a:gd name="T24" fmla="*/ 3 w 44"/>
                <a:gd name="T25" fmla="*/ 3 h 45"/>
                <a:gd name="T26" fmla="*/ 1 w 44"/>
                <a:gd name="T27" fmla="*/ 2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2"/>
                  </a:moveTo>
                  <a:lnTo>
                    <a:pt x="43" y="22"/>
                  </a:lnTo>
                  <a:lnTo>
                    <a:pt x="43" y="24"/>
                  </a:lnTo>
                  <a:lnTo>
                    <a:pt x="43" y="26"/>
                  </a:lnTo>
                  <a:lnTo>
                    <a:pt x="42" y="30"/>
                  </a:lnTo>
                  <a:lnTo>
                    <a:pt x="40" y="34"/>
                  </a:lnTo>
                  <a:lnTo>
                    <a:pt x="38" y="38"/>
                  </a:lnTo>
                  <a:lnTo>
                    <a:pt x="33" y="40"/>
                  </a:lnTo>
                  <a:lnTo>
                    <a:pt x="30" y="42"/>
                  </a:lnTo>
                  <a:lnTo>
                    <a:pt x="26" y="44"/>
                  </a:lnTo>
                  <a:lnTo>
                    <a:pt x="23" y="44"/>
                  </a:lnTo>
                  <a:lnTo>
                    <a:pt x="22" y="44"/>
                  </a:lnTo>
                  <a:lnTo>
                    <a:pt x="22" y="45"/>
                  </a:lnTo>
                  <a:lnTo>
                    <a:pt x="13" y="42"/>
                  </a:lnTo>
                  <a:lnTo>
                    <a:pt x="7" y="38"/>
                  </a:lnTo>
                  <a:lnTo>
                    <a:pt x="1" y="30"/>
                  </a:lnTo>
                  <a:lnTo>
                    <a:pt x="0" y="22"/>
                  </a:lnTo>
                  <a:lnTo>
                    <a:pt x="1" y="13"/>
                  </a:lnTo>
                  <a:lnTo>
                    <a:pt x="7" y="7"/>
                  </a:lnTo>
                  <a:lnTo>
                    <a:pt x="13" y="1"/>
                  </a:lnTo>
                  <a:lnTo>
                    <a:pt x="22" y="0"/>
                  </a:lnTo>
                  <a:lnTo>
                    <a:pt x="30" y="1"/>
                  </a:lnTo>
                  <a:lnTo>
                    <a:pt x="38" y="7"/>
                  </a:lnTo>
                  <a:lnTo>
                    <a:pt x="42" y="13"/>
                  </a:lnTo>
                  <a:lnTo>
                    <a:pt x="44" y="22"/>
                  </a:lnTo>
                  <a:close/>
                </a:path>
              </a:pathLst>
            </a:custGeom>
            <a:solidFill>
              <a:srgbClr val="000000"/>
            </a:solidFill>
            <a:ln w="9525">
              <a:noFill/>
              <a:round/>
              <a:headEnd/>
              <a:tailEnd/>
            </a:ln>
          </p:spPr>
          <p:txBody>
            <a:bodyPr/>
            <a:lstStyle/>
            <a:p>
              <a:endParaRPr lang="en-US"/>
            </a:p>
          </p:txBody>
        </p:sp>
        <p:sp>
          <p:nvSpPr>
            <p:cNvPr id="22615" name="Freeform 92"/>
            <p:cNvSpPr>
              <a:spLocks/>
            </p:cNvSpPr>
            <p:nvPr/>
          </p:nvSpPr>
          <p:spPr bwMode="auto">
            <a:xfrm>
              <a:off x="868" y="262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16" name="Freeform 93"/>
            <p:cNvSpPr>
              <a:spLocks/>
            </p:cNvSpPr>
            <p:nvPr/>
          </p:nvSpPr>
          <p:spPr bwMode="auto">
            <a:xfrm>
              <a:off x="847" y="2617"/>
              <a:ext cx="14" cy="11"/>
            </a:xfrm>
            <a:custGeom>
              <a:avLst/>
              <a:gdLst>
                <a:gd name="T0" fmla="*/ 4 w 45"/>
                <a:gd name="T1" fmla="*/ 1 h 44"/>
                <a:gd name="T2" fmla="*/ 4 w 45"/>
                <a:gd name="T3" fmla="*/ 1 h 44"/>
                <a:gd name="T4" fmla="*/ 4 w 45"/>
                <a:gd name="T5" fmla="*/ 1 h 44"/>
                <a:gd name="T6" fmla="*/ 4 w 45"/>
                <a:gd name="T7" fmla="*/ 1 h 44"/>
                <a:gd name="T8" fmla="*/ 4 w 45"/>
                <a:gd name="T9" fmla="*/ 2 h 44"/>
                <a:gd name="T10" fmla="*/ 4 w 45"/>
                <a:gd name="T11" fmla="*/ 2 h 44"/>
                <a:gd name="T12" fmla="*/ 4 w 45"/>
                <a:gd name="T13" fmla="*/ 3 h 44"/>
                <a:gd name="T14" fmla="*/ 3 w 45"/>
                <a:gd name="T15" fmla="*/ 3 h 44"/>
                <a:gd name="T16" fmla="*/ 3 w 45"/>
                <a:gd name="T17" fmla="*/ 3 h 44"/>
                <a:gd name="T18" fmla="*/ 2 w 45"/>
                <a:gd name="T19" fmla="*/ 3 h 44"/>
                <a:gd name="T20" fmla="*/ 2 w 45"/>
                <a:gd name="T21" fmla="*/ 3 h 44"/>
                <a:gd name="T22" fmla="*/ 2 w 45"/>
                <a:gd name="T23" fmla="*/ 3 h 44"/>
                <a:gd name="T24" fmla="*/ 2 w 45"/>
                <a:gd name="T25" fmla="*/ 3 h 44"/>
                <a:gd name="T26" fmla="*/ 1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1 w 45"/>
                <a:gd name="T39" fmla="*/ 0 h 44"/>
                <a:gd name="T40" fmla="*/ 2 w 45"/>
                <a:gd name="T41" fmla="*/ 0 h 44"/>
                <a:gd name="T42" fmla="*/ 3 w 45"/>
                <a:gd name="T43" fmla="*/ 0 h 44"/>
                <a:gd name="T44" fmla="*/ 4 w 45"/>
                <a:gd name="T45" fmla="*/ 0 h 44"/>
                <a:gd name="T46" fmla="*/ 4 w 45"/>
                <a:gd name="T47" fmla="*/ 1 h 44"/>
                <a:gd name="T48" fmla="*/ 4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17" name="Freeform 94"/>
            <p:cNvSpPr>
              <a:spLocks/>
            </p:cNvSpPr>
            <p:nvPr/>
          </p:nvSpPr>
          <p:spPr bwMode="auto">
            <a:xfrm>
              <a:off x="832" y="259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2 w 45"/>
                <a:gd name="T23" fmla="*/ 3 h 44"/>
                <a:gd name="T24" fmla="*/ 2 w 45"/>
                <a:gd name="T25" fmla="*/ 3 h 44"/>
                <a:gd name="T26" fmla="*/ 1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1 w 45"/>
                <a:gd name="T39" fmla="*/ 0 h 44"/>
                <a:gd name="T40" fmla="*/ 2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3" y="22"/>
                  </a:lnTo>
                  <a:lnTo>
                    <a:pt x="43" y="23"/>
                  </a:lnTo>
                  <a:lnTo>
                    <a:pt x="43" y="25"/>
                  </a:lnTo>
                  <a:lnTo>
                    <a:pt x="42" y="30"/>
                  </a:lnTo>
                  <a:lnTo>
                    <a:pt x="40" y="33"/>
                  </a:lnTo>
                  <a:lnTo>
                    <a:pt x="38" y="38"/>
                  </a:lnTo>
                  <a:lnTo>
                    <a:pt x="33" y="40"/>
                  </a:lnTo>
                  <a:lnTo>
                    <a:pt x="30" y="42"/>
                  </a:lnTo>
                  <a:lnTo>
                    <a:pt x="26" y="43"/>
                  </a:lnTo>
                  <a:lnTo>
                    <a:pt x="23" y="43"/>
                  </a:lnTo>
                  <a:lnTo>
                    <a:pt x="22" y="43"/>
                  </a:lnTo>
                  <a:lnTo>
                    <a:pt x="22" y="44"/>
                  </a:lnTo>
                  <a:lnTo>
                    <a:pt x="13" y="42"/>
                  </a:lnTo>
                  <a:lnTo>
                    <a:pt x="7" y="38"/>
                  </a:lnTo>
                  <a:lnTo>
                    <a:pt x="1" y="30"/>
                  </a:lnTo>
                  <a:lnTo>
                    <a:pt x="0" y="22"/>
                  </a:lnTo>
                  <a:lnTo>
                    <a:pt x="1" y="13"/>
                  </a:lnTo>
                  <a:lnTo>
                    <a:pt x="7" y="6"/>
                  </a:lnTo>
                  <a:lnTo>
                    <a:pt x="13" y="1"/>
                  </a:lnTo>
                  <a:lnTo>
                    <a:pt x="22" y="0"/>
                  </a:lnTo>
                  <a:lnTo>
                    <a:pt x="30" y="1"/>
                  </a:lnTo>
                  <a:lnTo>
                    <a:pt x="38" y="6"/>
                  </a:lnTo>
                  <a:lnTo>
                    <a:pt x="42" y="13"/>
                  </a:lnTo>
                  <a:lnTo>
                    <a:pt x="45" y="22"/>
                  </a:lnTo>
                  <a:close/>
                </a:path>
              </a:pathLst>
            </a:custGeom>
            <a:solidFill>
              <a:srgbClr val="000000"/>
            </a:solidFill>
            <a:ln w="9525">
              <a:noFill/>
              <a:round/>
              <a:headEnd/>
              <a:tailEnd/>
            </a:ln>
          </p:spPr>
          <p:txBody>
            <a:bodyPr/>
            <a:lstStyle/>
            <a:p>
              <a:endParaRPr lang="en-US"/>
            </a:p>
          </p:txBody>
        </p:sp>
        <p:sp>
          <p:nvSpPr>
            <p:cNvPr id="22618" name="Freeform 95"/>
            <p:cNvSpPr>
              <a:spLocks/>
            </p:cNvSpPr>
            <p:nvPr/>
          </p:nvSpPr>
          <p:spPr bwMode="auto">
            <a:xfrm>
              <a:off x="827" y="257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1"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1"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19" name="Freeform 96"/>
            <p:cNvSpPr>
              <a:spLocks/>
            </p:cNvSpPr>
            <p:nvPr/>
          </p:nvSpPr>
          <p:spPr bwMode="auto">
            <a:xfrm>
              <a:off x="827" y="255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20" name="Freeform 97"/>
            <p:cNvSpPr>
              <a:spLocks/>
            </p:cNvSpPr>
            <p:nvPr/>
          </p:nvSpPr>
          <p:spPr bwMode="auto">
            <a:xfrm>
              <a:off x="827" y="253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21" name="Freeform 98"/>
            <p:cNvSpPr>
              <a:spLocks/>
            </p:cNvSpPr>
            <p:nvPr/>
          </p:nvSpPr>
          <p:spPr bwMode="auto">
            <a:xfrm>
              <a:off x="827" y="251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22" name="Freeform 99"/>
            <p:cNvSpPr>
              <a:spLocks/>
            </p:cNvSpPr>
            <p:nvPr/>
          </p:nvSpPr>
          <p:spPr bwMode="auto">
            <a:xfrm>
              <a:off x="827" y="24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3" name="Freeform 100"/>
            <p:cNvSpPr>
              <a:spLocks/>
            </p:cNvSpPr>
            <p:nvPr/>
          </p:nvSpPr>
          <p:spPr bwMode="auto">
            <a:xfrm>
              <a:off x="827" y="24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4" name="Freeform 101"/>
            <p:cNvSpPr>
              <a:spLocks/>
            </p:cNvSpPr>
            <p:nvPr/>
          </p:nvSpPr>
          <p:spPr bwMode="auto">
            <a:xfrm>
              <a:off x="827" y="2449"/>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5" name="Freeform 102"/>
            <p:cNvSpPr>
              <a:spLocks/>
            </p:cNvSpPr>
            <p:nvPr/>
          </p:nvSpPr>
          <p:spPr bwMode="auto">
            <a:xfrm>
              <a:off x="827" y="242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26" name="Freeform 103"/>
            <p:cNvSpPr>
              <a:spLocks/>
            </p:cNvSpPr>
            <p:nvPr/>
          </p:nvSpPr>
          <p:spPr bwMode="auto">
            <a:xfrm>
              <a:off x="827" y="240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27" name="Freeform 104"/>
            <p:cNvSpPr>
              <a:spLocks/>
            </p:cNvSpPr>
            <p:nvPr/>
          </p:nvSpPr>
          <p:spPr bwMode="auto">
            <a:xfrm>
              <a:off x="827" y="2384"/>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28" name="Freeform 105"/>
            <p:cNvSpPr>
              <a:spLocks/>
            </p:cNvSpPr>
            <p:nvPr/>
          </p:nvSpPr>
          <p:spPr bwMode="auto">
            <a:xfrm>
              <a:off x="827" y="23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29" name="Freeform 106"/>
            <p:cNvSpPr>
              <a:spLocks/>
            </p:cNvSpPr>
            <p:nvPr/>
          </p:nvSpPr>
          <p:spPr bwMode="auto">
            <a:xfrm>
              <a:off x="827" y="234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30" name="Freeform 107"/>
            <p:cNvSpPr>
              <a:spLocks/>
            </p:cNvSpPr>
            <p:nvPr/>
          </p:nvSpPr>
          <p:spPr bwMode="auto">
            <a:xfrm>
              <a:off x="827" y="2320"/>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31" name="Freeform 108"/>
            <p:cNvSpPr>
              <a:spLocks/>
            </p:cNvSpPr>
            <p:nvPr/>
          </p:nvSpPr>
          <p:spPr bwMode="auto">
            <a:xfrm>
              <a:off x="827" y="229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32" name="Freeform 109"/>
            <p:cNvSpPr>
              <a:spLocks/>
            </p:cNvSpPr>
            <p:nvPr/>
          </p:nvSpPr>
          <p:spPr bwMode="auto">
            <a:xfrm>
              <a:off x="827" y="2277"/>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3" name="Freeform 110"/>
            <p:cNvSpPr>
              <a:spLocks/>
            </p:cNvSpPr>
            <p:nvPr/>
          </p:nvSpPr>
          <p:spPr bwMode="auto">
            <a:xfrm>
              <a:off x="827" y="225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4" name="Freeform 111"/>
            <p:cNvSpPr>
              <a:spLocks/>
            </p:cNvSpPr>
            <p:nvPr/>
          </p:nvSpPr>
          <p:spPr bwMode="auto">
            <a:xfrm>
              <a:off x="827" y="2234"/>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5" name="Freeform 112"/>
            <p:cNvSpPr>
              <a:spLocks/>
            </p:cNvSpPr>
            <p:nvPr/>
          </p:nvSpPr>
          <p:spPr bwMode="auto">
            <a:xfrm>
              <a:off x="827" y="221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36" name="Freeform 113"/>
            <p:cNvSpPr>
              <a:spLocks/>
            </p:cNvSpPr>
            <p:nvPr/>
          </p:nvSpPr>
          <p:spPr bwMode="auto">
            <a:xfrm>
              <a:off x="827" y="21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37" name="Freeform 114"/>
            <p:cNvSpPr>
              <a:spLocks/>
            </p:cNvSpPr>
            <p:nvPr/>
          </p:nvSpPr>
          <p:spPr bwMode="auto">
            <a:xfrm>
              <a:off x="827" y="21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38" name="Freeform 115"/>
            <p:cNvSpPr>
              <a:spLocks/>
            </p:cNvSpPr>
            <p:nvPr/>
          </p:nvSpPr>
          <p:spPr bwMode="auto">
            <a:xfrm>
              <a:off x="827" y="214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39" name="Freeform 116"/>
            <p:cNvSpPr>
              <a:spLocks/>
            </p:cNvSpPr>
            <p:nvPr/>
          </p:nvSpPr>
          <p:spPr bwMode="auto">
            <a:xfrm>
              <a:off x="827" y="21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40" name="Freeform 117"/>
            <p:cNvSpPr>
              <a:spLocks/>
            </p:cNvSpPr>
            <p:nvPr/>
          </p:nvSpPr>
          <p:spPr bwMode="auto">
            <a:xfrm>
              <a:off x="827" y="2106"/>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41" name="Freeform 118"/>
            <p:cNvSpPr>
              <a:spLocks/>
            </p:cNvSpPr>
            <p:nvPr/>
          </p:nvSpPr>
          <p:spPr bwMode="auto">
            <a:xfrm>
              <a:off x="827" y="208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2" name="Freeform 119"/>
            <p:cNvSpPr>
              <a:spLocks/>
            </p:cNvSpPr>
            <p:nvPr/>
          </p:nvSpPr>
          <p:spPr bwMode="auto">
            <a:xfrm>
              <a:off x="827" y="20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3" name="Freeform 120"/>
            <p:cNvSpPr>
              <a:spLocks/>
            </p:cNvSpPr>
            <p:nvPr/>
          </p:nvSpPr>
          <p:spPr bwMode="auto">
            <a:xfrm>
              <a:off x="827" y="2041"/>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4" name="Freeform 121"/>
            <p:cNvSpPr>
              <a:spLocks/>
            </p:cNvSpPr>
            <p:nvPr/>
          </p:nvSpPr>
          <p:spPr bwMode="auto">
            <a:xfrm>
              <a:off x="827" y="20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5" name="Freeform 122"/>
            <p:cNvSpPr>
              <a:spLocks/>
            </p:cNvSpPr>
            <p:nvPr/>
          </p:nvSpPr>
          <p:spPr bwMode="auto">
            <a:xfrm>
              <a:off x="827" y="1998"/>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46" name="Freeform 123"/>
            <p:cNvSpPr>
              <a:spLocks/>
            </p:cNvSpPr>
            <p:nvPr/>
          </p:nvSpPr>
          <p:spPr bwMode="auto">
            <a:xfrm>
              <a:off x="827" y="197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47" name="Freeform 124"/>
            <p:cNvSpPr>
              <a:spLocks/>
            </p:cNvSpPr>
            <p:nvPr/>
          </p:nvSpPr>
          <p:spPr bwMode="auto">
            <a:xfrm>
              <a:off x="827" y="195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48" name="Freeform 125"/>
            <p:cNvSpPr>
              <a:spLocks/>
            </p:cNvSpPr>
            <p:nvPr/>
          </p:nvSpPr>
          <p:spPr bwMode="auto">
            <a:xfrm>
              <a:off x="827" y="193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49" name="Freeform 126"/>
            <p:cNvSpPr>
              <a:spLocks/>
            </p:cNvSpPr>
            <p:nvPr/>
          </p:nvSpPr>
          <p:spPr bwMode="auto">
            <a:xfrm>
              <a:off x="827" y="191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50" name="Freeform 127"/>
            <p:cNvSpPr>
              <a:spLocks/>
            </p:cNvSpPr>
            <p:nvPr/>
          </p:nvSpPr>
          <p:spPr bwMode="auto">
            <a:xfrm>
              <a:off x="827" y="189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1" name="Freeform 128"/>
            <p:cNvSpPr>
              <a:spLocks/>
            </p:cNvSpPr>
            <p:nvPr/>
          </p:nvSpPr>
          <p:spPr bwMode="auto">
            <a:xfrm>
              <a:off x="827" y="187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2" name="Freeform 129"/>
            <p:cNvSpPr>
              <a:spLocks/>
            </p:cNvSpPr>
            <p:nvPr/>
          </p:nvSpPr>
          <p:spPr bwMode="auto">
            <a:xfrm>
              <a:off x="827" y="184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3" name="Freeform 130"/>
            <p:cNvSpPr>
              <a:spLocks/>
            </p:cNvSpPr>
            <p:nvPr/>
          </p:nvSpPr>
          <p:spPr bwMode="auto">
            <a:xfrm>
              <a:off x="827" y="18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54" name="Freeform 131"/>
            <p:cNvSpPr>
              <a:spLocks/>
            </p:cNvSpPr>
            <p:nvPr/>
          </p:nvSpPr>
          <p:spPr bwMode="auto">
            <a:xfrm>
              <a:off x="827" y="180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55" name="Freeform 132"/>
            <p:cNvSpPr>
              <a:spLocks/>
            </p:cNvSpPr>
            <p:nvPr/>
          </p:nvSpPr>
          <p:spPr bwMode="auto">
            <a:xfrm>
              <a:off x="827" y="178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6" name="Freeform 133"/>
            <p:cNvSpPr>
              <a:spLocks/>
            </p:cNvSpPr>
            <p:nvPr/>
          </p:nvSpPr>
          <p:spPr bwMode="auto">
            <a:xfrm>
              <a:off x="827" y="1763"/>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7" name="Freeform 134"/>
            <p:cNvSpPr>
              <a:spLocks/>
            </p:cNvSpPr>
            <p:nvPr/>
          </p:nvSpPr>
          <p:spPr bwMode="auto">
            <a:xfrm>
              <a:off x="827" y="174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8" name="Freeform 135"/>
            <p:cNvSpPr>
              <a:spLocks/>
            </p:cNvSpPr>
            <p:nvPr/>
          </p:nvSpPr>
          <p:spPr bwMode="auto">
            <a:xfrm>
              <a:off x="827" y="17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59" name="Freeform 136"/>
            <p:cNvSpPr>
              <a:spLocks/>
            </p:cNvSpPr>
            <p:nvPr/>
          </p:nvSpPr>
          <p:spPr bwMode="auto">
            <a:xfrm>
              <a:off x="827" y="1698"/>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60" name="Freeform 137"/>
            <p:cNvSpPr>
              <a:spLocks/>
            </p:cNvSpPr>
            <p:nvPr/>
          </p:nvSpPr>
          <p:spPr bwMode="auto">
            <a:xfrm>
              <a:off x="827" y="167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1" name="Freeform 138"/>
            <p:cNvSpPr>
              <a:spLocks/>
            </p:cNvSpPr>
            <p:nvPr/>
          </p:nvSpPr>
          <p:spPr bwMode="auto">
            <a:xfrm>
              <a:off x="827" y="165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2" name="Freeform 139"/>
            <p:cNvSpPr>
              <a:spLocks/>
            </p:cNvSpPr>
            <p:nvPr/>
          </p:nvSpPr>
          <p:spPr bwMode="auto">
            <a:xfrm>
              <a:off x="827" y="163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3" name="Freeform 140"/>
            <p:cNvSpPr>
              <a:spLocks/>
            </p:cNvSpPr>
            <p:nvPr/>
          </p:nvSpPr>
          <p:spPr bwMode="auto">
            <a:xfrm>
              <a:off x="827" y="1612"/>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64" name="Freeform 141"/>
            <p:cNvSpPr>
              <a:spLocks/>
            </p:cNvSpPr>
            <p:nvPr/>
          </p:nvSpPr>
          <p:spPr bwMode="auto">
            <a:xfrm>
              <a:off x="827" y="159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5" name="Freeform 142"/>
            <p:cNvSpPr>
              <a:spLocks/>
            </p:cNvSpPr>
            <p:nvPr/>
          </p:nvSpPr>
          <p:spPr bwMode="auto">
            <a:xfrm>
              <a:off x="827" y="15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6" name="Freeform 143"/>
            <p:cNvSpPr>
              <a:spLocks/>
            </p:cNvSpPr>
            <p:nvPr/>
          </p:nvSpPr>
          <p:spPr bwMode="auto">
            <a:xfrm>
              <a:off x="827" y="154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7" name="Freeform 144"/>
            <p:cNvSpPr>
              <a:spLocks/>
            </p:cNvSpPr>
            <p:nvPr/>
          </p:nvSpPr>
          <p:spPr bwMode="auto">
            <a:xfrm>
              <a:off x="827" y="152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68" name="Freeform 145"/>
            <p:cNvSpPr>
              <a:spLocks/>
            </p:cNvSpPr>
            <p:nvPr/>
          </p:nvSpPr>
          <p:spPr bwMode="auto">
            <a:xfrm>
              <a:off x="827" y="1505"/>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69" name="Freeform 146"/>
            <p:cNvSpPr>
              <a:spLocks/>
            </p:cNvSpPr>
            <p:nvPr/>
          </p:nvSpPr>
          <p:spPr bwMode="auto">
            <a:xfrm>
              <a:off x="827" y="148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0" name="Freeform 147"/>
            <p:cNvSpPr>
              <a:spLocks/>
            </p:cNvSpPr>
            <p:nvPr/>
          </p:nvSpPr>
          <p:spPr bwMode="auto">
            <a:xfrm>
              <a:off x="827" y="14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1" name="Freeform 148"/>
            <p:cNvSpPr>
              <a:spLocks/>
            </p:cNvSpPr>
            <p:nvPr/>
          </p:nvSpPr>
          <p:spPr bwMode="auto">
            <a:xfrm>
              <a:off x="827" y="144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2" name="Freeform 149"/>
            <p:cNvSpPr>
              <a:spLocks/>
            </p:cNvSpPr>
            <p:nvPr/>
          </p:nvSpPr>
          <p:spPr bwMode="auto">
            <a:xfrm>
              <a:off x="827" y="1420"/>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4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3" name="Freeform 150"/>
            <p:cNvSpPr>
              <a:spLocks/>
            </p:cNvSpPr>
            <p:nvPr/>
          </p:nvSpPr>
          <p:spPr bwMode="auto">
            <a:xfrm>
              <a:off x="827" y="1398"/>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74" name="Freeform 151"/>
            <p:cNvSpPr>
              <a:spLocks/>
            </p:cNvSpPr>
            <p:nvPr/>
          </p:nvSpPr>
          <p:spPr bwMode="auto">
            <a:xfrm>
              <a:off x="827" y="1376"/>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5" name="Freeform 152"/>
            <p:cNvSpPr>
              <a:spLocks/>
            </p:cNvSpPr>
            <p:nvPr/>
          </p:nvSpPr>
          <p:spPr bwMode="auto">
            <a:xfrm>
              <a:off x="827" y="135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6" name="Freeform 153"/>
            <p:cNvSpPr>
              <a:spLocks/>
            </p:cNvSpPr>
            <p:nvPr/>
          </p:nvSpPr>
          <p:spPr bwMode="auto">
            <a:xfrm>
              <a:off x="827" y="133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7" name="Freeform 154"/>
            <p:cNvSpPr>
              <a:spLocks/>
            </p:cNvSpPr>
            <p:nvPr/>
          </p:nvSpPr>
          <p:spPr bwMode="auto">
            <a:xfrm>
              <a:off x="827" y="1312"/>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78" name="Freeform 155"/>
            <p:cNvSpPr>
              <a:spLocks/>
            </p:cNvSpPr>
            <p:nvPr/>
          </p:nvSpPr>
          <p:spPr bwMode="auto">
            <a:xfrm>
              <a:off x="827" y="129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79" name="Freeform 156"/>
            <p:cNvSpPr>
              <a:spLocks/>
            </p:cNvSpPr>
            <p:nvPr/>
          </p:nvSpPr>
          <p:spPr bwMode="auto">
            <a:xfrm>
              <a:off x="827" y="126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80" name="Freeform 157"/>
            <p:cNvSpPr>
              <a:spLocks/>
            </p:cNvSpPr>
            <p:nvPr/>
          </p:nvSpPr>
          <p:spPr bwMode="auto">
            <a:xfrm>
              <a:off x="827" y="1247"/>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81" name="Freeform 158"/>
            <p:cNvSpPr>
              <a:spLocks/>
            </p:cNvSpPr>
            <p:nvPr/>
          </p:nvSpPr>
          <p:spPr bwMode="auto">
            <a:xfrm>
              <a:off x="827" y="12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82" name="Freeform 159"/>
            <p:cNvSpPr>
              <a:spLocks/>
            </p:cNvSpPr>
            <p:nvPr/>
          </p:nvSpPr>
          <p:spPr bwMode="auto">
            <a:xfrm>
              <a:off x="827" y="120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83" name="Freeform 160"/>
            <p:cNvSpPr>
              <a:spLocks/>
            </p:cNvSpPr>
            <p:nvPr/>
          </p:nvSpPr>
          <p:spPr bwMode="auto">
            <a:xfrm>
              <a:off x="827" y="1184"/>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4" name="Freeform 161"/>
            <p:cNvSpPr>
              <a:spLocks/>
            </p:cNvSpPr>
            <p:nvPr/>
          </p:nvSpPr>
          <p:spPr bwMode="auto">
            <a:xfrm>
              <a:off x="827" y="11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5" name="Freeform 162"/>
            <p:cNvSpPr>
              <a:spLocks/>
            </p:cNvSpPr>
            <p:nvPr/>
          </p:nvSpPr>
          <p:spPr bwMode="auto">
            <a:xfrm>
              <a:off x="827" y="114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6" name="Freeform 163"/>
            <p:cNvSpPr>
              <a:spLocks/>
            </p:cNvSpPr>
            <p:nvPr/>
          </p:nvSpPr>
          <p:spPr bwMode="auto">
            <a:xfrm>
              <a:off x="827" y="11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7" name="Freeform 164"/>
            <p:cNvSpPr>
              <a:spLocks/>
            </p:cNvSpPr>
            <p:nvPr/>
          </p:nvSpPr>
          <p:spPr bwMode="auto">
            <a:xfrm>
              <a:off x="827" y="109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88" name="Freeform 165"/>
            <p:cNvSpPr>
              <a:spLocks/>
            </p:cNvSpPr>
            <p:nvPr/>
          </p:nvSpPr>
          <p:spPr bwMode="auto">
            <a:xfrm>
              <a:off x="827" y="1077"/>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4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89" name="Freeform 166"/>
            <p:cNvSpPr>
              <a:spLocks/>
            </p:cNvSpPr>
            <p:nvPr/>
          </p:nvSpPr>
          <p:spPr bwMode="auto">
            <a:xfrm>
              <a:off x="827" y="1055"/>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90" name="Freeform 167"/>
            <p:cNvSpPr>
              <a:spLocks/>
            </p:cNvSpPr>
            <p:nvPr/>
          </p:nvSpPr>
          <p:spPr bwMode="auto">
            <a:xfrm>
              <a:off x="827" y="103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91" name="Freeform 168"/>
            <p:cNvSpPr>
              <a:spLocks/>
            </p:cNvSpPr>
            <p:nvPr/>
          </p:nvSpPr>
          <p:spPr bwMode="auto">
            <a:xfrm>
              <a:off x="827" y="1012"/>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7"/>
                  </a:lnTo>
                  <a:lnTo>
                    <a:pt x="34" y="40"/>
                  </a:lnTo>
                  <a:lnTo>
                    <a:pt x="30" y="42"/>
                  </a:lnTo>
                  <a:lnTo>
                    <a:pt x="26" y="43"/>
                  </a:lnTo>
                  <a:lnTo>
                    <a:pt x="24" y="43"/>
                  </a:lnTo>
                  <a:lnTo>
                    <a:pt x="23" y="43"/>
                  </a:lnTo>
                  <a:lnTo>
                    <a:pt x="23" y="44"/>
                  </a:lnTo>
                  <a:lnTo>
                    <a:pt x="14" y="42"/>
                  </a:lnTo>
                  <a:lnTo>
                    <a:pt x="7" y="37"/>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692" name="Freeform 169"/>
            <p:cNvSpPr>
              <a:spLocks/>
            </p:cNvSpPr>
            <p:nvPr/>
          </p:nvSpPr>
          <p:spPr bwMode="auto">
            <a:xfrm>
              <a:off x="827" y="990"/>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0" y="34"/>
                  </a:lnTo>
                  <a:lnTo>
                    <a:pt x="38" y="38"/>
                  </a:lnTo>
                  <a:lnTo>
                    <a:pt x="34" y="41"/>
                  </a:lnTo>
                  <a:lnTo>
                    <a:pt x="30" y="43"/>
                  </a:lnTo>
                  <a:lnTo>
                    <a:pt x="26" y="44"/>
                  </a:lnTo>
                  <a:lnTo>
                    <a:pt x="24" y="44"/>
                  </a:lnTo>
                  <a:lnTo>
                    <a:pt x="23" y="44"/>
                  </a:lnTo>
                  <a:lnTo>
                    <a:pt x="23" y="45"/>
                  </a:lnTo>
                  <a:lnTo>
                    <a:pt x="14" y="43"/>
                  </a:lnTo>
                  <a:lnTo>
                    <a:pt x="7" y="38"/>
                  </a:lnTo>
                  <a:lnTo>
                    <a:pt x="1" y="31"/>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3" name="Freeform 170"/>
            <p:cNvSpPr>
              <a:spLocks/>
            </p:cNvSpPr>
            <p:nvPr/>
          </p:nvSpPr>
          <p:spPr bwMode="auto">
            <a:xfrm>
              <a:off x="827" y="96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1"/>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4" name="Freeform 171"/>
            <p:cNvSpPr>
              <a:spLocks/>
            </p:cNvSpPr>
            <p:nvPr/>
          </p:nvSpPr>
          <p:spPr bwMode="auto">
            <a:xfrm>
              <a:off x="827" y="948"/>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5" name="Freeform 172"/>
            <p:cNvSpPr>
              <a:spLocks/>
            </p:cNvSpPr>
            <p:nvPr/>
          </p:nvSpPr>
          <p:spPr bwMode="auto">
            <a:xfrm>
              <a:off x="827" y="92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696" name="Freeform 173"/>
            <p:cNvSpPr>
              <a:spLocks/>
            </p:cNvSpPr>
            <p:nvPr/>
          </p:nvSpPr>
          <p:spPr bwMode="auto">
            <a:xfrm>
              <a:off x="827" y="90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2"/>
                  </a:lnTo>
                  <a:lnTo>
                    <a:pt x="1" y="14"/>
                  </a:lnTo>
                  <a:lnTo>
                    <a:pt x="7" y="7"/>
                  </a:lnTo>
                  <a:lnTo>
                    <a:pt x="14" y="1"/>
                  </a:lnTo>
                  <a:lnTo>
                    <a:pt x="23" y="0"/>
                  </a:lnTo>
                  <a:lnTo>
                    <a:pt x="30" y="1"/>
                  </a:lnTo>
                  <a:lnTo>
                    <a:pt x="38" y="7"/>
                  </a:lnTo>
                  <a:lnTo>
                    <a:pt x="43" y="14"/>
                  </a:lnTo>
                  <a:lnTo>
                    <a:pt x="45" y="22"/>
                  </a:lnTo>
                  <a:close/>
                </a:path>
              </a:pathLst>
            </a:custGeom>
            <a:solidFill>
              <a:srgbClr val="000000"/>
            </a:solidFill>
            <a:ln w="9525">
              <a:noFill/>
              <a:round/>
              <a:headEnd/>
              <a:tailEnd/>
            </a:ln>
          </p:spPr>
          <p:txBody>
            <a:bodyPr/>
            <a:lstStyle/>
            <a:p>
              <a:endParaRPr lang="en-US"/>
            </a:p>
          </p:txBody>
        </p:sp>
        <p:sp>
          <p:nvSpPr>
            <p:cNvPr id="22697" name="Freeform 174"/>
            <p:cNvSpPr>
              <a:spLocks/>
            </p:cNvSpPr>
            <p:nvPr/>
          </p:nvSpPr>
          <p:spPr bwMode="auto">
            <a:xfrm>
              <a:off x="827" y="883"/>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4"/>
                  </a:lnTo>
                  <a:lnTo>
                    <a:pt x="44" y="26"/>
                  </a:lnTo>
                  <a:lnTo>
                    <a:pt x="43" y="30"/>
                  </a:lnTo>
                  <a:lnTo>
                    <a:pt x="40" y="34"/>
                  </a:lnTo>
                  <a:lnTo>
                    <a:pt x="38" y="38"/>
                  </a:lnTo>
                  <a:lnTo>
                    <a:pt x="34" y="40"/>
                  </a:lnTo>
                  <a:lnTo>
                    <a:pt x="30" y="42"/>
                  </a:lnTo>
                  <a:lnTo>
                    <a:pt x="26" y="44"/>
                  </a:lnTo>
                  <a:lnTo>
                    <a:pt x="24" y="44"/>
                  </a:lnTo>
                  <a:lnTo>
                    <a:pt x="23" y="44"/>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98" name="Freeform 175"/>
            <p:cNvSpPr>
              <a:spLocks/>
            </p:cNvSpPr>
            <p:nvPr/>
          </p:nvSpPr>
          <p:spPr bwMode="auto">
            <a:xfrm>
              <a:off x="827" y="861"/>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699" name="Freeform 176"/>
            <p:cNvSpPr>
              <a:spLocks/>
            </p:cNvSpPr>
            <p:nvPr/>
          </p:nvSpPr>
          <p:spPr bwMode="auto">
            <a:xfrm>
              <a:off x="827" y="841"/>
              <a:ext cx="15" cy="10"/>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2 h 45"/>
                <a:gd name="T18" fmla="*/ 3 w 45"/>
                <a:gd name="T19" fmla="*/ 2 h 45"/>
                <a:gd name="T20" fmla="*/ 3 w 45"/>
                <a:gd name="T21" fmla="*/ 2 h 45"/>
                <a:gd name="T22" fmla="*/ 3 w 45"/>
                <a:gd name="T23" fmla="*/ 2 h 45"/>
                <a:gd name="T24" fmla="*/ 3 w 45"/>
                <a:gd name="T25" fmla="*/ 2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5"/>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00" name="Freeform 177"/>
            <p:cNvSpPr>
              <a:spLocks/>
            </p:cNvSpPr>
            <p:nvPr/>
          </p:nvSpPr>
          <p:spPr bwMode="auto">
            <a:xfrm>
              <a:off x="827" y="81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01" name="Freeform 178"/>
            <p:cNvSpPr>
              <a:spLocks/>
            </p:cNvSpPr>
            <p:nvPr/>
          </p:nvSpPr>
          <p:spPr bwMode="auto">
            <a:xfrm>
              <a:off x="827" y="79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02" name="Freeform 179"/>
            <p:cNvSpPr>
              <a:spLocks/>
            </p:cNvSpPr>
            <p:nvPr/>
          </p:nvSpPr>
          <p:spPr bwMode="auto">
            <a:xfrm>
              <a:off x="827" y="776"/>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03" name="Freeform 180"/>
            <p:cNvSpPr>
              <a:spLocks/>
            </p:cNvSpPr>
            <p:nvPr/>
          </p:nvSpPr>
          <p:spPr bwMode="auto">
            <a:xfrm>
              <a:off x="827" y="75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04" name="Freeform 181"/>
            <p:cNvSpPr>
              <a:spLocks/>
            </p:cNvSpPr>
            <p:nvPr/>
          </p:nvSpPr>
          <p:spPr bwMode="auto">
            <a:xfrm>
              <a:off x="829" y="734"/>
              <a:ext cx="14" cy="10"/>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2 h 45"/>
                <a:gd name="T18" fmla="*/ 2 w 45"/>
                <a:gd name="T19" fmla="*/ 2 h 45"/>
                <a:gd name="T20" fmla="*/ 2 w 45"/>
                <a:gd name="T21" fmla="*/ 2 h 45"/>
                <a:gd name="T22" fmla="*/ 2 w 45"/>
                <a:gd name="T23" fmla="*/ 2 h 45"/>
                <a:gd name="T24" fmla="*/ 2 w 45"/>
                <a:gd name="T25" fmla="*/ 2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2" y="30"/>
                  </a:lnTo>
                  <a:lnTo>
                    <a:pt x="40" y="33"/>
                  </a:lnTo>
                  <a:lnTo>
                    <a:pt x="38" y="38"/>
                  </a:lnTo>
                  <a:lnTo>
                    <a:pt x="34" y="40"/>
                  </a:lnTo>
                  <a:lnTo>
                    <a:pt x="30" y="42"/>
                  </a:lnTo>
                  <a:lnTo>
                    <a:pt x="26" y="43"/>
                  </a:lnTo>
                  <a:lnTo>
                    <a:pt x="24" y="43"/>
                  </a:lnTo>
                  <a:lnTo>
                    <a:pt x="22" y="43"/>
                  </a:lnTo>
                  <a:lnTo>
                    <a:pt x="22" y="45"/>
                  </a:lnTo>
                  <a:lnTo>
                    <a:pt x="14" y="42"/>
                  </a:lnTo>
                  <a:lnTo>
                    <a:pt x="7" y="38"/>
                  </a:lnTo>
                  <a:lnTo>
                    <a:pt x="1" y="30"/>
                  </a:lnTo>
                  <a:lnTo>
                    <a:pt x="0" y="22"/>
                  </a:lnTo>
                  <a:lnTo>
                    <a:pt x="1" y="13"/>
                  </a:lnTo>
                  <a:lnTo>
                    <a:pt x="7" y="7"/>
                  </a:lnTo>
                  <a:lnTo>
                    <a:pt x="14"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705" name="Freeform 182"/>
            <p:cNvSpPr>
              <a:spLocks/>
            </p:cNvSpPr>
            <p:nvPr/>
          </p:nvSpPr>
          <p:spPr bwMode="auto">
            <a:xfrm>
              <a:off x="840" y="714"/>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06" name="Freeform 183"/>
            <p:cNvSpPr>
              <a:spLocks/>
            </p:cNvSpPr>
            <p:nvPr/>
          </p:nvSpPr>
          <p:spPr bwMode="auto">
            <a:xfrm>
              <a:off x="860" y="699"/>
              <a:ext cx="15" cy="10"/>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2 h 45"/>
                <a:gd name="T18" fmla="*/ 3 w 44"/>
                <a:gd name="T19" fmla="*/ 2 h 45"/>
                <a:gd name="T20" fmla="*/ 3 w 44"/>
                <a:gd name="T21" fmla="*/ 2 h 45"/>
                <a:gd name="T22" fmla="*/ 3 w 44"/>
                <a:gd name="T23" fmla="*/ 2 h 45"/>
                <a:gd name="T24" fmla="*/ 3 w 44"/>
                <a:gd name="T25" fmla="*/ 2 h 45"/>
                <a:gd name="T26" fmla="*/ 1 w 44"/>
                <a:gd name="T27" fmla="*/ 2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07" name="Freeform 184"/>
            <p:cNvSpPr>
              <a:spLocks/>
            </p:cNvSpPr>
            <p:nvPr/>
          </p:nvSpPr>
          <p:spPr bwMode="auto">
            <a:xfrm>
              <a:off x="888" y="691"/>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2 h 45"/>
                <a:gd name="T18" fmla="*/ 2 w 45"/>
                <a:gd name="T19" fmla="*/ 3 h 45"/>
                <a:gd name="T20" fmla="*/ 2 w 45"/>
                <a:gd name="T21" fmla="*/ 3 h 45"/>
                <a:gd name="T22" fmla="*/ 2 w 45"/>
                <a:gd name="T23" fmla="*/ 3 h 45"/>
                <a:gd name="T24" fmla="*/ 2 w 45"/>
                <a:gd name="T25" fmla="*/ 3 h 45"/>
                <a:gd name="T26" fmla="*/ 1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2" y="30"/>
                  </a:lnTo>
                  <a:lnTo>
                    <a:pt x="40" y="33"/>
                  </a:lnTo>
                  <a:lnTo>
                    <a:pt x="38" y="38"/>
                  </a:lnTo>
                  <a:lnTo>
                    <a:pt x="34" y="40"/>
                  </a:lnTo>
                  <a:lnTo>
                    <a:pt x="30" y="42"/>
                  </a:lnTo>
                  <a:lnTo>
                    <a:pt x="26" y="43"/>
                  </a:lnTo>
                  <a:lnTo>
                    <a:pt x="23" y="43"/>
                  </a:lnTo>
                  <a:lnTo>
                    <a:pt x="22" y="43"/>
                  </a:lnTo>
                  <a:lnTo>
                    <a:pt x="22" y="45"/>
                  </a:lnTo>
                  <a:lnTo>
                    <a:pt x="13" y="42"/>
                  </a:lnTo>
                  <a:lnTo>
                    <a:pt x="7" y="38"/>
                  </a:lnTo>
                  <a:lnTo>
                    <a:pt x="1" y="30"/>
                  </a:lnTo>
                  <a:lnTo>
                    <a:pt x="0" y="22"/>
                  </a:lnTo>
                  <a:lnTo>
                    <a:pt x="1" y="13"/>
                  </a:lnTo>
                  <a:lnTo>
                    <a:pt x="7" y="7"/>
                  </a:lnTo>
                  <a:lnTo>
                    <a:pt x="13"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708" name="Freeform 185"/>
            <p:cNvSpPr>
              <a:spLocks/>
            </p:cNvSpPr>
            <p:nvPr/>
          </p:nvSpPr>
          <p:spPr bwMode="auto">
            <a:xfrm>
              <a:off x="916" y="689"/>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09" name="Freeform 186"/>
            <p:cNvSpPr>
              <a:spLocks/>
            </p:cNvSpPr>
            <p:nvPr/>
          </p:nvSpPr>
          <p:spPr bwMode="auto">
            <a:xfrm>
              <a:off x="945"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0"/>
                  </a:lnTo>
                  <a:lnTo>
                    <a:pt x="40" y="34"/>
                  </a:lnTo>
                  <a:lnTo>
                    <a:pt x="38" y="38"/>
                  </a:lnTo>
                  <a:lnTo>
                    <a:pt x="34" y="40"/>
                  </a:lnTo>
                  <a:lnTo>
                    <a:pt x="30" y="43"/>
                  </a:lnTo>
                  <a:lnTo>
                    <a:pt x="26" y="44"/>
                  </a:lnTo>
                  <a:lnTo>
                    <a:pt x="24" y="44"/>
                  </a:lnTo>
                  <a:lnTo>
                    <a:pt x="22" y="44"/>
                  </a:lnTo>
                  <a:lnTo>
                    <a:pt x="22" y="45"/>
                  </a:lnTo>
                  <a:lnTo>
                    <a:pt x="14" y="43"/>
                  </a:lnTo>
                  <a:lnTo>
                    <a:pt x="7" y="38"/>
                  </a:lnTo>
                  <a:lnTo>
                    <a:pt x="1" y="30"/>
                  </a:lnTo>
                  <a:lnTo>
                    <a:pt x="0" y="23"/>
                  </a:lnTo>
                  <a:lnTo>
                    <a:pt x="1" y="14"/>
                  </a:lnTo>
                  <a:lnTo>
                    <a:pt x="7" y="7"/>
                  </a:lnTo>
                  <a:lnTo>
                    <a:pt x="14"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10" name="Freeform 187"/>
            <p:cNvSpPr>
              <a:spLocks/>
            </p:cNvSpPr>
            <p:nvPr/>
          </p:nvSpPr>
          <p:spPr bwMode="auto">
            <a:xfrm>
              <a:off x="975" y="689"/>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2" y="44"/>
                  </a:lnTo>
                  <a:lnTo>
                    <a:pt x="22" y="45"/>
                  </a:lnTo>
                  <a:lnTo>
                    <a:pt x="14" y="43"/>
                  </a:lnTo>
                  <a:lnTo>
                    <a:pt x="7" y="38"/>
                  </a:lnTo>
                  <a:lnTo>
                    <a:pt x="1" y="30"/>
                  </a:lnTo>
                  <a:lnTo>
                    <a:pt x="0" y="23"/>
                  </a:lnTo>
                  <a:lnTo>
                    <a:pt x="1" y="14"/>
                  </a:lnTo>
                  <a:lnTo>
                    <a:pt x="7" y="7"/>
                  </a:lnTo>
                  <a:lnTo>
                    <a:pt x="14" y="1"/>
                  </a:lnTo>
                  <a:lnTo>
                    <a:pt x="22"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1" name="Freeform 188"/>
            <p:cNvSpPr>
              <a:spLocks/>
            </p:cNvSpPr>
            <p:nvPr/>
          </p:nvSpPr>
          <p:spPr bwMode="auto">
            <a:xfrm>
              <a:off x="1004"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2" name="Freeform 189"/>
            <p:cNvSpPr>
              <a:spLocks/>
            </p:cNvSpPr>
            <p:nvPr/>
          </p:nvSpPr>
          <p:spPr bwMode="auto">
            <a:xfrm>
              <a:off x="1032"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3" name="Freeform 190"/>
            <p:cNvSpPr>
              <a:spLocks/>
            </p:cNvSpPr>
            <p:nvPr/>
          </p:nvSpPr>
          <p:spPr bwMode="auto">
            <a:xfrm>
              <a:off x="1061"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1"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1"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14" name="Freeform 191"/>
            <p:cNvSpPr>
              <a:spLocks/>
            </p:cNvSpPr>
            <p:nvPr/>
          </p:nvSpPr>
          <p:spPr bwMode="auto">
            <a:xfrm>
              <a:off x="1091"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15" name="Freeform 192"/>
            <p:cNvSpPr>
              <a:spLocks/>
            </p:cNvSpPr>
            <p:nvPr/>
          </p:nvSpPr>
          <p:spPr bwMode="auto">
            <a:xfrm>
              <a:off x="1120"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16" name="Freeform 193"/>
            <p:cNvSpPr>
              <a:spLocks/>
            </p:cNvSpPr>
            <p:nvPr/>
          </p:nvSpPr>
          <p:spPr bwMode="auto">
            <a:xfrm>
              <a:off x="1150"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17" name="Freeform 194"/>
            <p:cNvSpPr>
              <a:spLocks/>
            </p:cNvSpPr>
            <p:nvPr/>
          </p:nvSpPr>
          <p:spPr bwMode="auto">
            <a:xfrm>
              <a:off x="1179" y="689"/>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18" name="Freeform 195"/>
            <p:cNvSpPr>
              <a:spLocks/>
            </p:cNvSpPr>
            <p:nvPr/>
          </p:nvSpPr>
          <p:spPr bwMode="auto">
            <a:xfrm>
              <a:off x="1207"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19" name="Freeform 196"/>
            <p:cNvSpPr>
              <a:spLocks/>
            </p:cNvSpPr>
            <p:nvPr/>
          </p:nvSpPr>
          <p:spPr bwMode="auto">
            <a:xfrm>
              <a:off x="1237"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20" name="Freeform 197"/>
            <p:cNvSpPr>
              <a:spLocks/>
            </p:cNvSpPr>
            <p:nvPr/>
          </p:nvSpPr>
          <p:spPr bwMode="auto">
            <a:xfrm>
              <a:off x="1266"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3" y="23"/>
                  </a:lnTo>
                  <a:lnTo>
                    <a:pt x="43" y="24"/>
                  </a:lnTo>
                  <a:lnTo>
                    <a:pt x="43" y="26"/>
                  </a:lnTo>
                  <a:lnTo>
                    <a:pt x="42" y="30"/>
                  </a:lnTo>
                  <a:lnTo>
                    <a:pt x="40" y="34"/>
                  </a:lnTo>
                  <a:lnTo>
                    <a:pt x="38" y="38"/>
                  </a:lnTo>
                  <a:lnTo>
                    <a:pt x="33"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21" name="Freeform 198"/>
            <p:cNvSpPr>
              <a:spLocks/>
            </p:cNvSpPr>
            <p:nvPr/>
          </p:nvSpPr>
          <p:spPr bwMode="auto">
            <a:xfrm>
              <a:off x="1296"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2" y="30"/>
                  </a:lnTo>
                  <a:lnTo>
                    <a:pt x="40" y="34"/>
                  </a:lnTo>
                  <a:lnTo>
                    <a:pt x="38" y="38"/>
                  </a:lnTo>
                  <a:lnTo>
                    <a:pt x="34" y="40"/>
                  </a:lnTo>
                  <a:lnTo>
                    <a:pt x="30" y="43"/>
                  </a:lnTo>
                  <a:lnTo>
                    <a:pt x="26"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5" y="23"/>
                  </a:lnTo>
                  <a:close/>
                </a:path>
              </a:pathLst>
            </a:custGeom>
            <a:solidFill>
              <a:srgbClr val="000000"/>
            </a:solidFill>
            <a:ln w="9525">
              <a:noFill/>
              <a:round/>
              <a:headEnd/>
              <a:tailEnd/>
            </a:ln>
          </p:spPr>
          <p:txBody>
            <a:bodyPr/>
            <a:lstStyle/>
            <a:p>
              <a:endParaRPr lang="en-US"/>
            </a:p>
          </p:txBody>
        </p:sp>
        <p:sp>
          <p:nvSpPr>
            <p:cNvPr id="22722" name="Freeform 199"/>
            <p:cNvSpPr>
              <a:spLocks/>
            </p:cNvSpPr>
            <p:nvPr/>
          </p:nvSpPr>
          <p:spPr bwMode="auto">
            <a:xfrm>
              <a:off x="1325"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2 w 45"/>
                <a:gd name="T23" fmla="*/ 3 h 45"/>
                <a:gd name="T24" fmla="*/ 2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2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2" y="44"/>
                  </a:lnTo>
                  <a:lnTo>
                    <a:pt x="22" y="45"/>
                  </a:lnTo>
                  <a:lnTo>
                    <a:pt x="14" y="43"/>
                  </a:lnTo>
                  <a:lnTo>
                    <a:pt x="7" y="38"/>
                  </a:lnTo>
                  <a:lnTo>
                    <a:pt x="1" y="30"/>
                  </a:lnTo>
                  <a:lnTo>
                    <a:pt x="0" y="23"/>
                  </a:lnTo>
                  <a:lnTo>
                    <a:pt x="1" y="14"/>
                  </a:lnTo>
                  <a:lnTo>
                    <a:pt x="7" y="7"/>
                  </a:lnTo>
                  <a:lnTo>
                    <a:pt x="14" y="1"/>
                  </a:lnTo>
                  <a:lnTo>
                    <a:pt x="22"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3" name="Freeform 200"/>
            <p:cNvSpPr>
              <a:spLocks/>
            </p:cNvSpPr>
            <p:nvPr/>
          </p:nvSpPr>
          <p:spPr bwMode="auto">
            <a:xfrm>
              <a:off x="1353"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4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4" name="Freeform 201"/>
            <p:cNvSpPr>
              <a:spLocks/>
            </p:cNvSpPr>
            <p:nvPr/>
          </p:nvSpPr>
          <p:spPr bwMode="auto">
            <a:xfrm>
              <a:off x="1383" y="689"/>
              <a:ext cx="14" cy="11"/>
            </a:xfrm>
            <a:custGeom>
              <a:avLst/>
              <a:gdLst>
                <a:gd name="T0" fmla="*/ 4 w 45"/>
                <a:gd name="T1" fmla="*/ 1 h 45"/>
                <a:gd name="T2" fmla="*/ 4 w 45"/>
                <a:gd name="T3" fmla="*/ 1 h 45"/>
                <a:gd name="T4" fmla="*/ 4 w 45"/>
                <a:gd name="T5" fmla="*/ 1 h 45"/>
                <a:gd name="T6" fmla="*/ 4 w 45"/>
                <a:gd name="T7" fmla="*/ 1 h 45"/>
                <a:gd name="T8" fmla="*/ 4 w 45"/>
                <a:gd name="T9" fmla="*/ 2 h 45"/>
                <a:gd name="T10" fmla="*/ 4 w 45"/>
                <a:gd name="T11" fmla="*/ 2 h 45"/>
                <a:gd name="T12" fmla="*/ 4 w 45"/>
                <a:gd name="T13" fmla="*/ 2 h 45"/>
                <a:gd name="T14" fmla="*/ 3 w 45"/>
                <a:gd name="T15" fmla="*/ 2 h 45"/>
                <a:gd name="T16" fmla="*/ 3 w 45"/>
                <a:gd name="T17" fmla="*/ 3 h 45"/>
                <a:gd name="T18" fmla="*/ 2 w 45"/>
                <a:gd name="T19" fmla="*/ 3 h 45"/>
                <a:gd name="T20" fmla="*/ 2 w 45"/>
                <a:gd name="T21" fmla="*/ 3 h 45"/>
                <a:gd name="T22" fmla="*/ 2 w 45"/>
                <a:gd name="T23" fmla="*/ 3 h 45"/>
                <a:gd name="T24" fmla="*/ 2 w 45"/>
                <a:gd name="T25" fmla="*/ 3 h 45"/>
                <a:gd name="T26" fmla="*/ 1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1 w 45"/>
                <a:gd name="T39" fmla="*/ 0 h 45"/>
                <a:gd name="T40" fmla="*/ 2 w 45"/>
                <a:gd name="T41" fmla="*/ 0 h 45"/>
                <a:gd name="T42" fmla="*/ 3 w 45"/>
                <a:gd name="T43" fmla="*/ 0 h 45"/>
                <a:gd name="T44" fmla="*/ 4 w 45"/>
                <a:gd name="T45" fmla="*/ 0 h 45"/>
                <a:gd name="T46" fmla="*/ 4 w 45"/>
                <a:gd name="T47" fmla="*/ 1 h 45"/>
                <a:gd name="T48" fmla="*/ 4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0" y="34"/>
                  </a:lnTo>
                  <a:lnTo>
                    <a:pt x="38" y="38"/>
                  </a:lnTo>
                  <a:lnTo>
                    <a:pt x="34" y="40"/>
                  </a:lnTo>
                  <a:lnTo>
                    <a:pt x="30" y="43"/>
                  </a:lnTo>
                  <a:lnTo>
                    <a:pt x="26" y="44"/>
                  </a:lnTo>
                  <a:lnTo>
                    <a:pt x="24" y="44"/>
                  </a:lnTo>
                  <a:lnTo>
                    <a:pt x="23" y="44"/>
                  </a:lnTo>
                  <a:lnTo>
                    <a:pt x="23" y="45"/>
                  </a:lnTo>
                  <a:lnTo>
                    <a:pt x="14" y="43"/>
                  </a:lnTo>
                  <a:lnTo>
                    <a:pt x="7" y="38"/>
                  </a:lnTo>
                  <a:lnTo>
                    <a:pt x="1" y="30"/>
                  </a:lnTo>
                  <a:lnTo>
                    <a:pt x="0" y="23"/>
                  </a:lnTo>
                  <a:lnTo>
                    <a:pt x="1"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5" name="Freeform 202"/>
            <p:cNvSpPr>
              <a:spLocks/>
            </p:cNvSpPr>
            <p:nvPr/>
          </p:nvSpPr>
          <p:spPr bwMode="auto">
            <a:xfrm>
              <a:off x="1412" y="689"/>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26" name="Freeform 203"/>
            <p:cNvSpPr>
              <a:spLocks/>
            </p:cNvSpPr>
            <p:nvPr/>
          </p:nvSpPr>
          <p:spPr bwMode="auto">
            <a:xfrm>
              <a:off x="1442" y="689"/>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27" name="Freeform 204"/>
            <p:cNvSpPr>
              <a:spLocks/>
            </p:cNvSpPr>
            <p:nvPr/>
          </p:nvSpPr>
          <p:spPr bwMode="auto">
            <a:xfrm>
              <a:off x="1471"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7"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7" y="7"/>
                  </a:lnTo>
                  <a:lnTo>
                    <a:pt x="42" y="14"/>
                  </a:lnTo>
                  <a:lnTo>
                    <a:pt x="44" y="23"/>
                  </a:lnTo>
                  <a:close/>
                </a:path>
              </a:pathLst>
            </a:custGeom>
            <a:solidFill>
              <a:srgbClr val="000000"/>
            </a:solidFill>
            <a:ln w="9525">
              <a:noFill/>
              <a:round/>
              <a:headEnd/>
              <a:tailEnd/>
            </a:ln>
          </p:spPr>
          <p:txBody>
            <a:bodyPr/>
            <a:lstStyle/>
            <a:p>
              <a:endParaRPr lang="en-US"/>
            </a:p>
          </p:txBody>
        </p:sp>
        <p:sp>
          <p:nvSpPr>
            <p:cNvPr id="22728" name="Freeform 205"/>
            <p:cNvSpPr>
              <a:spLocks/>
            </p:cNvSpPr>
            <p:nvPr/>
          </p:nvSpPr>
          <p:spPr bwMode="auto">
            <a:xfrm>
              <a:off x="1501" y="689"/>
              <a:ext cx="13"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3 w 44"/>
                <a:gd name="T13" fmla="*/ 2 h 45"/>
                <a:gd name="T14" fmla="*/ 3 w 44"/>
                <a:gd name="T15" fmla="*/ 2 h 45"/>
                <a:gd name="T16" fmla="*/ 3 w 44"/>
                <a:gd name="T17" fmla="*/ 3 h 45"/>
                <a:gd name="T18" fmla="*/ 2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3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29" name="Freeform 206"/>
            <p:cNvSpPr>
              <a:spLocks/>
            </p:cNvSpPr>
            <p:nvPr/>
          </p:nvSpPr>
          <p:spPr bwMode="auto">
            <a:xfrm>
              <a:off x="1529" y="689"/>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30" name="Freeform 207"/>
            <p:cNvSpPr>
              <a:spLocks/>
            </p:cNvSpPr>
            <p:nvPr/>
          </p:nvSpPr>
          <p:spPr bwMode="auto">
            <a:xfrm>
              <a:off x="1558" y="689"/>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3 h 45"/>
                <a:gd name="T18" fmla="*/ 3 w 44"/>
                <a:gd name="T19" fmla="*/ 3 h 45"/>
                <a:gd name="T20" fmla="*/ 3 w 44"/>
                <a:gd name="T21" fmla="*/ 3 h 45"/>
                <a:gd name="T22" fmla="*/ 3 w 44"/>
                <a:gd name="T23" fmla="*/ 3 h 45"/>
                <a:gd name="T24" fmla="*/ 3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7" y="38"/>
                  </a:lnTo>
                  <a:lnTo>
                    <a:pt x="1" y="30"/>
                  </a:lnTo>
                  <a:lnTo>
                    <a:pt x="0" y="23"/>
                  </a:lnTo>
                  <a:lnTo>
                    <a:pt x="1" y="14"/>
                  </a:lnTo>
                  <a:lnTo>
                    <a:pt x="7"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31" name="Freeform 208"/>
            <p:cNvSpPr>
              <a:spLocks/>
            </p:cNvSpPr>
            <p:nvPr/>
          </p:nvSpPr>
          <p:spPr bwMode="auto">
            <a:xfrm>
              <a:off x="1588" y="690"/>
              <a:ext cx="14" cy="11"/>
            </a:xfrm>
            <a:custGeom>
              <a:avLst/>
              <a:gdLst>
                <a:gd name="T0" fmla="*/ 4 w 44"/>
                <a:gd name="T1" fmla="*/ 1 h 45"/>
                <a:gd name="T2" fmla="*/ 4 w 44"/>
                <a:gd name="T3" fmla="*/ 1 h 45"/>
                <a:gd name="T4" fmla="*/ 4 w 44"/>
                <a:gd name="T5" fmla="*/ 1 h 45"/>
                <a:gd name="T6" fmla="*/ 4 w 44"/>
                <a:gd name="T7" fmla="*/ 1 h 45"/>
                <a:gd name="T8" fmla="*/ 4 w 44"/>
                <a:gd name="T9" fmla="*/ 2 h 45"/>
                <a:gd name="T10" fmla="*/ 4 w 44"/>
                <a:gd name="T11" fmla="*/ 2 h 45"/>
                <a:gd name="T12" fmla="*/ 4 w 44"/>
                <a:gd name="T13" fmla="*/ 2 h 45"/>
                <a:gd name="T14" fmla="*/ 4 w 44"/>
                <a:gd name="T15" fmla="*/ 2 h 45"/>
                <a:gd name="T16" fmla="*/ 3 w 44"/>
                <a:gd name="T17" fmla="*/ 3 h 45"/>
                <a:gd name="T18" fmla="*/ 3 w 44"/>
                <a:gd name="T19" fmla="*/ 3 h 45"/>
                <a:gd name="T20" fmla="*/ 2 w 44"/>
                <a:gd name="T21" fmla="*/ 3 h 45"/>
                <a:gd name="T22" fmla="*/ 2 w 44"/>
                <a:gd name="T23" fmla="*/ 3 h 45"/>
                <a:gd name="T24" fmla="*/ 2 w 44"/>
                <a:gd name="T25" fmla="*/ 3 h 45"/>
                <a:gd name="T26" fmla="*/ 1 w 44"/>
                <a:gd name="T27" fmla="*/ 3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2 w 44"/>
                <a:gd name="T41" fmla="*/ 0 h 45"/>
                <a:gd name="T42" fmla="*/ 3 w 44"/>
                <a:gd name="T43" fmla="*/ 0 h 45"/>
                <a:gd name="T44" fmla="*/ 4 w 44"/>
                <a:gd name="T45" fmla="*/ 0 h 45"/>
                <a:gd name="T46" fmla="*/ 4 w 44"/>
                <a:gd name="T47" fmla="*/ 1 h 45"/>
                <a:gd name="T48" fmla="*/ 4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3"/>
                  </a:moveTo>
                  <a:lnTo>
                    <a:pt x="43" y="23"/>
                  </a:lnTo>
                  <a:lnTo>
                    <a:pt x="43" y="24"/>
                  </a:lnTo>
                  <a:lnTo>
                    <a:pt x="43" y="26"/>
                  </a:lnTo>
                  <a:lnTo>
                    <a:pt x="42" y="30"/>
                  </a:lnTo>
                  <a:lnTo>
                    <a:pt x="40" y="34"/>
                  </a:lnTo>
                  <a:lnTo>
                    <a:pt x="38" y="38"/>
                  </a:lnTo>
                  <a:lnTo>
                    <a:pt x="33" y="40"/>
                  </a:lnTo>
                  <a:lnTo>
                    <a:pt x="30" y="43"/>
                  </a:lnTo>
                  <a:lnTo>
                    <a:pt x="25" y="44"/>
                  </a:lnTo>
                  <a:lnTo>
                    <a:pt x="23" y="44"/>
                  </a:lnTo>
                  <a:lnTo>
                    <a:pt x="22" y="44"/>
                  </a:lnTo>
                  <a:lnTo>
                    <a:pt x="22" y="45"/>
                  </a:lnTo>
                  <a:lnTo>
                    <a:pt x="13" y="43"/>
                  </a:lnTo>
                  <a:lnTo>
                    <a:pt x="6" y="38"/>
                  </a:lnTo>
                  <a:lnTo>
                    <a:pt x="1" y="30"/>
                  </a:lnTo>
                  <a:lnTo>
                    <a:pt x="0" y="23"/>
                  </a:lnTo>
                  <a:lnTo>
                    <a:pt x="1" y="14"/>
                  </a:lnTo>
                  <a:lnTo>
                    <a:pt x="6" y="7"/>
                  </a:lnTo>
                  <a:lnTo>
                    <a:pt x="13" y="1"/>
                  </a:lnTo>
                  <a:lnTo>
                    <a:pt x="22" y="0"/>
                  </a:lnTo>
                  <a:lnTo>
                    <a:pt x="30" y="1"/>
                  </a:lnTo>
                  <a:lnTo>
                    <a:pt x="38" y="7"/>
                  </a:lnTo>
                  <a:lnTo>
                    <a:pt x="42" y="14"/>
                  </a:lnTo>
                  <a:lnTo>
                    <a:pt x="44" y="23"/>
                  </a:lnTo>
                  <a:close/>
                </a:path>
              </a:pathLst>
            </a:custGeom>
            <a:solidFill>
              <a:srgbClr val="000000"/>
            </a:solidFill>
            <a:ln w="9525">
              <a:noFill/>
              <a:round/>
              <a:headEnd/>
              <a:tailEnd/>
            </a:ln>
          </p:spPr>
          <p:txBody>
            <a:bodyPr/>
            <a:lstStyle/>
            <a:p>
              <a:endParaRPr lang="en-US"/>
            </a:p>
          </p:txBody>
        </p:sp>
        <p:sp>
          <p:nvSpPr>
            <p:cNvPr id="22732" name="Freeform 209"/>
            <p:cNvSpPr>
              <a:spLocks/>
            </p:cNvSpPr>
            <p:nvPr/>
          </p:nvSpPr>
          <p:spPr bwMode="auto">
            <a:xfrm>
              <a:off x="1615" y="694"/>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5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33" name="Freeform 211"/>
            <p:cNvSpPr>
              <a:spLocks/>
            </p:cNvSpPr>
            <p:nvPr/>
          </p:nvSpPr>
          <p:spPr bwMode="auto">
            <a:xfrm>
              <a:off x="1640" y="703"/>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0" y="33"/>
                  </a:lnTo>
                  <a:lnTo>
                    <a:pt x="38" y="38"/>
                  </a:lnTo>
                  <a:lnTo>
                    <a:pt x="34" y="40"/>
                  </a:lnTo>
                  <a:lnTo>
                    <a:pt x="30" y="42"/>
                  </a:lnTo>
                  <a:lnTo>
                    <a:pt x="26" y="43"/>
                  </a:lnTo>
                  <a:lnTo>
                    <a:pt x="24" y="43"/>
                  </a:lnTo>
                  <a:lnTo>
                    <a:pt x="23" y="43"/>
                  </a:lnTo>
                  <a:lnTo>
                    <a:pt x="23" y="44"/>
                  </a:lnTo>
                  <a:lnTo>
                    <a:pt x="14" y="42"/>
                  </a:lnTo>
                  <a:lnTo>
                    <a:pt x="7" y="38"/>
                  </a:lnTo>
                  <a:lnTo>
                    <a:pt x="1" y="30"/>
                  </a:lnTo>
                  <a:lnTo>
                    <a:pt x="0" y="22"/>
                  </a:lnTo>
                  <a:lnTo>
                    <a:pt x="1"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34" name="Freeform 212"/>
            <p:cNvSpPr>
              <a:spLocks/>
            </p:cNvSpPr>
            <p:nvPr/>
          </p:nvSpPr>
          <p:spPr bwMode="auto">
            <a:xfrm>
              <a:off x="1658" y="720"/>
              <a:ext cx="15" cy="11"/>
            </a:xfrm>
            <a:custGeom>
              <a:avLst/>
              <a:gdLst>
                <a:gd name="T0" fmla="*/ 5 w 44"/>
                <a:gd name="T1" fmla="*/ 1 h 45"/>
                <a:gd name="T2" fmla="*/ 5 w 44"/>
                <a:gd name="T3" fmla="*/ 1 h 45"/>
                <a:gd name="T4" fmla="*/ 5 w 44"/>
                <a:gd name="T5" fmla="*/ 1 h 45"/>
                <a:gd name="T6" fmla="*/ 5 w 44"/>
                <a:gd name="T7" fmla="*/ 1 h 45"/>
                <a:gd name="T8" fmla="*/ 5 w 44"/>
                <a:gd name="T9" fmla="*/ 2 h 45"/>
                <a:gd name="T10" fmla="*/ 5 w 44"/>
                <a:gd name="T11" fmla="*/ 2 h 45"/>
                <a:gd name="T12" fmla="*/ 4 w 44"/>
                <a:gd name="T13" fmla="*/ 2 h 45"/>
                <a:gd name="T14" fmla="*/ 4 w 44"/>
                <a:gd name="T15" fmla="*/ 2 h 45"/>
                <a:gd name="T16" fmla="*/ 3 w 44"/>
                <a:gd name="T17" fmla="*/ 2 h 45"/>
                <a:gd name="T18" fmla="*/ 3 w 44"/>
                <a:gd name="T19" fmla="*/ 3 h 45"/>
                <a:gd name="T20" fmla="*/ 3 w 44"/>
                <a:gd name="T21" fmla="*/ 3 h 45"/>
                <a:gd name="T22" fmla="*/ 3 w 44"/>
                <a:gd name="T23" fmla="*/ 3 h 45"/>
                <a:gd name="T24" fmla="*/ 3 w 44"/>
                <a:gd name="T25" fmla="*/ 3 h 45"/>
                <a:gd name="T26" fmla="*/ 1 w 44"/>
                <a:gd name="T27" fmla="*/ 2 h 45"/>
                <a:gd name="T28" fmla="*/ 1 w 44"/>
                <a:gd name="T29" fmla="*/ 2 h 45"/>
                <a:gd name="T30" fmla="*/ 0 w 44"/>
                <a:gd name="T31" fmla="*/ 2 h 45"/>
                <a:gd name="T32" fmla="*/ 0 w 44"/>
                <a:gd name="T33" fmla="*/ 1 h 45"/>
                <a:gd name="T34" fmla="*/ 0 w 44"/>
                <a:gd name="T35" fmla="*/ 1 h 45"/>
                <a:gd name="T36" fmla="*/ 1 w 44"/>
                <a:gd name="T37" fmla="*/ 0 h 45"/>
                <a:gd name="T38" fmla="*/ 1 w 44"/>
                <a:gd name="T39" fmla="*/ 0 h 45"/>
                <a:gd name="T40" fmla="*/ 3 w 44"/>
                <a:gd name="T41" fmla="*/ 0 h 45"/>
                <a:gd name="T42" fmla="*/ 3 w 44"/>
                <a:gd name="T43" fmla="*/ 0 h 45"/>
                <a:gd name="T44" fmla="*/ 4 w 44"/>
                <a:gd name="T45" fmla="*/ 0 h 45"/>
                <a:gd name="T46" fmla="*/ 5 w 44"/>
                <a:gd name="T47" fmla="*/ 1 h 45"/>
                <a:gd name="T48" fmla="*/ 5 w 44"/>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4"/>
                <a:gd name="T76" fmla="*/ 0 h 45"/>
                <a:gd name="T77" fmla="*/ 44 w 44"/>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4" h="45">
                  <a:moveTo>
                    <a:pt x="44" y="22"/>
                  </a:moveTo>
                  <a:lnTo>
                    <a:pt x="43" y="22"/>
                  </a:lnTo>
                  <a:lnTo>
                    <a:pt x="43" y="23"/>
                  </a:lnTo>
                  <a:lnTo>
                    <a:pt x="43" y="26"/>
                  </a:lnTo>
                  <a:lnTo>
                    <a:pt x="42" y="30"/>
                  </a:lnTo>
                  <a:lnTo>
                    <a:pt x="40" y="33"/>
                  </a:lnTo>
                  <a:lnTo>
                    <a:pt x="38" y="38"/>
                  </a:lnTo>
                  <a:lnTo>
                    <a:pt x="33" y="40"/>
                  </a:lnTo>
                  <a:lnTo>
                    <a:pt x="30" y="42"/>
                  </a:lnTo>
                  <a:lnTo>
                    <a:pt x="25" y="44"/>
                  </a:lnTo>
                  <a:lnTo>
                    <a:pt x="23" y="44"/>
                  </a:lnTo>
                  <a:lnTo>
                    <a:pt x="22" y="44"/>
                  </a:lnTo>
                  <a:lnTo>
                    <a:pt x="22" y="45"/>
                  </a:lnTo>
                  <a:lnTo>
                    <a:pt x="13" y="42"/>
                  </a:lnTo>
                  <a:lnTo>
                    <a:pt x="6" y="38"/>
                  </a:lnTo>
                  <a:lnTo>
                    <a:pt x="1" y="30"/>
                  </a:lnTo>
                  <a:lnTo>
                    <a:pt x="0" y="22"/>
                  </a:lnTo>
                  <a:lnTo>
                    <a:pt x="1" y="13"/>
                  </a:lnTo>
                  <a:lnTo>
                    <a:pt x="6" y="7"/>
                  </a:lnTo>
                  <a:lnTo>
                    <a:pt x="13" y="1"/>
                  </a:lnTo>
                  <a:lnTo>
                    <a:pt x="22" y="0"/>
                  </a:lnTo>
                  <a:lnTo>
                    <a:pt x="30" y="1"/>
                  </a:lnTo>
                  <a:lnTo>
                    <a:pt x="38" y="7"/>
                  </a:lnTo>
                  <a:lnTo>
                    <a:pt x="42" y="13"/>
                  </a:lnTo>
                  <a:lnTo>
                    <a:pt x="44" y="22"/>
                  </a:lnTo>
                  <a:close/>
                </a:path>
              </a:pathLst>
            </a:custGeom>
            <a:solidFill>
              <a:srgbClr val="000000"/>
            </a:solidFill>
            <a:ln w="9525">
              <a:noFill/>
              <a:round/>
              <a:headEnd/>
              <a:tailEnd/>
            </a:ln>
          </p:spPr>
          <p:txBody>
            <a:bodyPr/>
            <a:lstStyle/>
            <a:p>
              <a:endParaRPr lang="en-US"/>
            </a:p>
          </p:txBody>
        </p:sp>
        <p:sp>
          <p:nvSpPr>
            <p:cNvPr id="22735" name="Freeform 213"/>
            <p:cNvSpPr>
              <a:spLocks/>
            </p:cNvSpPr>
            <p:nvPr/>
          </p:nvSpPr>
          <p:spPr bwMode="auto">
            <a:xfrm>
              <a:off x="1664" y="741"/>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4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2 w 45"/>
                <a:gd name="T23" fmla="*/ 3 h 44"/>
                <a:gd name="T24" fmla="*/ 2 w 45"/>
                <a:gd name="T25" fmla="*/ 3 h 44"/>
                <a:gd name="T26" fmla="*/ 1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1 w 45"/>
                <a:gd name="T39" fmla="*/ 0 h 44"/>
                <a:gd name="T40" fmla="*/ 2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2" y="30"/>
                  </a:lnTo>
                  <a:lnTo>
                    <a:pt x="40" y="33"/>
                  </a:lnTo>
                  <a:lnTo>
                    <a:pt x="38" y="38"/>
                  </a:lnTo>
                  <a:lnTo>
                    <a:pt x="33" y="40"/>
                  </a:lnTo>
                  <a:lnTo>
                    <a:pt x="30" y="42"/>
                  </a:lnTo>
                  <a:lnTo>
                    <a:pt x="26" y="43"/>
                  </a:lnTo>
                  <a:lnTo>
                    <a:pt x="23" y="43"/>
                  </a:lnTo>
                  <a:lnTo>
                    <a:pt x="22" y="43"/>
                  </a:lnTo>
                  <a:lnTo>
                    <a:pt x="22" y="44"/>
                  </a:lnTo>
                  <a:lnTo>
                    <a:pt x="13" y="42"/>
                  </a:lnTo>
                  <a:lnTo>
                    <a:pt x="7" y="38"/>
                  </a:lnTo>
                  <a:lnTo>
                    <a:pt x="1" y="30"/>
                  </a:lnTo>
                  <a:lnTo>
                    <a:pt x="0" y="22"/>
                  </a:lnTo>
                  <a:lnTo>
                    <a:pt x="1" y="13"/>
                  </a:lnTo>
                  <a:lnTo>
                    <a:pt x="7" y="7"/>
                  </a:lnTo>
                  <a:lnTo>
                    <a:pt x="13" y="1"/>
                  </a:lnTo>
                  <a:lnTo>
                    <a:pt x="22" y="0"/>
                  </a:lnTo>
                  <a:lnTo>
                    <a:pt x="30" y="1"/>
                  </a:lnTo>
                  <a:lnTo>
                    <a:pt x="38" y="7"/>
                  </a:lnTo>
                  <a:lnTo>
                    <a:pt x="42" y="13"/>
                  </a:lnTo>
                  <a:lnTo>
                    <a:pt x="45" y="22"/>
                  </a:lnTo>
                  <a:close/>
                </a:path>
              </a:pathLst>
            </a:custGeom>
            <a:solidFill>
              <a:srgbClr val="000000"/>
            </a:solidFill>
            <a:ln w="9525">
              <a:noFill/>
              <a:round/>
              <a:headEnd/>
              <a:tailEnd/>
            </a:ln>
          </p:spPr>
          <p:txBody>
            <a:bodyPr/>
            <a:lstStyle/>
            <a:p>
              <a:endParaRPr lang="en-US"/>
            </a:p>
          </p:txBody>
        </p:sp>
        <p:sp>
          <p:nvSpPr>
            <p:cNvPr id="22736" name="Freeform 214"/>
            <p:cNvSpPr>
              <a:spLocks/>
            </p:cNvSpPr>
            <p:nvPr/>
          </p:nvSpPr>
          <p:spPr bwMode="auto">
            <a:xfrm>
              <a:off x="1666" y="762"/>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1"/>
                  </a:lnTo>
                  <a:lnTo>
                    <a:pt x="23" y="0"/>
                  </a:lnTo>
                  <a:lnTo>
                    <a:pt x="30" y="1"/>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37" name="Freeform 215"/>
            <p:cNvSpPr>
              <a:spLocks/>
            </p:cNvSpPr>
            <p:nvPr/>
          </p:nvSpPr>
          <p:spPr bwMode="auto">
            <a:xfrm>
              <a:off x="1666" y="784"/>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0"/>
                  </a:lnTo>
                  <a:lnTo>
                    <a:pt x="41" y="34"/>
                  </a:lnTo>
                  <a:lnTo>
                    <a:pt x="38" y="38"/>
                  </a:lnTo>
                  <a:lnTo>
                    <a:pt x="34" y="40"/>
                  </a:lnTo>
                  <a:lnTo>
                    <a:pt x="30" y="43"/>
                  </a:lnTo>
                  <a:lnTo>
                    <a:pt x="26" y="44"/>
                  </a:lnTo>
                  <a:lnTo>
                    <a:pt x="24" y="44"/>
                  </a:lnTo>
                  <a:lnTo>
                    <a:pt x="23" y="44"/>
                  </a:lnTo>
                  <a:lnTo>
                    <a:pt x="23" y="45"/>
                  </a:lnTo>
                  <a:lnTo>
                    <a:pt x="14" y="43"/>
                  </a:lnTo>
                  <a:lnTo>
                    <a:pt x="7" y="38"/>
                  </a:lnTo>
                  <a:lnTo>
                    <a:pt x="2" y="30"/>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38" name="Freeform 216"/>
            <p:cNvSpPr>
              <a:spLocks/>
            </p:cNvSpPr>
            <p:nvPr/>
          </p:nvSpPr>
          <p:spPr bwMode="auto">
            <a:xfrm>
              <a:off x="1666" y="80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3 h 45"/>
                <a:gd name="T18" fmla="*/ 3 w 45"/>
                <a:gd name="T19" fmla="*/ 3 h 45"/>
                <a:gd name="T20" fmla="*/ 3 w 45"/>
                <a:gd name="T21" fmla="*/ 3 h 45"/>
                <a:gd name="T22" fmla="*/ 3 w 45"/>
                <a:gd name="T23" fmla="*/ 3 h 45"/>
                <a:gd name="T24" fmla="*/ 3 w 45"/>
                <a:gd name="T25" fmla="*/ 3 h 45"/>
                <a:gd name="T26" fmla="*/ 2 w 45"/>
                <a:gd name="T27" fmla="*/ 3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3"/>
                  </a:moveTo>
                  <a:lnTo>
                    <a:pt x="44" y="23"/>
                  </a:lnTo>
                  <a:lnTo>
                    <a:pt x="44" y="24"/>
                  </a:lnTo>
                  <a:lnTo>
                    <a:pt x="44" y="26"/>
                  </a:lnTo>
                  <a:lnTo>
                    <a:pt x="43" y="31"/>
                  </a:lnTo>
                  <a:lnTo>
                    <a:pt x="41" y="34"/>
                  </a:lnTo>
                  <a:lnTo>
                    <a:pt x="38" y="38"/>
                  </a:lnTo>
                  <a:lnTo>
                    <a:pt x="34" y="41"/>
                  </a:lnTo>
                  <a:lnTo>
                    <a:pt x="30" y="43"/>
                  </a:lnTo>
                  <a:lnTo>
                    <a:pt x="26" y="44"/>
                  </a:lnTo>
                  <a:lnTo>
                    <a:pt x="24" y="44"/>
                  </a:lnTo>
                  <a:lnTo>
                    <a:pt x="23" y="44"/>
                  </a:lnTo>
                  <a:lnTo>
                    <a:pt x="23" y="45"/>
                  </a:lnTo>
                  <a:lnTo>
                    <a:pt x="14" y="43"/>
                  </a:lnTo>
                  <a:lnTo>
                    <a:pt x="7" y="38"/>
                  </a:lnTo>
                  <a:lnTo>
                    <a:pt x="2" y="31"/>
                  </a:lnTo>
                  <a:lnTo>
                    <a:pt x="0" y="23"/>
                  </a:lnTo>
                  <a:lnTo>
                    <a:pt x="2" y="14"/>
                  </a:lnTo>
                  <a:lnTo>
                    <a:pt x="7" y="7"/>
                  </a:lnTo>
                  <a:lnTo>
                    <a:pt x="14" y="2"/>
                  </a:lnTo>
                  <a:lnTo>
                    <a:pt x="23" y="0"/>
                  </a:lnTo>
                  <a:lnTo>
                    <a:pt x="30" y="2"/>
                  </a:lnTo>
                  <a:lnTo>
                    <a:pt x="38" y="7"/>
                  </a:lnTo>
                  <a:lnTo>
                    <a:pt x="43" y="14"/>
                  </a:lnTo>
                  <a:lnTo>
                    <a:pt x="45" y="23"/>
                  </a:lnTo>
                  <a:close/>
                </a:path>
              </a:pathLst>
            </a:custGeom>
            <a:solidFill>
              <a:srgbClr val="000000"/>
            </a:solidFill>
            <a:ln w="9525">
              <a:noFill/>
              <a:round/>
              <a:headEnd/>
              <a:tailEnd/>
            </a:ln>
          </p:spPr>
          <p:txBody>
            <a:bodyPr/>
            <a:lstStyle/>
            <a:p>
              <a:endParaRPr lang="en-US"/>
            </a:p>
          </p:txBody>
        </p:sp>
        <p:sp>
          <p:nvSpPr>
            <p:cNvPr id="22739" name="Freeform 217"/>
            <p:cNvSpPr>
              <a:spLocks/>
            </p:cNvSpPr>
            <p:nvPr/>
          </p:nvSpPr>
          <p:spPr bwMode="auto">
            <a:xfrm>
              <a:off x="1666" y="827"/>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0" name="Freeform 218"/>
            <p:cNvSpPr>
              <a:spLocks/>
            </p:cNvSpPr>
            <p:nvPr/>
          </p:nvSpPr>
          <p:spPr bwMode="auto">
            <a:xfrm>
              <a:off x="1666" y="849"/>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7"/>
                  </a:lnTo>
                  <a:lnTo>
                    <a:pt x="34" y="40"/>
                  </a:lnTo>
                  <a:lnTo>
                    <a:pt x="30" y="42"/>
                  </a:lnTo>
                  <a:lnTo>
                    <a:pt x="26" y="43"/>
                  </a:lnTo>
                  <a:lnTo>
                    <a:pt x="24" y="43"/>
                  </a:lnTo>
                  <a:lnTo>
                    <a:pt x="23" y="43"/>
                  </a:lnTo>
                  <a:lnTo>
                    <a:pt x="23" y="44"/>
                  </a:lnTo>
                  <a:lnTo>
                    <a:pt x="14" y="42"/>
                  </a:lnTo>
                  <a:lnTo>
                    <a:pt x="7" y="37"/>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1" name="Freeform 219"/>
            <p:cNvSpPr>
              <a:spLocks/>
            </p:cNvSpPr>
            <p:nvPr/>
          </p:nvSpPr>
          <p:spPr bwMode="auto">
            <a:xfrm>
              <a:off x="1666" y="871"/>
              <a:ext cx="15" cy="9"/>
            </a:xfrm>
            <a:custGeom>
              <a:avLst/>
              <a:gdLst>
                <a:gd name="T0" fmla="*/ 5 w 45"/>
                <a:gd name="T1" fmla="*/ 1 h 44"/>
                <a:gd name="T2" fmla="*/ 5 w 45"/>
                <a:gd name="T3" fmla="*/ 1 h 44"/>
                <a:gd name="T4" fmla="*/ 5 w 45"/>
                <a:gd name="T5" fmla="*/ 1 h 44"/>
                <a:gd name="T6" fmla="*/ 5 w 45"/>
                <a:gd name="T7" fmla="*/ 1 h 44"/>
                <a:gd name="T8" fmla="*/ 5 w 45"/>
                <a:gd name="T9" fmla="*/ 1 h 44"/>
                <a:gd name="T10" fmla="*/ 5 w 45"/>
                <a:gd name="T11" fmla="*/ 1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1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2" name="Freeform 220"/>
            <p:cNvSpPr>
              <a:spLocks/>
            </p:cNvSpPr>
            <p:nvPr/>
          </p:nvSpPr>
          <p:spPr bwMode="auto">
            <a:xfrm>
              <a:off x="1666" y="891"/>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6"/>
                  </a:lnTo>
                  <a:lnTo>
                    <a:pt x="14" y="1"/>
                  </a:lnTo>
                  <a:lnTo>
                    <a:pt x="23" y="0"/>
                  </a:lnTo>
                  <a:lnTo>
                    <a:pt x="30" y="1"/>
                  </a:lnTo>
                  <a:lnTo>
                    <a:pt x="38" y="6"/>
                  </a:lnTo>
                  <a:lnTo>
                    <a:pt x="43" y="13"/>
                  </a:lnTo>
                  <a:lnTo>
                    <a:pt x="45" y="22"/>
                  </a:lnTo>
                  <a:close/>
                </a:path>
              </a:pathLst>
            </a:custGeom>
            <a:solidFill>
              <a:srgbClr val="000000"/>
            </a:solidFill>
            <a:ln w="9525">
              <a:noFill/>
              <a:round/>
              <a:headEnd/>
              <a:tailEnd/>
            </a:ln>
          </p:spPr>
          <p:txBody>
            <a:bodyPr/>
            <a:lstStyle/>
            <a:p>
              <a:endParaRPr lang="en-US"/>
            </a:p>
          </p:txBody>
        </p:sp>
        <p:sp>
          <p:nvSpPr>
            <p:cNvPr id="22743" name="Freeform 221"/>
            <p:cNvSpPr>
              <a:spLocks/>
            </p:cNvSpPr>
            <p:nvPr/>
          </p:nvSpPr>
          <p:spPr bwMode="auto">
            <a:xfrm>
              <a:off x="1666" y="913"/>
              <a:ext cx="15" cy="11"/>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3 h 44"/>
                <a:gd name="T14" fmla="*/ 4 w 45"/>
                <a:gd name="T15" fmla="*/ 3 h 44"/>
                <a:gd name="T16" fmla="*/ 3 w 45"/>
                <a:gd name="T17" fmla="*/ 3 h 44"/>
                <a:gd name="T18" fmla="*/ 3 w 45"/>
                <a:gd name="T19" fmla="*/ 3 h 44"/>
                <a:gd name="T20" fmla="*/ 3 w 45"/>
                <a:gd name="T21" fmla="*/ 3 h 44"/>
                <a:gd name="T22" fmla="*/ 3 w 45"/>
                <a:gd name="T23" fmla="*/ 3 h 44"/>
                <a:gd name="T24" fmla="*/ 3 w 45"/>
                <a:gd name="T25" fmla="*/ 3 h 44"/>
                <a:gd name="T26" fmla="*/ 2 w 45"/>
                <a:gd name="T27" fmla="*/ 3 h 44"/>
                <a:gd name="T28" fmla="*/ 1 w 45"/>
                <a:gd name="T29" fmla="*/ 3 h 44"/>
                <a:gd name="T30" fmla="*/ 0 w 45"/>
                <a:gd name="T31" fmla="*/ 2 h 44"/>
                <a:gd name="T32" fmla="*/ 0 w 45"/>
                <a:gd name="T33" fmla="*/ 1 h 44"/>
                <a:gd name="T34" fmla="*/ 0 w 45"/>
                <a:gd name="T35" fmla="*/ 1 h 44"/>
                <a:gd name="T36" fmla="*/ 1 w 45"/>
                <a:gd name="T37" fmla="*/ 1 h 44"/>
                <a:gd name="T38" fmla="*/ 2 w 45"/>
                <a:gd name="T39" fmla="*/ 0 h 44"/>
                <a:gd name="T40" fmla="*/ 3 w 45"/>
                <a:gd name="T41" fmla="*/ 0 h 44"/>
                <a:gd name="T42" fmla="*/ 3 w 45"/>
                <a:gd name="T43" fmla="*/ 0 h 44"/>
                <a:gd name="T44" fmla="*/ 4 w 45"/>
                <a:gd name="T45" fmla="*/ 1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5"/>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44" name="Freeform 222"/>
            <p:cNvSpPr>
              <a:spLocks/>
            </p:cNvSpPr>
            <p:nvPr/>
          </p:nvSpPr>
          <p:spPr bwMode="auto">
            <a:xfrm>
              <a:off x="1666" y="935"/>
              <a:ext cx="15" cy="10"/>
            </a:xfrm>
            <a:custGeom>
              <a:avLst/>
              <a:gdLst>
                <a:gd name="T0" fmla="*/ 5 w 45"/>
                <a:gd name="T1" fmla="*/ 1 h 44"/>
                <a:gd name="T2" fmla="*/ 5 w 45"/>
                <a:gd name="T3" fmla="*/ 1 h 44"/>
                <a:gd name="T4" fmla="*/ 5 w 45"/>
                <a:gd name="T5" fmla="*/ 1 h 44"/>
                <a:gd name="T6" fmla="*/ 5 w 45"/>
                <a:gd name="T7" fmla="*/ 1 h 44"/>
                <a:gd name="T8" fmla="*/ 5 w 45"/>
                <a:gd name="T9" fmla="*/ 2 h 44"/>
                <a:gd name="T10" fmla="*/ 5 w 45"/>
                <a:gd name="T11" fmla="*/ 2 h 44"/>
                <a:gd name="T12" fmla="*/ 4 w 45"/>
                <a:gd name="T13" fmla="*/ 2 h 44"/>
                <a:gd name="T14" fmla="*/ 4 w 45"/>
                <a:gd name="T15" fmla="*/ 2 h 44"/>
                <a:gd name="T16" fmla="*/ 3 w 45"/>
                <a:gd name="T17" fmla="*/ 2 h 44"/>
                <a:gd name="T18" fmla="*/ 3 w 45"/>
                <a:gd name="T19" fmla="*/ 2 h 44"/>
                <a:gd name="T20" fmla="*/ 3 w 45"/>
                <a:gd name="T21" fmla="*/ 2 h 44"/>
                <a:gd name="T22" fmla="*/ 3 w 45"/>
                <a:gd name="T23" fmla="*/ 2 h 44"/>
                <a:gd name="T24" fmla="*/ 3 w 45"/>
                <a:gd name="T25" fmla="*/ 2 h 44"/>
                <a:gd name="T26" fmla="*/ 2 w 45"/>
                <a:gd name="T27" fmla="*/ 2 h 44"/>
                <a:gd name="T28" fmla="*/ 1 w 45"/>
                <a:gd name="T29" fmla="*/ 2 h 44"/>
                <a:gd name="T30" fmla="*/ 0 w 45"/>
                <a:gd name="T31" fmla="*/ 2 h 44"/>
                <a:gd name="T32" fmla="*/ 0 w 45"/>
                <a:gd name="T33" fmla="*/ 1 h 44"/>
                <a:gd name="T34" fmla="*/ 0 w 45"/>
                <a:gd name="T35" fmla="*/ 1 h 44"/>
                <a:gd name="T36" fmla="*/ 1 w 45"/>
                <a:gd name="T37" fmla="*/ 0 h 44"/>
                <a:gd name="T38" fmla="*/ 2 w 45"/>
                <a:gd name="T39" fmla="*/ 0 h 44"/>
                <a:gd name="T40" fmla="*/ 3 w 45"/>
                <a:gd name="T41" fmla="*/ 0 h 44"/>
                <a:gd name="T42" fmla="*/ 3 w 45"/>
                <a:gd name="T43" fmla="*/ 0 h 44"/>
                <a:gd name="T44" fmla="*/ 4 w 45"/>
                <a:gd name="T45" fmla="*/ 0 h 44"/>
                <a:gd name="T46" fmla="*/ 5 w 45"/>
                <a:gd name="T47" fmla="*/ 1 h 44"/>
                <a:gd name="T48" fmla="*/ 5 w 45"/>
                <a:gd name="T49" fmla="*/ 1 h 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4"/>
                <a:gd name="T77" fmla="*/ 45 w 45"/>
                <a:gd name="T78" fmla="*/ 44 h 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4">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4"/>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45" name="Freeform 223"/>
            <p:cNvSpPr>
              <a:spLocks/>
            </p:cNvSpPr>
            <p:nvPr/>
          </p:nvSpPr>
          <p:spPr bwMode="auto">
            <a:xfrm>
              <a:off x="1666" y="956"/>
              <a:ext cx="15" cy="11"/>
            </a:xfrm>
            <a:custGeom>
              <a:avLst/>
              <a:gdLst>
                <a:gd name="T0" fmla="*/ 5 w 45"/>
                <a:gd name="T1" fmla="*/ 1 h 45"/>
                <a:gd name="T2" fmla="*/ 5 w 45"/>
                <a:gd name="T3" fmla="*/ 1 h 45"/>
                <a:gd name="T4" fmla="*/ 5 w 45"/>
                <a:gd name="T5" fmla="*/ 1 h 45"/>
                <a:gd name="T6" fmla="*/ 5 w 45"/>
                <a:gd name="T7" fmla="*/ 1 h 45"/>
                <a:gd name="T8" fmla="*/ 5 w 45"/>
                <a:gd name="T9" fmla="*/ 2 h 45"/>
                <a:gd name="T10" fmla="*/ 5 w 45"/>
                <a:gd name="T11" fmla="*/ 2 h 45"/>
                <a:gd name="T12" fmla="*/ 4 w 45"/>
                <a:gd name="T13" fmla="*/ 2 h 45"/>
                <a:gd name="T14" fmla="*/ 4 w 45"/>
                <a:gd name="T15" fmla="*/ 2 h 45"/>
                <a:gd name="T16" fmla="*/ 3 w 45"/>
                <a:gd name="T17" fmla="*/ 2 h 45"/>
                <a:gd name="T18" fmla="*/ 3 w 45"/>
                <a:gd name="T19" fmla="*/ 3 h 45"/>
                <a:gd name="T20" fmla="*/ 3 w 45"/>
                <a:gd name="T21" fmla="*/ 3 h 45"/>
                <a:gd name="T22" fmla="*/ 3 w 45"/>
                <a:gd name="T23" fmla="*/ 3 h 45"/>
                <a:gd name="T24" fmla="*/ 3 w 45"/>
                <a:gd name="T25" fmla="*/ 3 h 45"/>
                <a:gd name="T26" fmla="*/ 2 w 45"/>
                <a:gd name="T27" fmla="*/ 2 h 45"/>
                <a:gd name="T28" fmla="*/ 1 w 45"/>
                <a:gd name="T29" fmla="*/ 2 h 45"/>
                <a:gd name="T30" fmla="*/ 0 w 45"/>
                <a:gd name="T31" fmla="*/ 2 h 45"/>
                <a:gd name="T32" fmla="*/ 0 w 45"/>
                <a:gd name="T33" fmla="*/ 1 h 45"/>
                <a:gd name="T34" fmla="*/ 0 w 45"/>
                <a:gd name="T35" fmla="*/ 1 h 45"/>
                <a:gd name="T36" fmla="*/ 1 w 45"/>
                <a:gd name="T37" fmla="*/ 0 h 45"/>
                <a:gd name="T38" fmla="*/ 2 w 45"/>
                <a:gd name="T39" fmla="*/ 0 h 45"/>
                <a:gd name="T40" fmla="*/ 3 w 45"/>
                <a:gd name="T41" fmla="*/ 0 h 45"/>
                <a:gd name="T42" fmla="*/ 3 w 45"/>
                <a:gd name="T43" fmla="*/ 0 h 45"/>
                <a:gd name="T44" fmla="*/ 4 w 45"/>
                <a:gd name="T45" fmla="*/ 0 h 45"/>
                <a:gd name="T46" fmla="*/ 5 w 45"/>
                <a:gd name="T47" fmla="*/ 1 h 45"/>
                <a:gd name="T48" fmla="*/ 5 w 45"/>
                <a:gd name="T49" fmla="*/ 1 h 4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5"/>
                <a:gd name="T77" fmla="*/ 45 w 45"/>
                <a:gd name="T78" fmla="*/ 45 h 4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5">
                  <a:moveTo>
                    <a:pt x="45" y="22"/>
                  </a:moveTo>
                  <a:lnTo>
                    <a:pt x="44" y="22"/>
                  </a:lnTo>
                  <a:lnTo>
                    <a:pt x="44" y="23"/>
                  </a:lnTo>
                  <a:lnTo>
                    <a:pt x="44" y="26"/>
                  </a:lnTo>
                  <a:lnTo>
                    <a:pt x="43" y="30"/>
                  </a:lnTo>
                  <a:lnTo>
                    <a:pt x="41" y="33"/>
                  </a:lnTo>
                  <a:lnTo>
                    <a:pt x="38" y="38"/>
                  </a:lnTo>
                  <a:lnTo>
                    <a:pt x="34" y="40"/>
                  </a:lnTo>
                  <a:lnTo>
                    <a:pt x="30" y="42"/>
                  </a:lnTo>
                  <a:lnTo>
                    <a:pt x="26" y="43"/>
                  </a:lnTo>
                  <a:lnTo>
                    <a:pt x="24" y="43"/>
                  </a:lnTo>
                  <a:lnTo>
                    <a:pt x="23" y="43"/>
                  </a:lnTo>
                  <a:lnTo>
                    <a:pt x="23" y="45"/>
                  </a:lnTo>
                  <a:lnTo>
                    <a:pt x="14" y="42"/>
                  </a:lnTo>
                  <a:lnTo>
                    <a:pt x="7" y="38"/>
                  </a:lnTo>
                  <a:lnTo>
                    <a:pt x="2" y="30"/>
                  </a:lnTo>
                  <a:lnTo>
                    <a:pt x="0" y="22"/>
                  </a:lnTo>
                  <a:lnTo>
                    <a:pt x="2" y="13"/>
                  </a:lnTo>
                  <a:lnTo>
                    <a:pt x="7" y="7"/>
                  </a:lnTo>
                  <a:lnTo>
                    <a:pt x="14" y="1"/>
                  </a:lnTo>
                  <a:lnTo>
                    <a:pt x="23" y="0"/>
                  </a:lnTo>
                  <a:lnTo>
                    <a:pt x="30" y="1"/>
                  </a:lnTo>
                  <a:lnTo>
                    <a:pt x="38" y="7"/>
                  </a:lnTo>
                  <a:lnTo>
                    <a:pt x="43" y="13"/>
                  </a:lnTo>
                  <a:lnTo>
                    <a:pt x="45" y="22"/>
                  </a:lnTo>
                  <a:close/>
                </a:path>
              </a:pathLst>
            </a:custGeom>
            <a:solidFill>
              <a:srgbClr val="000000"/>
            </a:solidFill>
            <a:ln w="9525">
              <a:noFill/>
              <a:round/>
              <a:headEnd/>
              <a:tailEnd/>
            </a:ln>
          </p:spPr>
          <p:txBody>
            <a:bodyPr/>
            <a:lstStyle/>
            <a:p>
              <a:endParaRPr lang="en-US"/>
            </a:p>
          </p:txBody>
        </p:sp>
        <p:sp>
          <p:nvSpPr>
            <p:cNvPr id="22746" name="Freeform 224"/>
            <p:cNvSpPr>
              <a:spLocks/>
            </p:cNvSpPr>
            <p:nvPr/>
          </p:nvSpPr>
          <p:spPr bwMode="auto">
            <a:xfrm>
              <a:off x="1537" y="752"/>
              <a:ext cx="3457" cy="1843"/>
            </a:xfrm>
            <a:custGeom>
              <a:avLst/>
              <a:gdLst>
                <a:gd name="T0" fmla="*/ 1133 w 10550"/>
                <a:gd name="T1" fmla="*/ 15 h 7660"/>
                <a:gd name="T2" fmla="*/ 1132 w 10550"/>
                <a:gd name="T3" fmla="*/ 12 h 7660"/>
                <a:gd name="T4" fmla="*/ 1131 w 10550"/>
                <a:gd name="T5" fmla="*/ 9 h 7660"/>
                <a:gd name="T6" fmla="*/ 1129 w 10550"/>
                <a:gd name="T7" fmla="*/ 6 h 7660"/>
                <a:gd name="T8" fmla="*/ 1126 w 10550"/>
                <a:gd name="T9" fmla="*/ 4 h 7660"/>
                <a:gd name="T10" fmla="*/ 1122 w 10550"/>
                <a:gd name="T11" fmla="*/ 2 h 7660"/>
                <a:gd name="T12" fmla="*/ 1117 w 10550"/>
                <a:gd name="T13" fmla="*/ 1 h 7660"/>
                <a:gd name="T14" fmla="*/ 1111 w 10550"/>
                <a:gd name="T15" fmla="*/ 0 h 7660"/>
                <a:gd name="T16" fmla="*/ 1104 w 10550"/>
                <a:gd name="T17" fmla="*/ 0 h 7660"/>
                <a:gd name="T18" fmla="*/ 25 w 10550"/>
                <a:gd name="T19" fmla="*/ 0 h 7660"/>
                <a:gd name="T20" fmla="*/ 19 w 10550"/>
                <a:gd name="T21" fmla="*/ 0 h 7660"/>
                <a:gd name="T22" fmla="*/ 13 w 10550"/>
                <a:gd name="T23" fmla="*/ 1 h 7660"/>
                <a:gd name="T24" fmla="*/ 9 w 10550"/>
                <a:gd name="T25" fmla="*/ 3 h 7660"/>
                <a:gd name="T26" fmla="*/ 5 w 10550"/>
                <a:gd name="T27" fmla="*/ 5 h 7660"/>
                <a:gd name="T28" fmla="*/ 3 w 10550"/>
                <a:gd name="T29" fmla="*/ 7 h 7660"/>
                <a:gd name="T30" fmla="*/ 1 w 10550"/>
                <a:gd name="T31" fmla="*/ 10 h 7660"/>
                <a:gd name="T32" fmla="*/ 0 w 10550"/>
                <a:gd name="T33" fmla="*/ 13 h 7660"/>
                <a:gd name="T34" fmla="*/ 0 w 10550"/>
                <a:gd name="T35" fmla="*/ 428 h 7660"/>
                <a:gd name="T36" fmla="*/ 0 w 10550"/>
                <a:gd name="T37" fmla="*/ 432 h 7660"/>
                <a:gd name="T38" fmla="*/ 2 w 10550"/>
                <a:gd name="T39" fmla="*/ 435 h 7660"/>
                <a:gd name="T40" fmla="*/ 4 w 10550"/>
                <a:gd name="T41" fmla="*/ 437 h 7660"/>
                <a:gd name="T42" fmla="*/ 7 w 10550"/>
                <a:gd name="T43" fmla="*/ 440 h 7660"/>
                <a:gd name="T44" fmla="*/ 11 w 10550"/>
                <a:gd name="T45" fmla="*/ 441 h 7660"/>
                <a:gd name="T46" fmla="*/ 16 w 10550"/>
                <a:gd name="T47" fmla="*/ 442 h 7660"/>
                <a:gd name="T48" fmla="*/ 22 w 10550"/>
                <a:gd name="T49" fmla="*/ 443 h 7660"/>
                <a:gd name="T50" fmla="*/ 29 w 10550"/>
                <a:gd name="T51" fmla="*/ 443 h 7660"/>
                <a:gd name="T52" fmla="*/ 1106 w 10550"/>
                <a:gd name="T53" fmla="*/ 443 h 7660"/>
                <a:gd name="T54" fmla="*/ 1109 w 10550"/>
                <a:gd name="T55" fmla="*/ 443 h 7660"/>
                <a:gd name="T56" fmla="*/ 1112 w 10550"/>
                <a:gd name="T57" fmla="*/ 443 h 7660"/>
                <a:gd name="T58" fmla="*/ 1117 w 10550"/>
                <a:gd name="T59" fmla="*/ 442 h 7660"/>
                <a:gd name="T60" fmla="*/ 1119 w 10550"/>
                <a:gd name="T61" fmla="*/ 442 h 7660"/>
                <a:gd name="T62" fmla="*/ 1123 w 10550"/>
                <a:gd name="T63" fmla="*/ 441 h 7660"/>
                <a:gd name="T64" fmla="*/ 1125 w 10550"/>
                <a:gd name="T65" fmla="*/ 440 h 7660"/>
                <a:gd name="T66" fmla="*/ 1126 w 10550"/>
                <a:gd name="T67" fmla="*/ 439 h 7660"/>
                <a:gd name="T68" fmla="*/ 1128 w 10550"/>
                <a:gd name="T69" fmla="*/ 438 h 7660"/>
                <a:gd name="T70" fmla="*/ 1130 w 10550"/>
                <a:gd name="T71" fmla="*/ 436 h 7660"/>
                <a:gd name="T72" fmla="*/ 1131 w 10550"/>
                <a:gd name="T73" fmla="*/ 435 h 7660"/>
                <a:gd name="T74" fmla="*/ 1132 w 10550"/>
                <a:gd name="T75" fmla="*/ 432 h 7660"/>
                <a:gd name="T76" fmla="*/ 1132 w 10550"/>
                <a:gd name="T77" fmla="*/ 431 h 7660"/>
                <a:gd name="T78" fmla="*/ 1133 w 10550"/>
                <a:gd name="T79" fmla="*/ 429 h 76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550"/>
                <a:gd name="T121" fmla="*/ 0 h 7660"/>
                <a:gd name="T122" fmla="*/ 10550 w 10550"/>
                <a:gd name="T123" fmla="*/ 7660 h 76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550" h="7660">
                  <a:moveTo>
                    <a:pt x="10550" y="7393"/>
                  </a:moveTo>
                  <a:lnTo>
                    <a:pt x="10550" y="268"/>
                  </a:lnTo>
                  <a:lnTo>
                    <a:pt x="10549" y="234"/>
                  </a:lnTo>
                  <a:lnTo>
                    <a:pt x="10546" y="204"/>
                  </a:lnTo>
                  <a:lnTo>
                    <a:pt x="10540" y="176"/>
                  </a:lnTo>
                  <a:lnTo>
                    <a:pt x="10534" y="151"/>
                  </a:lnTo>
                  <a:lnTo>
                    <a:pt x="10524" y="125"/>
                  </a:lnTo>
                  <a:lnTo>
                    <a:pt x="10513" y="104"/>
                  </a:lnTo>
                  <a:lnTo>
                    <a:pt x="10498" y="84"/>
                  </a:lnTo>
                  <a:lnTo>
                    <a:pt x="10484" y="67"/>
                  </a:lnTo>
                  <a:lnTo>
                    <a:pt x="10465" y="50"/>
                  </a:lnTo>
                  <a:lnTo>
                    <a:pt x="10446" y="37"/>
                  </a:lnTo>
                  <a:lnTo>
                    <a:pt x="10424" y="25"/>
                  </a:lnTo>
                  <a:lnTo>
                    <a:pt x="10400" y="17"/>
                  </a:lnTo>
                  <a:lnTo>
                    <a:pt x="10373" y="9"/>
                  </a:lnTo>
                  <a:lnTo>
                    <a:pt x="10346" y="4"/>
                  </a:lnTo>
                  <a:lnTo>
                    <a:pt x="10316" y="0"/>
                  </a:lnTo>
                  <a:lnTo>
                    <a:pt x="10283" y="0"/>
                  </a:lnTo>
                  <a:lnTo>
                    <a:pt x="267" y="0"/>
                  </a:lnTo>
                  <a:lnTo>
                    <a:pt x="234" y="0"/>
                  </a:lnTo>
                  <a:lnTo>
                    <a:pt x="204" y="4"/>
                  </a:lnTo>
                  <a:lnTo>
                    <a:pt x="176" y="9"/>
                  </a:lnTo>
                  <a:lnTo>
                    <a:pt x="150" y="17"/>
                  </a:lnTo>
                  <a:lnTo>
                    <a:pt x="125" y="25"/>
                  </a:lnTo>
                  <a:lnTo>
                    <a:pt x="104" y="37"/>
                  </a:lnTo>
                  <a:lnTo>
                    <a:pt x="84" y="50"/>
                  </a:lnTo>
                  <a:lnTo>
                    <a:pt x="67" y="67"/>
                  </a:lnTo>
                  <a:lnTo>
                    <a:pt x="50" y="84"/>
                  </a:lnTo>
                  <a:lnTo>
                    <a:pt x="37" y="104"/>
                  </a:lnTo>
                  <a:lnTo>
                    <a:pt x="25" y="125"/>
                  </a:lnTo>
                  <a:lnTo>
                    <a:pt x="17" y="151"/>
                  </a:lnTo>
                  <a:lnTo>
                    <a:pt x="9" y="176"/>
                  </a:lnTo>
                  <a:lnTo>
                    <a:pt x="3" y="204"/>
                  </a:lnTo>
                  <a:lnTo>
                    <a:pt x="0" y="234"/>
                  </a:lnTo>
                  <a:lnTo>
                    <a:pt x="0" y="268"/>
                  </a:lnTo>
                  <a:lnTo>
                    <a:pt x="0" y="7393"/>
                  </a:lnTo>
                  <a:lnTo>
                    <a:pt x="0" y="7426"/>
                  </a:lnTo>
                  <a:lnTo>
                    <a:pt x="3" y="7456"/>
                  </a:lnTo>
                  <a:lnTo>
                    <a:pt x="9" y="7483"/>
                  </a:lnTo>
                  <a:lnTo>
                    <a:pt x="17" y="7510"/>
                  </a:lnTo>
                  <a:lnTo>
                    <a:pt x="25" y="7534"/>
                  </a:lnTo>
                  <a:lnTo>
                    <a:pt x="37" y="7556"/>
                  </a:lnTo>
                  <a:lnTo>
                    <a:pt x="50" y="7575"/>
                  </a:lnTo>
                  <a:lnTo>
                    <a:pt x="67" y="7594"/>
                  </a:lnTo>
                  <a:lnTo>
                    <a:pt x="84" y="7608"/>
                  </a:lnTo>
                  <a:lnTo>
                    <a:pt x="104" y="7623"/>
                  </a:lnTo>
                  <a:lnTo>
                    <a:pt x="125" y="7634"/>
                  </a:lnTo>
                  <a:lnTo>
                    <a:pt x="150" y="7644"/>
                  </a:lnTo>
                  <a:lnTo>
                    <a:pt x="176" y="7650"/>
                  </a:lnTo>
                  <a:lnTo>
                    <a:pt x="204" y="7656"/>
                  </a:lnTo>
                  <a:lnTo>
                    <a:pt x="234" y="7659"/>
                  </a:lnTo>
                  <a:lnTo>
                    <a:pt x="267" y="7660"/>
                  </a:lnTo>
                  <a:lnTo>
                    <a:pt x="10283" y="7660"/>
                  </a:lnTo>
                  <a:lnTo>
                    <a:pt x="10299" y="7659"/>
                  </a:lnTo>
                  <a:lnTo>
                    <a:pt x="10316" y="7659"/>
                  </a:lnTo>
                  <a:lnTo>
                    <a:pt x="10330" y="7657"/>
                  </a:lnTo>
                  <a:lnTo>
                    <a:pt x="10346" y="7656"/>
                  </a:lnTo>
                  <a:lnTo>
                    <a:pt x="10359" y="7653"/>
                  </a:lnTo>
                  <a:lnTo>
                    <a:pt x="10373" y="7650"/>
                  </a:lnTo>
                  <a:lnTo>
                    <a:pt x="10400" y="7644"/>
                  </a:lnTo>
                  <a:lnTo>
                    <a:pt x="10411" y="7638"/>
                  </a:lnTo>
                  <a:lnTo>
                    <a:pt x="10424" y="7634"/>
                  </a:lnTo>
                  <a:lnTo>
                    <a:pt x="10446" y="7623"/>
                  </a:lnTo>
                  <a:lnTo>
                    <a:pt x="10455" y="7615"/>
                  </a:lnTo>
                  <a:lnTo>
                    <a:pt x="10465" y="7608"/>
                  </a:lnTo>
                  <a:lnTo>
                    <a:pt x="10474" y="7600"/>
                  </a:lnTo>
                  <a:lnTo>
                    <a:pt x="10484" y="7594"/>
                  </a:lnTo>
                  <a:lnTo>
                    <a:pt x="10490" y="7584"/>
                  </a:lnTo>
                  <a:lnTo>
                    <a:pt x="10498" y="7575"/>
                  </a:lnTo>
                  <a:lnTo>
                    <a:pt x="10505" y="7565"/>
                  </a:lnTo>
                  <a:lnTo>
                    <a:pt x="10513" y="7556"/>
                  </a:lnTo>
                  <a:lnTo>
                    <a:pt x="10524" y="7534"/>
                  </a:lnTo>
                  <a:lnTo>
                    <a:pt x="10528" y="7521"/>
                  </a:lnTo>
                  <a:lnTo>
                    <a:pt x="10534" y="7510"/>
                  </a:lnTo>
                  <a:lnTo>
                    <a:pt x="10540" y="7483"/>
                  </a:lnTo>
                  <a:lnTo>
                    <a:pt x="10543" y="7469"/>
                  </a:lnTo>
                  <a:lnTo>
                    <a:pt x="10546" y="7456"/>
                  </a:lnTo>
                  <a:lnTo>
                    <a:pt x="10547" y="7440"/>
                  </a:lnTo>
                  <a:lnTo>
                    <a:pt x="10549" y="7426"/>
                  </a:lnTo>
                  <a:lnTo>
                    <a:pt x="10549" y="7409"/>
                  </a:lnTo>
                  <a:lnTo>
                    <a:pt x="10550" y="7393"/>
                  </a:lnTo>
                  <a:close/>
                </a:path>
              </a:pathLst>
            </a:custGeom>
            <a:solidFill>
              <a:srgbClr val="D18316"/>
            </a:solidFill>
            <a:ln w="9525">
              <a:solidFill>
                <a:srgbClr val="993300"/>
              </a:solidFill>
              <a:round/>
              <a:headEnd/>
              <a:tailEnd/>
            </a:ln>
          </p:spPr>
          <p:txBody>
            <a:bodyPr tIns="0" bIns="0" anchor="ctr"/>
            <a:lstStyle/>
            <a:p>
              <a:endParaRPr lang="en-US"/>
            </a:p>
          </p:txBody>
        </p:sp>
        <p:sp>
          <p:nvSpPr>
            <p:cNvPr id="22747" name="Freeform 225"/>
            <p:cNvSpPr>
              <a:spLocks/>
            </p:cNvSpPr>
            <p:nvPr/>
          </p:nvSpPr>
          <p:spPr bwMode="auto">
            <a:xfrm>
              <a:off x="1607" y="922"/>
              <a:ext cx="3314" cy="488"/>
            </a:xfrm>
            <a:custGeom>
              <a:avLst/>
              <a:gdLst>
                <a:gd name="T0" fmla="*/ 1086 w 10110"/>
                <a:gd name="T1" fmla="*/ 13 h 2026"/>
                <a:gd name="T2" fmla="*/ 1085 w 10110"/>
                <a:gd name="T3" fmla="*/ 10 h 2026"/>
                <a:gd name="T4" fmla="*/ 1083 w 10110"/>
                <a:gd name="T5" fmla="*/ 7 h 2026"/>
                <a:gd name="T6" fmla="*/ 1081 w 10110"/>
                <a:gd name="T7" fmla="*/ 5 h 2026"/>
                <a:gd name="T8" fmla="*/ 1077 w 10110"/>
                <a:gd name="T9" fmla="*/ 3 h 2026"/>
                <a:gd name="T10" fmla="*/ 1073 w 10110"/>
                <a:gd name="T11" fmla="*/ 1 h 2026"/>
                <a:gd name="T12" fmla="*/ 1067 w 10110"/>
                <a:gd name="T13" fmla="*/ 0 h 2026"/>
                <a:gd name="T14" fmla="*/ 1061 w 10110"/>
                <a:gd name="T15" fmla="*/ 0 h 2026"/>
                <a:gd name="T16" fmla="*/ 29 w 10110"/>
                <a:gd name="T17" fmla="*/ 0 h 2026"/>
                <a:gd name="T18" fmla="*/ 22 w 10110"/>
                <a:gd name="T19" fmla="*/ 0 h 2026"/>
                <a:gd name="T20" fmla="*/ 16 w 10110"/>
                <a:gd name="T21" fmla="*/ 1 h 2026"/>
                <a:gd name="T22" fmla="*/ 11 w 10110"/>
                <a:gd name="T23" fmla="*/ 2 h 2026"/>
                <a:gd name="T24" fmla="*/ 7 w 10110"/>
                <a:gd name="T25" fmla="*/ 4 h 2026"/>
                <a:gd name="T26" fmla="*/ 4 w 10110"/>
                <a:gd name="T27" fmla="*/ 6 h 2026"/>
                <a:gd name="T28" fmla="*/ 2 w 10110"/>
                <a:gd name="T29" fmla="*/ 9 h 2026"/>
                <a:gd name="T30" fmla="*/ 0 w 10110"/>
                <a:gd name="T31" fmla="*/ 12 h 2026"/>
                <a:gd name="T32" fmla="*/ 0 w 10110"/>
                <a:gd name="T33" fmla="*/ 15 h 2026"/>
                <a:gd name="T34" fmla="*/ 0 w 10110"/>
                <a:gd name="T35" fmla="*/ 104 h 2026"/>
                <a:gd name="T36" fmla="*/ 1 w 10110"/>
                <a:gd name="T37" fmla="*/ 107 h 2026"/>
                <a:gd name="T38" fmla="*/ 3 w 10110"/>
                <a:gd name="T39" fmla="*/ 110 h 2026"/>
                <a:gd name="T40" fmla="*/ 5 w 10110"/>
                <a:gd name="T41" fmla="*/ 113 h 2026"/>
                <a:gd name="T42" fmla="*/ 9 w 10110"/>
                <a:gd name="T43" fmla="*/ 114 h 2026"/>
                <a:gd name="T44" fmla="*/ 13 w 10110"/>
                <a:gd name="T45" fmla="*/ 116 h 2026"/>
                <a:gd name="T46" fmla="*/ 19 w 10110"/>
                <a:gd name="T47" fmla="*/ 117 h 2026"/>
                <a:gd name="T48" fmla="*/ 25 w 10110"/>
                <a:gd name="T49" fmla="*/ 118 h 2026"/>
                <a:gd name="T50" fmla="*/ 1057 w 10110"/>
                <a:gd name="T51" fmla="*/ 118 h 2026"/>
                <a:gd name="T52" fmla="*/ 1061 w 10110"/>
                <a:gd name="T53" fmla="*/ 118 h 2026"/>
                <a:gd name="T54" fmla="*/ 1064 w 10110"/>
                <a:gd name="T55" fmla="*/ 117 h 2026"/>
                <a:gd name="T56" fmla="*/ 1067 w 10110"/>
                <a:gd name="T57" fmla="*/ 117 h 2026"/>
                <a:gd name="T58" fmla="*/ 1071 w 10110"/>
                <a:gd name="T59" fmla="*/ 116 h 2026"/>
                <a:gd name="T60" fmla="*/ 1075 w 10110"/>
                <a:gd name="T61" fmla="*/ 115 h 2026"/>
                <a:gd name="T62" fmla="*/ 1077 w 10110"/>
                <a:gd name="T63" fmla="*/ 114 h 2026"/>
                <a:gd name="T64" fmla="*/ 1079 w 10110"/>
                <a:gd name="T65" fmla="*/ 114 h 2026"/>
                <a:gd name="T66" fmla="*/ 1081 w 10110"/>
                <a:gd name="T67" fmla="*/ 113 h 2026"/>
                <a:gd name="T68" fmla="*/ 1082 w 10110"/>
                <a:gd name="T69" fmla="*/ 112 h 2026"/>
                <a:gd name="T70" fmla="*/ 1084 w 10110"/>
                <a:gd name="T71" fmla="*/ 110 h 2026"/>
                <a:gd name="T72" fmla="*/ 1085 w 10110"/>
                <a:gd name="T73" fmla="*/ 107 h 2026"/>
                <a:gd name="T74" fmla="*/ 1086 w 10110"/>
                <a:gd name="T75" fmla="*/ 106 h 2026"/>
                <a:gd name="T76" fmla="*/ 1086 w 10110"/>
                <a:gd name="T77" fmla="*/ 104 h 2026"/>
                <a:gd name="T78" fmla="*/ 1086 w 10110"/>
                <a:gd name="T79" fmla="*/ 102 h 20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10"/>
                <a:gd name="T121" fmla="*/ 0 h 2026"/>
                <a:gd name="T122" fmla="*/ 10110 w 10110"/>
                <a:gd name="T123" fmla="*/ 2026 h 20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10" h="2026">
                  <a:moveTo>
                    <a:pt x="10110" y="267"/>
                  </a:moveTo>
                  <a:lnTo>
                    <a:pt x="10109" y="234"/>
                  </a:lnTo>
                  <a:lnTo>
                    <a:pt x="10105" y="204"/>
                  </a:lnTo>
                  <a:lnTo>
                    <a:pt x="10100" y="176"/>
                  </a:lnTo>
                  <a:lnTo>
                    <a:pt x="10093" y="150"/>
                  </a:lnTo>
                  <a:lnTo>
                    <a:pt x="10083" y="125"/>
                  </a:lnTo>
                  <a:lnTo>
                    <a:pt x="10072" y="103"/>
                  </a:lnTo>
                  <a:lnTo>
                    <a:pt x="10057" y="83"/>
                  </a:lnTo>
                  <a:lnTo>
                    <a:pt x="10043" y="67"/>
                  </a:lnTo>
                  <a:lnTo>
                    <a:pt x="10024" y="50"/>
                  </a:lnTo>
                  <a:lnTo>
                    <a:pt x="10005" y="37"/>
                  </a:lnTo>
                  <a:lnTo>
                    <a:pt x="9983" y="24"/>
                  </a:lnTo>
                  <a:lnTo>
                    <a:pt x="9959" y="17"/>
                  </a:lnTo>
                  <a:lnTo>
                    <a:pt x="9933" y="9"/>
                  </a:lnTo>
                  <a:lnTo>
                    <a:pt x="9905" y="3"/>
                  </a:lnTo>
                  <a:lnTo>
                    <a:pt x="9875" y="0"/>
                  </a:lnTo>
                  <a:lnTo>
                    <a:pt x="9843" y="0"/>
                  </a:lnTo>
                  <a:lnTo>
                    <a:pt x="268" y="0"/>
                  </a:lnTo>
                  <a:lnTo>
                    <a:pt x="234" y="0"/>
                  </a:lnTo>
                  <a:lnTo>
                    <a:pt x="204" y="3"/>
                  </a:lnTo>
                  <a:lnTo>
                    <a:pt x="176" y="9"/>
                  </a:lnTo>
                  <a:lnTo>
                    <a:pt x="151" y="17"/>
                  </a:lnTo>
                  <a:lnTo>
                    <a:pt x="125" y="24"/>
                  </a:lnTo>
                  <a:lnTo>
                    <a:pt x="104" y="37"/>
                  </a:lnTo>
                  <a:lnTo>
                    <a:pt x="84" y="50"/>
                  </a:lnTo>
                  <a:lnTo>
                    <a:pt x="67" y="67"/>
                  </a:lnTo>
                  <a:lnTo>
                    <a:pt x="50" y="83"/>
                  </a:lnTo>
                  <a:lnTo>
                    <a:pt x="37" y="103"/>
                  </a:lnTo>
                  <a:lnTo>
                    <a:pt x="25" y="125"/>
                  </a:lnTo>
                  <a:lnTo>
                    <a:pt x="17" y="150"/>
                  </a:lnTo>
                  <a:lnTo>
                    <a:pt x="9" y="176"/>
                  </a:lnTo>
                  <a:lnTo>
                    <a:pt x="4" y="204"/>
                  </a:lnTo>
                  <a:lnTo>
                    <a:pt x="0" y="234"/>
                  </a:lnTo>
                  <a:lnTo>
                    <a:pt x="0" y="267"/>
                  </a:lnTo>
                  <a:lnTo>
                    <a:pt x="0" y="1759"/>
                  </a:lnTo>
                  <a:lnTo>
                    <a:pt x="0" y="1791"/>
                  </a:lnTo>
                  <a:lnTo>
                    <a:pt x="4" y="1821"/>
                  </a:lnTo>
                  <a:lnTo>
                    <a:pt x="9" y="1849"/>
                  </a:lnTo>
                  <a:lnTo>
                    <a:pt x="17" y="1876"/>
                  </a:lnTo>
                  <a:lnTo>
                    <a:pt x="25" y="1899"/>
                  </a:lnTo>
                  <a:lnTo>
                    <a:pt x="37" y="1922"/>
                  </a:lnTo>
                  <a:lnTo>
                    <a:pt x="50" y="1941"/>
                  </a:lnTo>
                  <a:lnTo>
                    <a:pt x="67" y="1959"/>
                  </a:lnTo>
                  <a:lnTo>
                    <a:pt x="84" y="1974"/>
                  </a:lnTo>
                  <a:lnTo>
                    <a:pt x="104" y="1988"/>
                  </a:lnTo>
                  <a:lnTo>
                    <a:pt x="125" y="2000"/>
                  </a:lnTo>
                  <a:lnTo>
                    <a:pt x="151" y="2010"/>
                  </a:lnTo>
                  <a:lnTo>
                    <a:pt x="176" y="2016"/>
                  </a:lnTo>
                  <a:lnTo>
                    <a:pt x="204" y="2022"/>
                  </a:lnTo>
                  <a:lnTo>
                    <a:pt x="234" y="2025"/>
                  </a:lnTo>
                  <a:lnTo>
                    <a:pt x="268" y="2026"/>
                  </a:lnTo>
                  <a:lnTo>
                    <a:pt x="9843" y="2026"/>
                  </a:lnTo>
                  <a:lnTo>
                    <a:pt x="9858" y="2025"/>
                  </a:lnTo>
                  <a:lnTo>
                    <a:pt x="9875" y="2025"/>
                  </a:lnTo>
                  <a:lnTo>
                    <a:pt x="9889" y="2023"/>
                  </a:lnTo>
                  <a:lnTo>
                    <a:pt x="9905" y="2022"/>
                  </a:lnTo>
                  <a:lnTo>
                    <a:pt x="9918" y="2018"/>
                  </a:lnTo>
                  <a:lnTo>
                    <a:pt x="9933" y="2016"/>
                  </a:lnTo>
                  <a:lnTo>
                    <a:pt x="9959" y="2010"/>
                  </a:lnTo>
                  <a:lnTo>
                    <a:pt x="9971" y="2004"/>
                  </a:lnTo>
                  <a:lnTo>
                    <a:pt x="9983" y="2000"/>
                  </a:lnTo>
                  <a:lnTo>
                    <a:pt x="10005" y="1988"/>
                  </a:lnTo>
                  <a:lnTo>
                    <a:pt x="10014" y="1981"/>
                  </a:lnTo>
                  <a:lnTo>
                    <a:pt x="10024" y="1974"/>
                  </a:lnTo>
                  <a:lnTo>
                    <a:pt x="10033" y="1966"/>
                  </a:lnTo>
                  <a:lnTo>
                    <a:pt x="10043" y="1959"/>
                  </a:lnTo>
                  <a:lnTo>
                    <a:pt x="10050" y="1949"/>
                  </a:lnTo>
                  <a:lnTo>
                    <a:pt x="10057" y="1941"/>
                  </a:lnTo>
                  <a:lnTo>
                    <a:pt x="10064" y="1931"/>
                  </a:lnTo>
                  <a:lnTo>
                    <a:pt x="10072" y="1922"/>
                  </a:lnTo>
                  <a:lnTo>
                    <a:pt x="10083" y="1899"/>
                  </a:lnTo>
                  <a:lnTo>
                    <a:pt x="10088" y="1887"/>
                  </a:lnTo>
                  <a:lnTo>
                    <a:pt x="10093" y="1876"/>
                  </a:lnTo>
                  <a:lnTo>
                    <a:pt x="10100" y="1849"/>
                  </a:lnTo>
                  <a:lnTo>
                    <a:pt x="10102" y="1835"/>
                  </a:lnTo>
                  <a:lnTo>
                    <a:pt x="10105" y="1821"/>
                  </a:lnTo>
                  <a:lnTo>
                    <a:pt x="10106" y="1806"/>
                  </a:lnTo>
                  <a:lnTo>
                    <a:pt x="10109" y="1791"/>
                  </a:lnTo>
                  <a:lnTo>
                    <a:pt x="10109" y="1775"/>
                  </a:lnTo>
                  <a:lnTo>
                    <a:pt x="10110" y="1759"/>
                  </a:lnTo>
                  <a:lnTo>
                    <a:pt x="10110" y="267"/>
                  </a:lnTo>
                  <a:close/>
                </a:path>
              </a:pathLst>
            </a:custGeom>
            <a:gradFill rotWithShape="1">
              <a:gsLst>
                <a:gs pos="0">
                  <a:srgbClr val="54080D"/>
                </a:gs>
                <a:gs pos="50000">
                  <a:srgbClr val="B5121B"/>
                </a:gs>
                <a:gs pos="100000">
                  <a:srgbClr val="54080D"/>
                </a:gs>
              </a:gsLst>
              <a:lin ang="5400000" scaled="1"/>
            </a:gradFill>
            <a:ln w="9525">
              <a:solidFill>
                <a:srgbClr val="FFFF99"/>
              </a:solidFill>
              <a:round/>
              <a:headEnd/>
              <a:tailEnd/>
            </a:ln>
          </p:spPr>
          <p:txBody>
            <a:bodyPr tIns="0" bIns="0" anchor="ctr"/>
            <a:lstStyle/>
            <a:p>
              <a:endParaRPr lang="en-US"/>
            </a:p>
          </p:txBody>
        </p:sp>
        <p:sp>
          <p:nvSpPr>
            <p:cNvPr id="22748" name="Freeform 226"/>
            <p:cNvSpPr>
              <a:spLocks/>
            </p:cNvSpPr>
            <p:nvPr/>
          </p:nvSpPr>
          <p:spPr bwMode="auto">
            <a:xfrm>
              <a:off x="1607" y="1486"/>
              <a:ext cx="3314" cy="487"/>
            </a:xfrm>
            <a:custGeom>
              <a:avLst/>
              <a:gdLst>
                <a:gd name="T0" fmla="*/ 1086 w 10110"/>
                <a:gd name="T1" fmla="*/ 13 h 2026"/>
                <a:gd name="T2" fmla="*/ 1085 w 10110"/>
                <a:gd name="T3" fmla="*/ 10 h 2026"/>
                <a:gd name="T4" fmla="*/ 1083 w 10110"/>
                <a:gd name="T5" fmla="*/ 7 h 2026"/>
                <a:gd name="T6" fmla="*/ 1081 w 10110"/>
                <a:gd name="T7" fmla="*/ 5 h 2026"/>
                <a:gd name="T8" fmla="*/ 1077 w 10110"/>
                <a:gd name="T9" fmla="*/ 3 h 2026"/>
                <a:gd name="T10" fmla="*/ 1073 w 10110"/>
                <a:gd name="T11" fmla="*/ 1 h 2026"/>
                <a:gd name="T12" fmla="*/ 1067 w 10110"/>
                <a:gd name="T13" fmla="*/ 0 h 2026"/>
                <a:gd name="T14" fmla="*/ 1061 w 10110"/>
                <a:gd name="T15" fmla="*/ 0 h 2026"/>
                <a:gd name="T16" fmla="*/ 29 w 10110"/>
                <a:gd name="T17" fmla="*/ 0 h 2026"/>
                <a:gd name="T18" fmla="*/ 22 w 10110"/>
                <a:gd name="T19" fmla="*/ 0 h 2026"/>
                <a:gd name="T20" fmla="*/ 16 w 10110"/>
                <a:gd name="T21" fmla="*/ 1 h 2026"/>
                <a:gd name="T22" fmla="*/ 11 w 10110"/>
                <a:gd name="T23" fmla="*/ 2 h 2026"/>
                <a:gd name="T24" fmla="*/ 7 w 10110"/>
                <a:gd name="T25" fmla="*/ 4 h 2026"/>
                <a:gd name="T26" fmla="*/ 4 w 10110"/>
                <a:gd name="T27" fmla="*/ 6 h 2026"/>
                <a:gd name="T28" fmla="*/ 2 w 10110"/>
                <a:gd name="T29" fmla="*/ 9 h 2026"/>
                <a:gd name="T30" fmla="*/ 0 w 10110"/>
                <a:gd name="T31" fmla="*/ 12 h 2026"/>
                <a:gd name="T32" fmla="*/ 0 w 10110"/>
                <a:gd name="T33" fmla="*/ 15 h 2026"/>
                <a:gd name="T34" fmla="*/ 0 w 10110"/>
                <a:gd name="T35" fmla="*/ 104 h 2026"/>
                <a:gd name="T36" fmla="*/ 1 w 10110"/>
                <a:gd name="T37" fmla="*/ 107 h 2026"/>
                <a:gd name="T38" fmla="*/ 3 w 10110"/>
                <a:gd name="T39" fmla="*/ 110 h 2026"/>
                <a:gd name="T40" fmla="*/ 5 w 10110"/>
                <a:gd name="T41" fmla="*/ 112 h 2026"/>
                <a:gd name="T42" fmla="*/ 9 w 10110"/>
                <a:gd name="T43" fmla="*/ 114 h 2026"/>
                <a:gd name="T44" fmla="*/ 13 w 10110"/>
                <a:gd name="T45" fmla="*/ 116 h 2026"/>
                <a:gd name="T46" fmla="*/ 19 w 10110"/>
                <a:gd name="T47" fmla="*/ 117 h 2026"/>
                <a:gd name="T48" fmla="*/ 25 w 10110"/>
                <a:gd name="T49" fmla="*/ 117 h 2026"/>
                <a:gd name="T50" fmla="*/ 1057 w 10110"/>
                <a:gd name="T51" fmla="*/ 117 h 2026"/>
                <a:gd name="T52" fmla="*/ 1061 w 10110"/>
                <a:gd name="T53" fmla="*/ 117 h 2026"/>
                <a:gd name="T54" fmla="*/ 1064 w 10110"/>
                <a:gd name="T55" fmla="*/ 117 h 2026"/>
                <a:gd name="T56" fmla="*/ 1067 w 10110"/>
                <a:gd name="T57" fmla="*/ 117 h 2026"/>
                <a:gd name="T58" fmla="*/ 1071 w 10110"/>
                <a:gd name="T59" fmla="*/ 116 h 2026"/>
                <a:gd name="T60" fmla="*/ 1075 w 10110"/>
                <a:gd name="T61" fmla="*/ 115 h 2026"/>
                <a:gd name="T62" fmla="*/ 1077 w 10110"/>
                <a:gd name="T63" fmla="*/ 114 h 2026"/>
                <a:gd name="T64" fmla="*/ 1079 w 10110"/>
                <a:gd name="T65" fmla="*/ 113 h 2026"/>
                <a:gd name="T66" fmla="*/ 1081 w 10110"/>
                <a:gd name="T67" fmla="*/ 112 h 2026"/>
                <a:gd name="T68" fmla="*/ 1082 w 10110"/>
                <a:gd name="T69" fmla="*/ 111 h 2026"/>
                <a:gd name="T70" fmla="*/ 1084 w 10110"/>
                <a:gd name="T71" fmla="*/ 109 h 2026"/>
                <a:gd name="T72" fmla="*/ 1085 w 10110"/>
                <a:gd name="T73" fmla="*/ 107 h 2026"/>
                <a:gd name="T74" fmla="*/ 1086 w 10110"/>
                <a:gd name="T75" fmla="*/ 105 h 2026"/>
                <a:gd name="T76" fmla="*/ 1086 w 10110"/>
                <a:gd name="T77" fmla="*/ 104 h 2026"/>
                <a:gd name="T78" fmla="*/ 1086 w 10110"/>
                <a:gd name="T79" fmla="*/ 102 h 20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10"/>
                <a:gd name="T121" fmla="*/ 0 h 2026"/>
                <a:gd name="T122" fmla="*/ 10110 w 10110"/>
                <a:gd name="T123" fmla="*/ 2026 h 20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10" h="2026">
                  <a:moveTo>
                    <a:pt x="10110" y="267"/>
                  </a:moveTo>
                  <a:lnTo>
                    <a:pt x="10109" y="234"/>
                  </a:lnTo>
                  <a:lnTo>
                    <a:pt x="10105" y="204"/>
                  </a:lnTo>
                  <a:lnTo>
                    <a:pt x="10100" y="176"/>
                  </a:lnTo>
                  <a:lnTo>
                    <a:pt x="10093" y="150"/>
                  </a:lnTo>
                  <a:lnTo>
                    <a:pt x="10083" y="125"/>
                  </a:lnTo>
                  <a:lnTo>
                    <a:pt x="10072" y="104"/>
                  </a:lnTo>
                  <a:lnTo>
                    <a:pt x="10057" y="84"/>
                  </a:lnTo>
                  <a:lnTo>
                    <a:pt x="10043" y="67"/>
                  </a:lnTo>
                  <a:lnTo>
                    <a:pt x="10024" y="50"/>
                  </a:lnTo>
                  <a:lnTo>
                    <a:pt x="10005" y="37"/>
                  </a:lnTo>
                  <a:lnTo>
                    <a:pt x="9983" y="25"/>
                  </a:lnTo>
                  <a:lnTo>
                    <a:pt x="9959" y="17"/>
                  </a:lnTo>
                  <a:lnTo>
                    <a:pt x="9933" y="9"/>
                  </a:lnTo>
                  <a:lnTo>
                    <a:pt x="9905" y="3"/>
                  </a:lnTo>
                  <a:lnTo>
                    <a:pt x="9875" y="0"/>
                  </a:lnTo>
                  <a:lnTo>
                    <a:pt x="9843" y="0"/>
                  </a:lnTo>
                  <a:lnTo>
                    <a:pt x="268" y="0"/>
                  </a:lnTo>
                  <a:lnTo>
                    <a:pt x="234" y="0"/>
                  </a:lnTo>
                  <a:lnTo>
                    <a:pt x="204" y="3"/>
                  </a:lnTo>
                  <a:lnTo>
                    <a:pt x="176" y="9"/>
                  </a:lnTo>
                  <a:lnTo>
                    <a:pt x="151" y="17"/>
                  </a:lnTo>
                  <a:lnTo>
                    <a:pt x="125" y="25"/>
                  </a:lnTo>
                  <a:lnTo>
                    <a:pt x="104" y="37"/>
                  </a:lnTo>
                  <a:lnTo>
                    <a:pt x="84" y="50"/>
                  </a:lnTo>
                  <a:lnTo>
                    <a:pt x="67" y="67"/>
                  </a:lnTo>
                  <a:lnTo>
                    <a:pt x="50" y="84"/>
                  </a:lnTo>
                  <a:lnTo>
                    <a:pt x="37" y="104"/>
                  </a:lnTo>
                  <a:lnTo>
                    <a:pt x="25" y="125"/>
                  </a:lnTo>
                  <a:lnTo>
                    <a:pt x="17" y="150"/>
                  </a:lnTo>
                  <a:lnTo>
                    <a:pt x="9" y="176"/>
                  </a:lnTo>
                  <a:lnTo>
                    <a:pt x="4" y="204"/>
                  </a:lnTo>
                  <a:lnTo>
                    <a:pt x="0" y="234"/>
                  </a:lnTo>
                  <a:lnTo>
                    <a:pt x="0" y="267"/>
                  </a:lnTo>
                  <a:lnTo>
                    <a:pt x="0" y="1759"/>
                  </a:lnTo>
                  <a:lnTo>
                    <a:pt x="0" y="1791"/>
                  </a:lnTo>
                  <a:lnTo>
                    <a:pt x="4" y="1822"/>
                  </a:lnTo>
                  <a:lnTo>
                    <a:pt x="9" y="1849"/>
                  </a:lnTo>
                  <a:lnTo>
                    <a:pt x="17" y="1876"/>
                  </a:lnTo>
                  <a:lnTo>
                    <a:pt x="25" y="1899"/>
                  </a:lnTo>
                  <a:lnTo>
                    <a:pt x="37" y="1922"/>
                  </a:lnTo>
                  <a:lnTo>
                    <a:pt x="50" y="1941"/>
                  </a:lnTo>
                  <a:lnTo>
                    <a:pt x="67" y="1960"/>
                  </a:lnTo>
                  <a:lnTo>
                    <a:pt x="84" y="1974"/>
                  </a:lnTo>
                  <a:lnTo>
                    <a:pt x="104" y="1989"/>
                  </a:lnTo>
                  <a:lnTo>
                    <a:pt x="125" y="2000"/>
                  </a:lnTo>
                  <a:lnTo>
                    <a:pt x="151" y="2010"/>
                  </a:lnTo>
                  <a:lnTo>
                    <a:pt x="176" y="2016"/>
                  </a:lnTo>
                  <a:lnTo>
                    <a:pt x="204" y="2022"/>
                  </a:lnTo>
                  <a:lnTo>
                    <a:pt x="234" y="2025"/>
                  </a:lnTo>
                  <a:lnTo>
                    <a:pt x="268" y="2026"/>
                  </a:lnTo>
                  <a:lnTo>
                    <a:pt x="9843" y="2026"/>
                  </a:lnTo>
                  <a:lnTo>
                    <a:pt x="9858" y="2025"/>
                  </a:lnTo>
                  <a:lnTo>
                    <a:pt x="9875" y="2025"/>
                  </a:lnTo>
                  <a:lnTo>
                    <a:pt x="9889" y="2023"/>
                  </a:lnTo>
                  <a:lnTo>
                    <a:pt x="9905" y="2022"/>
                  </a:lnTo>
                  <a:lnTo>
                    <a:pt x="9918" y="2019"/>
                  </a:lnTo>
                  <a:lnTo>
                    <a:pt x="9933" y="2016"/>
                  </a:lnTo>
                  <a:lnTo>
                    <a:pt x="9959" y="2010"/>
                  </a:lnTo>
                  <a:lnTo>
                    <a:pt x="9971" y="2004"/>
                  </a:lnTo>
                  <a:lnTo>
                    <a:pt x="9983" y="2000"/>
                  </a:lnTo>
                  <a:lnTo>
                    <a:pt x="10005" y="1989"/>
                  </a:lnTo>
                  <a:lnTo>
                    <a:pt x="10014" y="1981"/>
                  </a:lnTo>
                  <a:lnTo>
                    <a:pt x="10024" y="1974"/>
                  </a:lnTo>
                  <a:lnTo>
                    <a:pt x="10033" y="1966"/>
                  </a:lnTo>
                  <a:lnTo>
                    <a:pt x="10043" y="1960"/>
                  </a:lnTo>
                  <a:lnTo>
                    <a:pt x="10050" y="1950"/>
                  </a:lnTo>
                  <a:lnTo>
                    <a:pt x="10057" y="1941"/>
                  </a:lnTo>
                  <a:lnTo>
                    <a:pt x="10064" y="1931"/>
                  </a:lnTo>
                  <a:lnTo>
                    <a:pt x="10072" y="1922"/>
                  </a:lnTo>
                  <a:lnTo>
                    <a:pt x="10083" y="1899"/>
                  </a:lnTo>
                  <a:lnTo>
                    <a:pt x="10088" y="1887"/>
                  </a:lnTo>
                  <a:lnTo>
                    <a:pt x="10093" y="1876"/>
                  </a:lnTo>
                  <a:lnTo>
                    <a:pt x="10100" y="1849"/>
                  </a:lnTo>
                  <a:lnTo>
                    <a:pt x="10102" y="1835"/>
                  </a:lnTo>
                  <a:lnTo>
                    <a:pt x="10105" y="1822"/>
                  </a:lnTo>
                  <a:lnTo>
                    <a:pt x="10106" y="1806"/>
                  </a:lnTo>
                  <a:lnTo>
                    <a:pt x="10109" y="1791"/>
                  </a:lnTo>
                  <a:lnTo>
                    <a:pt x="10109" y="1775"/>
                  </a:lnTo>
                  <a:lnTo>
                    <a:pt x="10110" y="1759"/>
                  </a:lnTo>
                  <a:lnTo>
                    <a:pt x="10110" y="267"/>
                  </a:lnTo>
                  <a:close/>
                </a:path>
              </a:pathLst>
            </a:custGeom>
            <a:gradFill rotWithShape="1">
              <a:gsLst>
                <a:gs pos="0">
                  <a:srgbClr val="54080D"/>
                </a:gs>
                <a:gs pos="50000">
                  <a:srgbClr val="B5121B"/>
                </a:gs>
                <a:gs pos="100000">
                  <a:srgbClr val="54080D"/>
                </a:gs>
              </a:gsLst>
              <a:lin ang="5400000" scaled="1"/>
            </a:gradFill>
            <a:ln w="9525">
              <a:solidFill>
                <a:srgbClr val="FFFF99"/>
              </a:solidFill>
              <a:round/>
              <a:headEnd/>
              <a:tailEnd/>
            </a:ln>
          </p:spPr>
          <p:txBody>
            <a:bodyPr tIns="0" bIns="0" anchor="ctr"/>
            <a:lstStyle/>
            <a:p>
              <a:endParaRPr lang="en-US"/>
            </a:p>
          </p:txBody>
        </p:sp>
        <p:sp>
          <p:nvSpPr>
            <p:cNvPr id="22749" name="Freeform 227"/>
            <p:cNvSpPr>
              <a:spLocks/>
            </p:cNvSpPr>
            <p:nvPr/>
          </p:nvSpPr>
          <p:spPr bwMode="auto">
            <a:xfrm>
              <a:off x="1607" y="2048"/>
              <a:ext cx="3314" cy="488"/>
            </a:xfrm>
            <a:custGeom>
              <a:avLst/>
              <a:gdLst>
                <a:gd name="T0" fmla="*/ 1086 w 10110"/>
                <a:gd name="T1" fmla="*/ 13 h 2027"/>
                <a:gd name="T2" fmla="*/ 1085 w 10110"/>
                <a:gd name="T3" fmla="*/ 10 h 2027"/>
                <a:gd name="T4" fmla="*/ 1083 w 10110"/>
                <a:gd name="T5" fmla="*/ 7 h 2027"/>
                <a:gd name="T6" fmla="*/ 1081 w 10110"/>
                <a:gd name="T7" fmla="*/ 5 h 2027"/>
                <a:gd name="T8" fmla="*/ 1077 w 10110"/>
                <a:gd name="T9" fmla="*/ 3 h 2027"/>
                <a:gd name="T10" fmla="*/ 1073 w 10110"/>
                <a:gd name="T11" fmla="*/ 1 h 2027"/>
                <a:gd name="T12" fmla="*/ 1067 w 10110"/>
                <a:gd name="T13" fmla="*/ 0 h 2027"/>
                <a:gd name="T14" fmla="*/ 1061 w 10110"/>
                <a:gd name="T15" fmla="*/ 0 h 2027"/>
                <a:gd name="T16" fmla="*/ 29 w 10110"/>
                <a:gd name="T17" fmla="*/ 0 h 2027"/>
                <a:gd name="T18" fmla="*/ 22 w 10110"/>
                <a:gd name="T19" fmla="*/ 0 h 2027"/>
                <a:gd name="T20" fmla="*/ 16 w 10110"/>
                <a:gd name="T21" fmla="*/ 1 h 2027"/>
                <a:gd name="T22" fmla="*/ 11 w 10110"/>
                <a:gd name="T23" fmla="*/ 2 h 2027"/>
                <a:gd name="T24" fmla="*/ 7 w 10110"/>
                <a:gd name="T25" fmla="*/ 4 h 2027"/>
                <a:gd name="T26" fmla="*/ 4 w 10110"/>
                <a:gd name="T27" fmla="*/ 6 h 2027"/>
                <a:gd name="T28" fmla="*/ 2 w 10110"/>
                <a:gd name="T29" fmla="*/ 9 h 2027"/>
                <a:gd name="T30" fmla="*/ 0 w 10110"/>
                <a:gd name="T31" fmla="*/ 12 h 2027"/>
                <a:gd name="T32" fmla="*/ 0 w 10110"/>
                <a:gd name="T33" fmla="*/ 15 h 2027"/>
                <a:gd name="T34" fmla="*/ 0 w 10110"/>
                <a:gd name="T35" fmla="*/ 104 h 2027"/>
                <a:gd name="T36" fmla="*/ 1 w 10110"/>
                <a:gd name="T37" fmla="*/ 107 h 2027"/>
                <a:gd name="T38" fmla="*/ 3 w 10110"/>
                <a:gd name="T39" fmla="*/ 110 h 2027"/>
                <a:gd name="T40" fmla="*/ 5 w 10110"/>
                <a:gd name="T41" fmla="*/ 112 h 2027"/>
                <a:gd name="T42" fmla="*/ 9 w 10110"/>
                <a:gd name="T43" fmla="*/ 114 h 2027"/>
                <a:gd name="T44" fmla="*/ 13 w 10110"/>
                <a:gd name="T45" fmla="*/ 116 h 2027"/>
                <a:gd name="T46" fmla="*/ 19 w 10110"/>
                <a:gd name="T47" fmla="*/ 117 h 2027"/>
                <a:gd name="T48" fmla="*/ 25 w 10110"/>
                <a:gd name="T49" fmla="*/ 117 h 2027"/>
                <a:gd name="T50" fmla="*/ 1057 w 10110"/>
                <a:gd name="T51" fmla="*/ 117 h 2027"/>
                <a:gd name="T52" fmla="*/ 1061 w 10110"/>
                <a:gd name="T53" fmla="*/ 117 h 2027"/>
                <a:gd name="T54" fmla="*/ 1064 w 10110"/>
                <a:gd name="T55" fmla="*/ 117 h 2027"/>
                <a:gd name="T56" fmla="*/ 1067 w 10110"/>
                <a:gd name="T57" fmla="*/ 117 h 2027"/>
                <a:gd name="T58" fmla="*/ 1071 w 10110"/>
                <a:gd name="T59" fmla="*/ 116 h 2027"/>
                <a:gd name="T60" fmla="*/ 1075 w 10110"/>
                <a:gd name="T61" fmla="*/ 115 h 2027"/>
                <a:gd name="T62" fmla="*/ 1077 w 10110"/>
                <a:gd name="T63" fmla="*/ 114 h 2027"/>
                <a:gd name="T64" fmla="*/ 1079 w 10110"/>
                <a:gd name="T65" fmla="*/ 114 h 2027"/>
                <a:gd name="T66" fmla="*/ 1081 w 10110"/>
                <a:gd name="T67" fmla="*/ 112 h 2027"/>
                <a:gd name="T68" fmla="*/ 1082 w 10110"/>
                <a:gd name="T69" fmla="*/ 111 h 2027"/>
                <a:gd name="T70" fmla="*/ 1084 w 10110"/>
                <a:gd name="T71" fmla="*/ 109 h 2027"/>
                <a:gd name="T72" fmla="*/ 1085 w 10110"/>
                <a:gd name="T73" fmla="*/ 107 h 2027"/>
                <a:gd name="T74" fmla="*/ 1086 w 10110"/>
                <a:gd name="T75" fmla="*/ 106 h 2027"/>
                <a:gd name="T76" fmla="*/ 1086 w 10110"/>
                <a:gd name="T77" fmla="*/ 104 h 2027"/>
                <a:gd name="T78" fmla="*/ 1086 w 10110"/>
                <a:gd name="T79" fmla="*/ 102 h 202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10"/>
                <a:gd name="T121" fmla="*/ 0 h 2027"/>
                <a:gd name="T122" fmla="*/ 10110 w 10110"/>
                <a:gd name="T123" fmla="*/ 2027 h 202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10" h="2027">
                  <a:moveTo>
                    <a:pt x="10110" y="267"/>
                  </a:moveTo>
                  <a:lnTo>
                    <a:pt x="10109" y="234"/>
                  </a:lnTo>
                  <a:lnTo>
                    <a:pt x="10105" y="204"/>
                  </a:lnTo>
                  <a:lnTo>
                    <a:pt x="10100" y="176"/>
                  </a:lnTo>
                  <a:lnTo>
                    <a:pt x="10093" y="150"/>
                  </a:lnTo>
                  <a:lnTo>
                    <a:pt x="10083" y="125"/>
                  </a:lnTo>
                  <a:lnTo>
                    <a:pt x="10072" y="104"/>
                  </a:lnTo>
                  <a:lnTo>
                    <a:pt x="10057" y="84"/>
                  </a:lnTo>
                  <a:lnTo>
                    <a:pt x="10043" y="67"/>
                  </a:lnTo>
                  <a:lnTo>
                    <a:pt x="10024" y="50"/>
                  </a:lnTo>
                  <a:lnTo>
                    <a:pt x="10005" y="37"/>
                  </a:lnTo>
                  <a:lnTo>
                    <a:pt x="9983" y="25"/>
                  </a:lnTo>
                  <a:lnTo>
                    <a:pt x="9959" y="17"/>
                  </a:lnTo>
                  <a:lnTo>
                    <a:pt x="9933" y="9"/>
                  </a:lnTo>
                  <a:lnTo>
                    <a:pt x="9905" y="3"/>
                  </a:lnTo>
                  <a:lnTo>
                    <a:pt x="9875" y="0"/>
                  </a:lnTo>
                  <a:lnTo>
                    <a:pt x="9843" y="0"/>
                  </a:lnTo>
                  <a:lnTo>
                    <a:pt x="268" y="0"/>
                  </a:lnTo>
                  <a:lnTo>
                    <a:pt x="234" y="0"/>
                  </a:lnTo>
                  <a:lnTo>
                    <a:pt x="204" y="3"/>
                  </a:lnTo>
                  <a:lnTo>
                    <a:pt x="176" y="9"/>
                  </a:lnTo>
                  <a:lnTo>
                    <a:pt x="151" y="17"/>
                  </a:lnTo>
                  <a:lnTo>
                    <a:pt x="125" y="25"/>
                  </a:lnTo>
                  <a:lnTo>
                    <a:pt x="104" y="37"/>
                  </a:lnTo>
                  <a:lnTo>
                    <a:pt x="84" y="50"/>
                  </a:lnTo>
                  <a:lnTo>
                    <a:pt x="67" y="67"/>
                  </a:lnTo>
                  <a:lnTo>
                    <a:pt x="50" y="84"/>
                  </a:lnTo>
                  <a:lnTo>
                    <a:pt x="37" y="104"/>
                  </a:lnTo>
                  <a:lnTo>
                    <a:pt x="25" y="125"/>
                  </a:lnTo>
                  <a:lnTo>
                    <a:pt x="17" y="150"/>
                  </a:lnTo>
                  <a:lnTo>
                    <a:pt x="9" y="176"/>
                  </a:lnTo>
                  <a:lnTo>
                    <a:pt x="4" y="204"/>
                  </a:lnTo>
                  <a:lnTo>
                    <a:pt x="0" y="234"/>
                  </a:lnTo>
                  <a:lnTo>
                    <a:pt x="0" y="267"/>
                  </a:lnTo>
                  <a:lnTo>
                    <a:pt x="0" y="1759"/>
                  </a:lnTo>
                  <a:lnTo>
                    <a:pt x="0" y="1792"/>
                  </a:lnTo>
                  <a:lnTo>
                    <a:pt x="4" y="1822"/>
                  </a:lnTo>
                  <a:lnTo>
                    <a:pt x="9" y="1849"/>
                  </a:lnTo>
                  <a:lnTo>
                    <a:pt x="17" y="1876"/>
                  </a:lnTo>
                  <a:lnTo>
                    <a:pt x="25" y="1900"/>
                  </a:lnTo>
                  <a:lnTo>
                    <a:pt x="37" y="1922"/>
                  </a:lnTo>
                  <a:lnTo>
                    <a:pt x="50" y="1941"/>
                  </a:lnTo>
                  <a:lnTo>
                    <a:pt x="67" y="1960"/>
                  </a:lnTo>
                  <a:lnTo>
                    <a:pt x="84" y="1974"/>
                  </a:lnTo>
                  <a:lnTo>
                    <a:pt x="104" y="1989"/>
                  </a:lnTo>
                  <a:lnTo>
                    <a:pt x="125" y="2000"/>
                  </a:lnTo>
                  <a:lnTo>
                    <a:pt x="151" y="2010"/>
                  </a:lnTo>
                  <a:lnTo>
                    <a:pt x="176" y="2016"/>
                  </a:lnTo>
                  <a:lnTo>
                    <a:pt x="204" y="2022"/>
                  </a:lnTo>
                  <a:lnTo>
                    <a:pt x="234" y="2025"/>
                  </a:lnTo>
                  <a:lnTo>
                    <a:pt x="268" y="2027"/>
                  </a:lnTo>
                  <a:lnTo>
                    <a:pt x="9843" y="2027"/>
                  </a:lnTo>
                  <a:lnTo>
                    <a:pt x="9858" y="2025"/>
                  </a:lnTo>
                  <a:lnTo>
                    <a:pt x="9875" y="2025"/>
                  </a:lnTo>
                  <a:lnTo>
                    <a:pt x="9889" y="2023"/>
                  </a:lnTo>
                  <a:lnTo>
                    <a:pt x="9905" y="2022"/>
                  </a:lnTo>
                  <a:lnTo>
                    <a:pt x="9918" y="2019"/>
                  </a:lnTo>
                  <a:lnTo>
                    <a:pt x="9933" y="2016"/>
                  </a:lnTo>
                  <a:lnTo>
                    <a:pt x="9959" y="2010"/>
                  </a:lnTo>
                  <a:lnTo>
                    <a:pt x="9971" y="2004"/>
                  </a:lnTo>
                  <a:lnTo>
                    <a:pt x="9983" y="2000"/>
                  </a:lnTo>
                  <a:lnTo>
                    <a:pt x="10005" y="1989"/>
                  </a:lnTo>
                  <a:lnTo>
                    <a:pt x="10014" y="1981"/>
                  </a:lnTo>
                  <a:lnTo>
                    <a:pt x="10024" y="1974"/>
                  </a:lnTo>
                  <a:lnTo>
                    <a:pt x="10033" y="1966"/>
                  </a:lnTo>
                  <a:lnTo>
                    <a:pt x="10043" y="1960"/>
                  </a:lnTo>
                  <a:lnTo>
                    <a:pt x="10050" y="1950"/>
                  </a:lnTo>
                  <a:lnTo>
                    <a:pt x="10057" y="1941"/>
                  </a:lnTo>
                  <a:lnTo>
                    <a:pt x="10064" y="1931"/>
                  </a:lnTo>
                  <a:lnTo>
                    <a:pt x="10072" y="1922"/>
                  </a:lnTo>
                  <a:lnTo>
                    <a:pt x="10083" y="1900"/>
                  </a:lnTo>
                  <a:lnTo>
                    <a:pt x="10088" y="1887"/>
                  </a:lnTo>
                  <a:lnTo>
                    <a:pt x="10093" y="1876"/>
                  </a:lnTo>
                  <a:lnTo>
                    <a:pt x="10100" y="1849"/>
                  </a:lnTo>
                  <a:lnTo>
                    <a:pt x="10102" y="1835"/>
                  </a:lnTo>
                  <a:lnTo>
                    <a:pt x="10105" y="1822"/>
                  </a:lnTo>
                  <a:lnTo>
                    <a:pt x="10106" y="1806"/>
                  </a:lnTo>
                  <a:lnTo>
                    <a:pt x="10109" y="1792"/>
                  </a:lnTo>
                  <a:lnTo>
                    <a:pt x="10109" y="1775"/>
                  </a:lnTo>
                  <a:lnTo>
                    <a:pt x="10110" y="1759"/>
                  </a:lnTo>
                  <a:lnTo>
                    <a:pt x="10110" y="267"/>
                  </a:lnTo>
                  <a:close/>
                </a:path>
              </a:pathLst>
            </a:custGeom>
            <a:gradFill rotWithShape="1">
              <a:gsLst>
                <a:gs pos="0">
                  <a:srgbClr val="54080D"/>
                </a:gs>
                <a:gs pos="50000">
                  <a:srgbClr val="B5121B"/>
                </a:gs>
                <a:gs pos="100000">
                  <a:srgbClr val="54080D"/>
                </a:gs>
              </a:gsLst>
              <a:lin ang="5400000" scaled="1"/>
            </a:gradFill>
            <a:ln w="9525">
              <a:solidFill>
                <a:srgbClr val="FFFF99"/>
              </a:solidFill>
              <a:round/>
              <a:headEnd/>
              <a:tailEnd/>
            </a:ln>
          </p:spPr>
          <p:txBody>
            <a:bodyPr tIns="0" bIns="0" anchor="ctr"/>
            <a:lstStyle/>
            <a:p>
              <a:endParaRPr lang="en-US"/>
            </a:p>
          </p:txBody>
        </p:sp>
        <p:sp>
          <p:nvSpPr>
            <p:cNvPr id="22750" name="Freeform 228"/>
            <p:cNvSpPr>
              <a:spLocks/>
            </p:cNvSpPr>
            <p:nvPr/>
          </p:nvSpPr>
          <p:spPr bwMode="auto">
            <a:xfrm>
              <a:off x="1682" y="1137"/>
              <a:ext cx="730" cy="226"/>
            </a:xfrm>
            <a:custGeom>
              <a:avLst/>
              <a:gdLst>
                <a:gd name="T0" fmla="*/ 239 w 2227"/>
                <a:gd name="T1" fmla="*/ 45 h 941"/>
                <a:gd name="T2" fmla="*/ 239 w 2227"/>
                <a:gd name="T3" fmla="*/ 47 h 941"/>
                <a:gd name="T4" fmla="*/ 239 w 2227"/>
                <a:gd name="T5" fmla="*/ 48 h 941"/>
                <a:gd name="T6" fmla="*/ 238 w 2227"/>
                <a:gd name="T7" fmla="*/ 50 h 941"/>
                <a:gd name="T8" fmla="*/ 236 w 2227"/>
                <a:gd name="T9" fmla="*/ 51 h 941"/>
                <a:gd name="T10" fmla="*/ 234 w 2227"/>
                <a:gd name="T11" fmla="*/ 53 h 941"/>
                <a:gd name="T12" fmla="*/ 231 w 2227"/>
                <a:gd name="T13" fmla="*/ 53 h 941"/>
                <a:gd name="T14" fmla="*/ 228 w 2227"/>
                <a:gd name="T15" fmla="*/ 54 h 941"/>
                <a:gd name="T16" fmla="*/ 227 w 2227"/>
                <a:gd name="T17" fmla="*/ 54 h 941"/>
                <a:gd name="T18" fmla="*/ 223 w 2227"/>
                <a:gd name="T19" fmla="*/ 54 h 941"/>
                <a:gd name="T20" fmla="*/ 15 w 2227"/>
                <a:gd name="T21" fmla="*/ 54 h 941"/>
                <a:gd name="T22" fmla="*/ 11 w 2227"/>
                <a:gd name="T23" fmla="*/ 54 h 941"/>
                <a:gd name="T24" fmla="*/ 8 w 2227"/>
                <a:gd name="T25" fmla="*/ 53 h 941"/>
                <a:gd name="T26" fmla="*/ 5 w 2227"/>
                <a:gd name="T27" fmla="*/ 53 h 941"/>
                <a:gd name="T28" fmla="*/ 3 w 2227"/>
                <a:gd name="T29" fmla="*/ 51 h 941"/>
                <a:gd name="T30" fmla="*/ 2 w 2227"/>
                <a:gd name="T31" fmla="*/ 50 h 941"/>
                <a:gd name="T32" fmla="*/ 1 w 2227"/>
                <a:gd name="T33" fmla="*/ 48 h 941"/>
                <a:gd name="T34" fmla="*/ 0 w 2227"/>
                <a:gd name="T35" fmla="*/ 46 h 941"/>
                <a:gd name="T36" fmla="*/ 0 w 2227"/>
                <a:gd name="T37" fmla="*/ 9 h 941"/>
                <a:gd name="T38" fmla="*/ 0 w 2227"/>
                <a:gd name="T39" fmla="*/ 7 h 941"/>
                <a:gd name="T40" fmla="*/ 1 w 2227"/>
                <a:gd name="T41" fmla="*/ 5 h 941"/>
                <a:gd name="T42" fmla="*/ 2 w 2227"/>
                <a:gd name="T43" fmla="*/ 4 h 941"/>
                <a:gd name="T44" fmla="*/ 4 w 2227"/>
                <a:gd name="T45" fmla="*/ 2 h 941"/>
                <a:gd name="T46" fmla="*/ 7 w 2227"/>
                <a:gd name="T47" fmla="*/ 1 h 941"/>
                <a:gd name="T48" fmla="*/ 10 w 2227"/>
                <a:gd name="T49" fmla="*/ 0 h 941"/>
                <a:gd name="T50" fmla="*/ 13 w 2227"/>
                <a:gd name="T51" fmla="*/ 0 h 941"/>
                <a:gd name="T52" fmla="*/ 17 w 2227"/>
                <a:gd name="T53" fmla="*/ 0 h 941"/>
                <a:gd name="T54" fmla="*/ 225 w 2227"/>
                <a:gd name="T55" fmla="*/ 0 h 941"/>
                <a:gd name="T56" fmla="*/ 228 w 2227"/>
                <a:gd name="T57" fmla="*/ 0 h 941"/>
                <a:gd name="T58" fmla="*/ 231 w 2227"/>
                <a:gd name="T59" fmla="*/ 1 h 941"/>
                <a:gd name="T60" fmla="*/ 234 w 2227"/>
                <a:gd name="T61" fmla="*/ 2 h 941"/>
                <a:gd name="T62" fmla="*/ 236 w 2227"/>
                <a:gd name="T63" fmla="*/ 3 h 941"/>
                <a:gd name="T64" fmla="*/ 238 w 2227"/>
                <a:gd name="T65" fmla="*/ 4 h 941"/>
                <a:gd name="T66" fmla="*/ 239 w 2227"/>
                <a:gd name="T67" fmla="*/ 6 h 941"/>
                <a:gd name="T68" fmla="*/ 239 w 2227"/>
                <a:gd name="T69" fmla="*/ 8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941"/>
                <a:gd name="T107" fmla="*/ 2227 w 2227"/>
                <a:gd name="T108" fmla="*/ 941 h 9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941">
                  <a:moveTo>
                    <a:pt x="2227" y="156"/>
                  </a:moveTo>
                  <a:lnTo>
                    <a:pt x="2227" y="785"/>
                  </a:lnTo>
                  <a:lnTo>
                    <a:pt x="2226" y="803"/>
                  </a:lnTo>
                  <a:lnTo>
                    <a:pt x="2224" y="821"/>
                  </a:lnTo>
                  <a:lnTo>
                    <a:pt x="2222" y="829"/>
                  </a:lnTo>
                  <a:lnTo>
                    <a:pt x="2221" y="838"/>
                  </a:lnTo>
                  <a:lnTo>
                    <a:pt x="2217" y="853"/>
                  </a:lnTo>
                  <a:lnTo>
                    <a:pt x="2211" y="867"/>
                  </a:lnTo>
                  <a:lnTo>
                    <a:pt x="2204" y="880"/>
                  </a:lnTo>
                  <a:lnTo>
                    <a:pt x="2196" y="891"/>
                  </a:lnTo>
                  <a:lnTo>
                    <a:pt x="2188" y="902"/>
                  </a:lnTo>
                  <a:lnTo>
                    <a:pt x="2177" y="910"/>
                  </a:lnTo>
                  <a:lnTo>
                    <a:pt x="2166" y="918"/>
                  </a:lnTo>
                  <a:lnTo>
                    <a:pt x="2153" y="925"/>
                  </a:lnTo>
                  <a:lnTo>
                    <a:pt x="2139" y="931"/>
                  </a:lnTo>
                  <a:lnTo>
                    <a:pt x="2124" y="935"/>
                  </a:lnTo>
                  <a:lnTo>
                    <a:pt x="2115" y="936"/>
                  </a:lnTo>
                  <a:lnTo>
                    <a:pt x="2107" y="938"/>
                  </a:lnTo>
                  <a:lnTo>
                    <a:pt x="2089" y="940"/>
                  </a:lnTo>
                  <a:lnTo>
                    <a:pt x="2072" y="941"/>
                  </a:lnTo>
                  <a:lnTo>
                    <a:pt x="156" y="941"/>
                  </a:lnTo>
                  <a:lnTo>
                    <a:pt x="136" y="940"/>
                  </a:lnTo>
                  <a:lnTo>
                    <a:pt x="118" y="938"/>
                  </a:lnTo>
                  <a:lnTo>
                    <a:pt x="102" y="935"/>
                  </a:lnTo>
                  <a:lnTo>
                    <a:pt x="87" y="931"/>
                  </a:lnTo>
                  <a:lnTo>
                    <a:pt x="73" y="925"/>
                  </a:lnTo>
                  <a:lnTo>
                    <a:pt x="61" y="918"/>
                  </a:lnTo>
                  <a:lnTo>
                    <a:pt x="48" y="910"/>
                  </a:lnTo>
                  <a:lnTo>
                    <a:pt x="39" y="902"/>
                  </a:lnTo>
                  <a:lnTo>
                    <a:pt x="29" y="891"/>
                  </a:lnTo>
                  <a:lnTo>
                    <a:pt x="22" y="880"/>
                  </a:lnTo>
                  <a:lnTo>
                    <a:pt x="14" y="867"/>
                  </a:lnTo>
                  <a:lnTo>
                    <a:pt x="9" y="853"/>
                  </a:lnTo>
                  <a:lnTo>
                    <a:pt x="5" y="838"/>
                  </a:lnTo>
                  <a:lnTo>
                    <a:pt x="3" y="821"/>
                  </a:lnTo>
                  <a:lnTo>
                    <a:pt x="0" y="803"/>
                  </a:lnTo>
                  <a:lnTo>
                    <a:pt x="0" y="785"/>
                  </a:lnTo>
                  <a:lnTo>
                    <a:pt x="0" y="156"/>
                  </a:lnTo>
                  <a:lnTo>
                    <a:pt x="0" y="136"/>
                  </a:lnTo>
                  <a:lnTo>
                    <a:pt x="3" y="118"/>
                  </a:lnTo>
                  <a:lnTo>
                    <a:pt x="5" y="102"/>
                  </a:lnTo>
                  <a:lnTo>
                    <a:pt x="9" y="87"/>
                  </a:lnTo>
                  <a:lnTo>
                    <a:pt x="14" y="73"/>
                  </a:lnTo>
                  <a:lnTo>
                    <a:pt x="22" y="61"/>
                  </a:lnTo>
                  <a:lnTo>
                    <a:pt x="29" y="48"/>
                  </a:lnTo>
                  <a:lnTo>
                    <a:pt x="39" y="39"/>
                  </a:lnTo>
                  <a:lnTo>
                    <a:pt x="48" y="29"/>
                  </a:lnTo>
                  <a:lnTo>
                    <a:pt x="61" y="22"/>
                  </a:lnTo>
                  <a:lnTo>
                    <a:pt x="73" y="14"/>
                  </a:lnTo>
                  <a:lnTo>
                    <a:pt x="87" y="9"/>
                  </a:lnTo>
                  <a:lnTo>
                    <a:pt x="102" y="5"/>
                  </a:lnTo>
                  <a:lnTo>
                    <a:pt x="118" y="3"/>
                  </a:lnTo>
                  <a:lnTo>
                    <a:pt x="136" y="0"/>
                  </a:lnTo>
                  <a:lnTo>
                    <a:pt x="156" y="0"/>
                  </a:lnTo>
                  <a:lnTo>
                    <a:pt x="2072" y="0"/>
                  </a:lnTo>
                  <a:lnTo>
                    <a:pt x="2089" y="0"/>
                  </a:lnTo>
                  <a:lnTo>
                    <a:pt x="2107" y="3"/>
                  </a:lnTo>
                  <a:lnTo>
                    <a:pt x="2124" y="5"/>
                  </a:lnTo>
                  <a:lnTo>
                    <a:pt x="2139" y="9"/>
                  </a:lnTo>
                  <a:lnTo>
                    <a:pt x="2153" y="14"/>
                  </a:lnTo>
                  <a:lnTo>
                    <a:pt x="2166" y="22"/>
                  </a:lnTo>
                  <a:lnTo>
                    <a:pt x="2177" y="29"/>
                  </a:lnTo>
                  <a:lnTo>
                    <a:pt x="2188" y="39"/>
                  </a:lnTo>
                  <a:lnTo>
                    <a:pt x="2196" y="48"/>
                  </a:lnTo>
                  <a:lnTo>
                    <a:pt x="2204" y="61"/>
                  </a:lnTo>
                  <a:lnTo>
                    <a:pt x="2211" y="73"/>
                  </a:lnTo>
                  <a:lnTo>
                    <a:pt x="2217" y="87"/>
                  </a:lnTo>
                  <a:lnTo>
                    <a:pt x="2221" y="102"/>
                  </a:lnTo>
                  <a:lnTo>
                    <a:pt x="2224" y="118"/>
                  </a:lnTo>
                  <a:lnTo>
                    <a:pt x="2226" y="136"/>
                  </a:lnTo>
                  <a:lnTo>
                    <a:pt x="2227" y="156"/>
                  </a:lnTo>
                </a:path>
              </a:pathLst>
            </a:custGeom>
            <a:solidFill>
              <a:srgbClr val="FFC425"/>
            </a:solidFill>
            <a:ln w="9525">
              <a:solidFill>
                <a:schemeClr val="accent2"/>
              </a:solidFill>
              <a:round/>
              <a:headEnd/>
              <a:tailEnd/>
            </a:ln>
          </p:spPr>
          <p:txBody>
            <a:bodyPr tIns="0" bIns="0" anchor="ctr"/>
            <a:lstStyle/>
            <a:p>
              <a:endParaRPr lang="en-US"/>
            </a:p>
          </p:txBody>
        </p:sp>
        <p:sp>
          <p:nvSpPr>
            <p:cNvPr id="22751" name="Rectangle 229"/>
            <p:cNvSpPr>
              <a:spLocks noChangeArrowheads="1"/>
            </p:cNvSpPr>
            <p:nvPr/>
          </p:nvSpPr>
          <p:spPr bwMode="auto">
            <a:xfrm>
              <a:off x="1802" y="1180"/>
              <a:ext cx="56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 Primary </a:t>
              </a:r>
              <a:endParaRPr lang="en-US" sz="3800" b="1"/>
            </a:p>
          </p:txBody>
        </p:sp>
        <p:sp>
          <p:nvSpPr>
            <p:cNvPr id="22752" name="Rectangle 230"/>
            <p:cNvSpPr>
              <a:spLocks noChangeArrowheads="1"/>
            </p:cNvSpPr>
            <p:nvPr/>
          </p:nvSpPr>
          <p:spPr bwMode="auto">
            <a:xfrm>
              <a:off x="1849" y="1255"/>
              <a:ext cx="445"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Commands</a:t>
              </a:r>
              <a:endParaRPr lang="en-US" sz="3800" b="1"/>
            </a:p>
          </p:txBody>
        </p:sp>
        <p:sp>
          <p:nvSpPr>
            <p:cNvPr id="22753" name="Freeform 231"/>
            <p:cNvSpPr>
              <a:spLocks/>
            </p:cNvSpPr>
            <p:nvPr/>
          </p:nvSpPr>
          <p:spPr bwMode="auto">
            <a:xfrm>
              <a:off x="2486" y="1137"/>
              <a:ext cx="729" cy="226"/>
            </a:xfrm>
            <a:custGeom>
              <a:avLst/>
              <a:gdLst>
                <a:gd name="T0" fmla="*/ 239 w 2227"/>
                <a:gd name="T1" fmla="*/ 45 h 941"/>
                <a:gd name="T2" fmla="*/ 238 w 2227"/>
                <a:gd name="T3" fmla="*/ 47 h 941"/>
                <a:gd name="T4" fmla="*/ 238 w 2227"/>
                <a:gd name="T5" fmla="*/ 48 h 941"/>
                <a:gd name="T6" fmla="*/ 237 w 2227"/>
                <a:gd name="T7" fmla="*/ 50 h 941"/>
                <a:gd name="T8" fmla="*/ 235 w 2227"/>
                <a:gd name="T9" fmla="*/ 51 h 941"/>
                <a:gd name="T10" fmla="*/ 233 w 2227"/>
                <a:gd name="T11" fmla="*/ 53 h 941"/>
                <a:gd name="T12" fmla="*/ 231 w 2227"/>
                <a:gd name="T13" fmla="*/ 53 h 941"/>
                <a:gd name="T14" fmla="*/ 228 w 2227"/>
                <a:gd name="T15" fmla="*/ 54 h 941"/>
                <a:gd name="T16" fmla="*/ 226 w 2227"/>
                <a:gd name="T17" fmla="*/ 54 h 941"/>
                <a:gd name="T18" fmla="*/ 222 w 2227"/>
                <a:gd name="T19" fmla="*/ 54 h 941"/>
                <a:gd name="T20" fmla="*/ 15 w 2227"/>
                <a:gd name="T21" fmla="*/ 54 h 941"/>
                <a:gd name="T22" fmla="*/ 11 w 2227"/>
                <a:gd name="T23" fmla="*/ 54 h 941"/>
                <a:gd name="T24" fmla="*/ 8 w 2227"/>
                <a:gd name="T25" fmla="*/ 53 h 941"/>
                <a:gd name="T26" fmla="*/ 5 w 2227"/>
                <a:gd name="T27" fmla="*/ 53 h 941"/>
                <a:gd name="T28" fmla="*/ 3 w 2227"/>
                <a:gd name="T29" fmla="*/ 51 h 941"/>
                <a:gd name="T30" fmla="*/ 1 w 2227"/>
                <a:gd name="T31" fmla="*/ 50 h 941"/>
                <a:gd name="T32" fmla="*/ 1 w 2227"/>
                <a:gd name="T33" fmla="*/ 48 h 941"/>
                <a:gd name="T34" fmla="*/ 0 w 2227"/>
                <a:gd name="T35" fmla="*/ 46 h 941"/>
                <a:gd name="T36" fmla="*/ 0 w 2227"/>
                <a:gd name="T37" fmla="*/ 9 h 941"/>
                <a:gd name="T38" fmla="*/ 0 w 2227"/>
                <a:gd name="T39" fmla="*/ 7 h 941"/>
                <a:gd name="T40" fmla="*/ 1 w 2227"/>
                <a:gd name="T41" fmla="*/ 5 h 941"/>
                <a:gd name="T42" fmla="*/ 2 w 2227"/>
                <a:gd name="T43" fmla="*/ 4 h 941"/>
                <a:gd name="T44" fmla="*/ 4 w 2227"/>
                <a:gd name="T45" fmla="*/ 2 h 941"/>
                <a:gd name="T46" fmla="*/ 7 w 2227"/>
                <a:gd name="T47" fmla="*/ 1 h 941"/>
                <a:gd name="T48" fmla="*/ 9 w 2227"/>
                <a:gd name="T49" fmla="*/ 0 h 941"/>
                <a:gd name="T50" fmla="*/ 13 w 2227"/>
                <a:gd name="T51" fmla="*/ 0 h 941"/>
                <a:gd name="T52" fmla="*/ 17 w 2227"/>
                <a:gd name="T53" fmla="*/ 0 h 941"/>
                <a:gd name="T54" fmla="*/ 224 w 2227"/>
                <a:gd name="T55" fmla="*/ 0 h 941"/>
                <a:gd name="T56" fmla="*/ 228 w 2227"/>
                <a:gd name="T57" fmla="*/ 0 h 941"/>
                <a:gd name="T58" fmla="*/ 231 w 2227"/>
                <a:gd name="T59" fmla="*/ 1 h 941"/>
                <a:gd name="T60" fmla="*/ 233 w 2227"/>
                <a:gd name="T61" fmla="*/ 2 h 941"/>
                <a:gd name="T62" fmla="*/ 235 w 2227"/>
                <a:gd name="T63" fmla="*/ 3 h 941"/>
                <a:gd name="T64" fmla="*/ 237 w 2227"/>
                <a:gd name="T65" fmla="*/ 4 h 941"/>
                <a:gd name="T66" fmla="*/ 238 w 2227"/>
                <a:gd name="T67" fmla="*/ 6 h 941"/>
                <a:gd name="T68" fmla="*/ 239 w 2227"/>
                <a:gd name="T69" fmla="*/ 8 h 9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941"/>
                <a:gd name="T107" fmla="*/ 2227 w 2227"/>
                <a:gd name="T108" fmla="*/ 941 h 9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941">
                  <a:moveTo>
                    <a:pt x="2227" y="156"/>
                  </a:moveTo>
                  <a:lnTo>
                    <a:pt x="2227" y="785"/>
                  </a:lnTo>
                  <a:lnTo>
                    <a:pt x="2226" y="803"/>
                  </a:lnTo>
                  <a:lnTo>
                    <a:pt x="2224" y="821"/>
                  </a:lnTo>
                  <a:lnTo>
                    <a:pt x="2222" y="829"/>
                  </a:lnTo>
                  <a:lnTo>
                    <a:pt x="2220" y="838"/>
                  </a:lnTo>
                  <a:lnTo>
                    <a:pt x="2217" y="853"/>
                  </a:lnTo>
                  <a:lnTo>
                    <a:pt x="2210" y="867"/>
                  </a:lnTo>
                  <a:lnTo>
                    <a:pt x="2204" y="880"/>
                  </a:lnTo>
                  <a:lnTo>
                    <a:pt x="2196" y="891"/>
                  </a:lnTo>
                  <a:lnTo>
                    <a:pt x="2188" y="902"/>
                  </a:lnTo>
                  <a:lnTo>
                    <a:pt x="2177" y="910"/>
                  </a:lnTo>
                  <a:lnTo>
                    <a:pt x="2166" y="918"/>
                  </a:lnTo>
                  <a:lnTo>
                    <a:pt x="2153" y="925"/>
                  </a:lnTo>
                  <a:lnTo>
                    <a:pt x="2139" y="931"/>
                  </a:lnTo>
                  <a:lnTo>
                    <a:pt x="2124" y="935"/>
                  </a:lnTo>
                  <a:lnTo>
                    <a:pt x="2115" y="936"/>
                  </a:lnTo>
                  <a:lnTo>
                    <a:pt x="2107" y="938"/>
                  </a:lnTo>
                  <a:lnTo>
                    <a:pt x="2089" y="940"/>
                  </a:lnTo>
                  <a:lnTo>
                    <a:pt x="2071" y="941"/>
                  </a:lnTo>
                  <a:lnTo>
                    <a:pt x="156" y="941"/>
                  </a:lnTo>
                  <a:lnTo>
                    <a:pt x="136" y="940"/>
                  </a:lnTo>
                  <a:lnTo>
                    <a:pt x="118" y="938"/>
                  </a:lnTo>
                  <a:lnTo>
                    <a:pt x="101" y="935"/>
                  </a:lnTo>
                  <a:lnTo>
                    <a:pt x="87" y="931"/>
                  </a:lnTo>
                  <a:lnTo>
                    <a:pt x="73" y="925"/>
                  </a:lnTo>
                  <a:lnTo>
                    <a:pt x="60" y="918"/>
                  </a:lnTo>
                  <a:lnTo>
                    <a:pt x="48" y="910"/>
                  </a:lnTo>
                  <a:lnTo>
                    <a:pt x="39" y="902"/>
                  </a:lnTo>
                  <a:lnTo>
                    <a:pt x="29" y="891"/>
                  </a:lnTo>
                  <a:lnTo>
                    <a:pt x="21" y="880"/>
                  </a:lnTo>
                  <a:lnTo>
                    <a:pt x="13" y="867"/>
                  </a:lnTo>
                  <a:lnTo>
                    <a:pt x="9" y="853"/>
                  </a:lnTo>
                  <a:lnTo>
                    <a:pt x="5" y="838"/>
                  </a:lnTo>
                  <a:lnTo>
                    <a:pt x="2" y="821"/>
                  </a:lnTo>
                  <a:lnTo>
                    <a:pt x="0" y="803"/>
                  </a:lnTo>
                  <a:lnTo>
                    <a:pt x="0" y="785"/>
                  </a:lnTo>
                  <a:lnTo>
                    <a:pt x="0" y="156"/>
                  </a:lnTo>
                  <a:lnTo>
                    <a:pt x="0" y="136"/>
                  </a:lnTo>
                  <a:lnTo>
                    <a:pt x="2" y="118"/>
                  </a:lnTo>
                  <a:lnTo>
                    <a:pt x="5" y="102"/>
                  </a:lnTo>
                  <a:lnTo>
                    <a:pt x="9" y="87"/>
                  </a:lnTo>
                  <a:lnTo>
                    <a:pt x="13" y="73"/>
                  </a:lnTo>
                  <a:lnTo>
                    <a:pt x="21" y="61"/>
                  </a:lnTo>
                  <a:lnTo>
                    <a:pt x="29" y="48"/>
                  </a:lnTo>
                  <a:lnTo>
                    <a:pt x="39" y="39"/>
                  </a:lnTo>
                  <a:lnTo>
                    <a:pt x="48" y="29"/>
                  </a:lnTo>
                  <a:lnTo>
                    <a:pt x="60" y="22"/>
                  </a:lnTo>
                  <a:lnTo>
                    <a:pt x="73" y="14"/>
                  </a:lnTo>
                  <a:lnTo>
                    <a:pt x="87" y="9"/>
                  </a:lnTo>
                  <a:lnTo>
                    <a:pt x="101" y="5"/>
                  </a:lnTo>
                  <a:lnTo>
                    <a:pt x="118" y="3"/>
                  </a:lnTo>
                  <a:lnTo>
                    <a:pt x="136" y="0"/>
                  </a:lnTo>
                  <a:lnTo>
                    <a:pt x="156" y="0"/>
                  </a:lnTo>
                  <a:lnTo>
                    <a:pt x="2071" y="0"/>
                  </a:lnTo>
                  <a:lnTo>
                    <a:pt x="2089" y="0"/>
                  </a:lnTo>
                  <a:lnTo>
                    <a:pt x="2107" y="3"/>
                  </a:lnTo>
                  <a:lnTo>
                    <a:pt x="2124" y="5"/>
                  </a:lnTo>
                  <a:lnTo>
                    <a:pt x="2139" y="9"/>
                  </a:lnTo>
                  <a:lnTo>
                    <a:pt x="2153" y="14"/>
                  </a:lnTo>
                  <a:lnTo>
                    <a:pt x="2166" y="22"/>
                  </a:lnTo>
                  <a:lnTo>
                    <a:pt x="2177" y="29"/>
                  </a:lnTo>
                  <a:lnTo>
                    <a:pt x="2188" y="39"/>
                  </a:lnTo>
                  <a:lnTo>
                    <a:pt x="2196" y="48"/>
                  </a:lnTo>
                  <a:lnTo>
                    <a:pt x="2204" y="61"/>
                  </a:lnTo>
                  <a:lnTo>
                    <a:pt x="2210" y="73"/>
                  </a:lnTo>
                  <a:lnTo>
                    <a:pt x="2217" y="87"/>
                  </a:lnTo>
                  <a:lnTo>
                    <a:pt x="2220" y="102"/>
                  </a:lnTo>
                  <a:lnTo>
                    <a:pt x="2224" y="118"/>
                  </a:lnTo>
                  <a:lnTo>
                    <a:pt x="2226" y="136"/>
                  </a:lnTo>
                  <a:lnTo>
                    <a:pt x="2227" y="156"/>
                  </a:lnTo>
                </a:path>
              </a:pathLst>
            </a:custGeom>
            <a:solidFill>
              <a:srgbClr val="FFC425"/>
            </a:solidFill>
            <a:ln w="9525">
              <a:solidFill>
                <a:schemeClr val="accent2"/>
              </a:solidFill>
              <a:round/>
              <a:headEnd/>
              <a:tailEnd/>
            </a:ln>
          </p:spPr>
          <p:txBody>
            <a:bodyPr tIns="0" bIns="0" anchor="ctr"/>
            <a:lstStyle/>
            <a:p>
              <a:endParaRPr lang="en-US"/>
            </a:p>
          </p:txBody>
        </p:sp>
        <p:sp>
          <p:nvSpPr>
            <p:cNvPr id="22754" name="Rectangle 232"/>
            <p:cNvSpPr>
              <a:spLocks noChangeArrowheads="1"/>
            </p:cNvSpPr>
            <p:nvPr/>
          </p:nvSpPr>
          <p:spPr bwMode="auto">
            <a:xfrm>
              <a:off x="2610" y="1180"/>
              <a:ext cx="55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 Specific </a:t>
              </a:r>
              <a:endParaRPr lang="en-US" sz="3800" b="1"/>
            </a:p>
          </p:txBody>
        </p:sp>
        <p:sp>
          <p:nvSpPr>
            <p:cNvPr id="22755" name="Rectangle 233"/>
            <p:cNvSpPr>
              <a:spLocks noChangeArrowheads="1"/>
            </p:cNvSpPr>
            <p:nvPr/>
          </p:nvSpPr>
          <p:spPr bwMode="auto">
            <a:xfrm>
              <a:off x="2640" y="1255"/>
              <a:ext cx="455" cy="86"/>
            </a:xfrm>
            <a:prstGeom prst="rect">
              <a:avLst/>
            </a:prstGeom>
            <a:noFill/>
            <a:ln w="9525">
              <a:noFill/>
              <a:miter lim="800000"/>
              <a:headEnd/>
              <a:tailEnd/>
            </a:ln>
          </p:spPr>
          <p:txBody>
            <a:bodyPr lIns="0" tIns="0" rIns="0" bIns="0">
              <a:spAutoFit/>
            </a:bodyPr>
            <a:lstStyle/>
            <a:p>
              <a:pPr marL="354013" indent="-354013" defTabSz="941388"/>
              <a:r>
                <a:rPr lang="en-US" sz="900" b="1">
                  <a:solidFill>
                    <a:srgbClr val="000000"/>
                  </a:solidFill>
                  <a:latin typeface="Verdana" pitchFamily="34" charset="0"/>
                </a:rPr>
                <a:t>Commands</a:t>
              </a:r>
              <a:endParaRPr lang="en-US" sz="3800" b="1"/>
            </a:p>
          </p:txBody>
        </p:sp>
        <p:sp>
          <p:nvSpPr>
            <p:cNvPr id="22756" name="Freeform 240"/>
            <p:cNvSpPr>
              <a:spLocks/>
            </p:cNvSpPr>
            <p:nvPr/>
          </p:nvSpPr>
          <p:spPr bwMode="auto">
            <a:xfrm>
              <a:off x="4106" y="1661"/>
              <a:ext cx="729" cy="270"/>
            </a:xfrm>
            <a:custGeom>
              <a:avLst/>
              <a:gdLst>
                <a:gd name="T0" fmla="*/ 222 w 2227"/>
                <a:gd name="T1" fmla="*/ 0 h 1119"/>
                <a:gd name="T2" fmla="*/ 226 w 2227"/>
                <a:gd name="T3" fmla="*/ 0 h 1119"/>
                <a:gd name="T4" fmla="*/ 229 w 2227"/>
                <a:gd name="T5" fmla="*/ 0 h 1119"/>
                <a:gd name="T6" fmla="*/ 232 w 2227"/>
                <a:gd name="T7" fmla="*/ 1 h 1119"/>
                <a:gd name="T8" fmla="*/ 234 w 2227"/>
                <a:gd name="T9" fmla="*/ 2 h 1119"/>
                <a:gd name="T10" fmla="*/ 236 w 2227"/>
                <a:gd name="T11" fmla="*/ 3 h 1119"/>
                <a:gd name="T12" fmla="*/ 238 w 2227"/>
                <a:gd name="T13" fmla="*/ 5 h 1119"/>
                <a:gd name="T14" fmla="*/ 238 w 2227"/>
                <a:gd name="T15" fmla="*/ 7 h 1119"/>
                <a:gd name="T16" fmla="*/ 239 w 2227"/>
                <a:gd name="T17" fmla="*/ 9 h 1119"/>
                <a:gd name="T18" fmla="*/ 239 w 2227"/>
                <a:gd name="T19" fmla="*/ 57 h 1119"/>
                <a:gd name="T20" fmla="*/ 238 w 2227"/>
                <a:gd name="T21" fmla="*/ 59 h 1119"/>
                <a:gd name="T22" fmla="*/ 238 w 2227"/>
                <a:gd name="T23" fmla="*/ 60 h 1119"/>
                <a:gd name="T24" fmla="*/ 236 w 2227"/>
                <a:gd name="T25" fmla="*/ 62 h 1119"/>
                <a:gd name="T26" fmla="*/ 234 w 2227"/>
                <a:gd name="T27" fmla="*/ 63 h 1119"/>
                <a:gd name="T28" fmla="*/ 232 w 2227"/>
                <a:gd name="T29" fmla="*/ 64 h 1119"/>
                <a:gd name="T30" fmla="*/ 229 w 2227"/>
                <a:gd name="T31" fmla="*/ 65 h 1119"/>
                <a:gd name="T32" fmla="*/ 227 w 2227"/>
                <a:gd name="T33" fmla="*/ 65 h 1119"/>
                <a:gd name="T34" fmla="*/ 224 w 2227"/>
                <a:gd name="T35" fmla="*/ 65 h 1119"/>
                <a:gd name="T36" fmla="*/ 17 w 2227"/>
                <a:gd name="T37" fmla="*/ 65 h 1119"/>
                <a:gd name="T38" fmla="*/ 13 w 2227"/>
                <a:gd name="T39" fmla="*/ 65 h 1119"/>
                <a:gd name="T40" fmla="*/ 9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2" y="13"/>
                  </a:lnTo>
                  <a:lnTo>
                    <a:pt x="2166" y="21"/>
                  </a:lnTo>
                  <a:lnTo>
                    <a:pt x="2177" y="29"/>
                  </a:lnTo>
                  <a:lnTo>
                    <a:pt x="2188" y="39"/>
                  </a:lnTo>
                  <a:lnTo>
                    <a:pt x="2196" y="48"/>
                  </a:lnTo>
                  <a:lnTo>
                    <a:pt x="2204" y="60"/>
                  </a:lnTo>
                  <a:lnTo>
                    <a:pt x="2210" y="72"/>
                  </a:lnTo>
                  <a:lnTo>
                    <a:pt x="2217" y="86"/>
                  </a:lnTo>
                  <a:lnTo>
                    <a:pt x="2220" y="101"/>
                  </a:lnTo>
                  <a:lnTo>
                    <a:pt x="2224" y="118"/>
                  </a:lnTo>
                  <a:lnTo>
                    <a:pt x="2226" y="135"/>
                  </a:lnTo>
                  <a:lnTo>
                    <a:pt x="2227" y="156"/>
                  </a:lnTo>
                  <a:lnTo>
                    <a:pt x="2227" y="963"/>
                  </a:lnTo>
                  <a:lnTo>
                    <a:pt x="2226" y="981"/>
                  </a:lnTo>
                  <a:lnTo>
                    <a:pt x="2224" y="998"/>
                  </a:lnTo>
                  <a:lnTo>
                    <a:pt x="2222" y="1006"/>
                  </a:lnTo>
                  <a:lnTo>
                    <a:pt x="2220" y="1015"/>
                  </a:lnTo>
                  <a:lnTo>
                    <a:pt x="2217" y="1031"/>
                  </a:lnTo>
                  <a:lnTo>
                    <a:pt x="2210" y="1044"/>
                  </a:lnTo>
                  <a:lnTo>
                    <a:pt x="2204" y="1057"/>
                  </a:lnTo>
                  <a:lnTo>
                    <a:pt x="2196" y="1068"/>
                  </a:lnTo>
                  <a:lnTo>
                    <a:pt x="2188" y="1080"/>
                  </a:lnTo>
                  <a:lnTo>
                    <a:pt x="2177" y="1087"/>
                  </a:lnTo>
                  <a:lnTo>
                    <a:pt x="2166" y="1095"/>
                  </a:lnTo>
                  <a:lnTo>
                    <a:pt x="2152" y="1102"/>
                  </a:lnTo>
                  <a:lnTo>
                    <a:pt x="2139" y="1109"/>
                  </a:lnTo>
                  <a:lnTo>
                    <a:pt x="2124" y="1112"/>
                  </a:lnTo>
                  <a:lnTo>
                    <a:pt x="2115" y="1113"/>
                  </a:lnTo>
                  <a:lnTo>
                    <a:pt x="2107" y="1115"/>
                  </a:lnTo>
                  <a:lnTo>
                    <a:pt x="2089" y="1117"/>
                  </a:lnTo>
                  <a:lnTo>
                    <a:pt x="2071" y="1119"/>
                  </a:lnTo>
                  <a:lnTo>
                    <a:pt x="156" y="1119"/>
                  </a:lnTo>
                  <a:lnTo>
                    <a:pt x="136" y="1117"/>
                  </a:lnTo>
                  <a:lnTo>
                    <a:pt x="118" y="1115"/>
                  </a:lnTo>
                  <a:lnTo>
                    <a:pt x="101" y="1112"/>
                  </a:lnTo>
                  <a:lnTo>
                    <a:pt x="87" y="1109"/>
                  </a:lnTo>
                  <a:lnTo>
                    <a:pt x="72" y="1102"/>
                  </a:lnTo>
                  <a:lnTo>
                    <a:pt x="60" y="1095"/>
                  </a:lnTo>
                  <a:lnTo>
                    <a:pt x="48" y="1087"/>
                  </a:lnTo>
                  <a:lnTo>
                    <a:pt x="39" y="1080"/>
                  </a:lnTo>
                  <a:lnTo>
                    <a:pt x="29" y="1068"/>
                  </a:lnTo>
                  <a:lnTo>
                    <a:pt x="21" y="1057"/>
                  </a:lnTo>
                  <a:lnTo>
                    <a:pt x="13" y="1044"/>
                  </a:lnTo>
                  <a:lnTo>
                    <a:pt x="9" y="1031"/>
                  </a:lnTo>
                  <a:lnTo>
                    <a:pt x="5" y="1015"/>
                  </a:lnTo>
                  <a:lnTo>
                    <a:pt x="2" y="998"/>
                  </a:lnTo>
                  <a:lnTo>
                    <a:pt x="0" y="981"/>
                  </a:lnTo>
                  <a:lnTo>
                    <a:pt x="0" y="963"/>
                  </a:lnTo>
                  <a:lnTo>
                    <a:pt x="0" y="156"/>
                  </a:lnTo>
                  <a:lnTo>
                    <a:pt x="0" y="135"/>
                  </a:lnTo>
                  <a:lnTo>
                    <a:pt x="2" y="118"/>
                  </a:lnTo>
                  <a:lnTo>
                    <a:pt x="5" y="101"/>
                  </a:lnTo>
                  <a:lnTo>
                    <a:pt x="9" y="86"/>
                  </a:lnTo>
                  <a:lnTo>
                    <a:pt x="13" y="72"/>
                  </a:lnTo>
                  <a:lnTo>
                    <a:pt x="21" y="60"/>
                  </a:lnTo>
                  <a:lnTo>
                    <a:pt x="29" y="48"/>
                  </a:lnTo>
                  <a:lnTo>
                    <a:pt x="39" y="39"/>
                  </a:lnTo>
                  <a:lnTo>
                    <a:pt x="48" y="29"/>
                  </a:lnTo>
                  <a:lnTo>
                    <a:pt x="60" y="21"/>
                  </a:lnTo>
                  <a:lnTo>
                    <a:pt x="72"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57" name="Freeform 244"/>
            <p:cNvSpPr>
              <a:spLocks/>
            </p:cNvSpPr>
            <p:nvPr/>
          </p:nvSpPr>
          <p:spPr bwMode="auto">
            <a:xfrm>
              <a:off x="3295" y="1661"/>
              <a:ext cx="731" cy="270"/>
            </a:xfrm>
            <a:custGeom>
              <a:avLst/>
              <a:gdLst>
                <a:gd name="T0" fmla="*/ 223 w 2227"/>
                <a:gd name="T1" fmla="*/ 0 h 1119"/>
                <a:gd name="T2" fmla="*/ 227 w 2227"/>
                <a:gd name="T3" fmla="*/ 0 h 1119"/>
                <a:gd name="T4" fmla="*/ 230 w 2227"/>
                <a:gd name="T5" fmla="*/ 0 h 1119"/>
                <a:gd name="T6" fmla="*/ 233 w 2227"/>
                <a:gd name="T7" fmla="*/ 1 h 1119"/>
                <a:gd name="T8" fmla="*/ 236 w 2227"/>
                <a:gd name="T9" fmla="*/ 2 h 1119"/>
                <a:gd name="T10" fmla="*/ 237 w 2227"/>
                <a:gd name="T11" fmla="*/ 3 h 1119"/>
                <a:gd name="T12" fmla="*/ 239 w 2227"/>
                <a:gd name="T13" fmla="*/ 5 h 1119"/>
                <a:gd name="T14" fmla="*/ 240 w 2227"/>
                <a:gd name="T15" fmla="*/ 7 h 1119"/>
                <a:gd name="T16" fmla="*/ 240 w 2227"/>
                <a:gd name="T17" fmla="*/ 9 h 1119"/>
                <a:gd name="T18" fmla="*/ 240 w 2227"/>
                <a:gd name="T19" fmla="*/ 57 h 1119"/>
                <a:gd name="T20" fmla="*/ 239 w 2227"/>
                <a:gd name="T21" fmla="*/ 59 h 1119"/>
                <a:gd name="T22" fmla="*/ 239 w 2227"/>
                <a:gd name="T23" fmla="*/ 60 h 1119"/>
                <a:gd name="T24" fmla="*/ 237 w 2227"/>
                <a:gd name="T25" fmla="*/ 62 h 1119"/>
                <a:gd name="T26" fmla="*/ 236 w 2227"/>
                <a:gd name="T27" fmla="*/ 63 h 1119"/>
                <a:gd name="T28" fmla="*/ 233 w 2227"/>
                <a:gd name="T29" fmla="*/ 64 h 1119"/>
                <a:gd name="T30" fmla="*/ 230 w 2227"/>
                <a:gd name="T31" fmla="*/ 65 h 1119"/>
                <a:gd name="T32" fmla="*/ 228 w 2227"/>
                <a:gd name="T33" fmla="*/ 65 h 1119"/>
                <a:gd name="T34" fmla="*/ 225 w 2227"/>
                <a:gd name="T35" fmla="*/ 65 h 1119"/>
                <a:gd name="T36" fmla="*/ 17 w 2227"/>
                <a:gd name="T37" fmla="*/ 65 h 1119"/>
                <a:gd name="T38" fmla="*/ 13 w 2227"/>
                <a:gd name="T39" fmla="*/ 65 h 1119"/>
                <a:gd name="T40" fmla="*/ 10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6"/>
                  </a:lnTo>
                  <a:lnTo>
                    <a:pt x="2220" y="101"/>
                  </a:lnTo>
                  <a:lnTo>
                    <a:pt x="2224" y="118"/>
                  </a:lnTo>
                  <a:lnTo>
                    <a:pt x="2226" y="135"/>
                  </a:lnTo>
                  <a:lnTo>
                    <a:pt x="2227" y="156"/>
                  </a:lnTo>
                  <a:lnTo>
                    <a:pt x="2227" y="963"/>
                  </a:lnTo>
                  <a:lnTo>
                    <a:pt x="2226" y="981"/>
                  </a:lnTo>
                  <a:lnTo>
                    <a:pt x="2224" y="998"/>
                  </a:lnTo>
                  <a:lnTo>
                    <a:pt x="2222" y="1006"/>
                  </a:lnTo>
                  <a:lnTo>
                    <a:pt x="2220" y="1015"/>
                  </a:lnTo>
                  <a:lnTo>
                    <a:pt x="2217" y="1031"/>
                  </a:lnTo>
                  <a:lnTo>
                    <a:pt x="2210" y="1044"/>
                  </a:lnTo>
                  <a:lnTo>
                    <a:pt x="2204" y="1057"/>
                  </a:lnTo>
                  <a:lnTo>
                    <a:pt x="2196" y="1068"/>
                  </a:lnTo>
                  <a:lnTo>
                    <a:pt x="2188" y="1080"/>
                  </a:lnTo>
                  <a:lnTo>
                    <a:pt x="2177" y="1087"/>
                  </a:lnTo>
                  <a:lnTo>
                    <a:pt x="2166" y="1095"/>
                  </a:lnTo>
                  <a:lnTo>
                    <a:pt x="2153" y="1102"/>
                  </a:lnTo>
                  <a:lnTo>
                    <a:pt x="2139" y="1109"/>
                  </a:lnTo>
                  <a:lnTo>
                    <a:pt x="2124" y="1112"/>
                  </a:lnTo>
                  <a:lnTo>
                    <a:pt x="2115" y="1113"/>
                  </a:lnTo>
                  <a:lnTo>
                    <a:pt x="2107" y="1115"/>
                  </a:lnTo>
                  <a:lnTo>
                    <a:pt x="2089" y="1117"/>
                  </a:lnTo>
                  <a:lnTo>
                    <a:pt x="2071" y="1119"/>
                  </a:lnTo>
                  <a:lnTo>
                    <a:pt x="156" y="1119"/>
                  </a:lnTo>
                  <a:lnTo>
                    <a:pt x="136" y="1117"/>
                  </a:lnTo>
                  <a:lnTo>
                    <a:pt x="118" y="1115"/>
                  </a:lnTo>
                  <a:lnTo>
                    <a:pt x="101" y="1112"/>
                  </a:lnTo>
                  <a:lnTo>
                    <a:pt x="87" y="1109"/>
                  </a:lnTo>
                  <a:lnTo>
                    <a:pt x="72" y="1102"/>
                  </a:lnTo>
                  <a:lnTo>
                    <a:pt x="60" y="1095"/>
                  </a:lnTo>
                  <a:lnTo>
                    <a:pt x="48" y="1087"/>
                  </a:lnTo>
                  <a:lnTo>
                    <a:pt x="39" y="1080"/>
                  </a:lnTo>
                  <a:lnTo>
                    <a:pt x="29" y="1068"/>
                  </a:lnTo>
                  <a:lnTo>
                    <a:pt x="21" y="1057"/>
                  </a:lnTo>
                  <a:lnTo>
                    <a:pt x="13" y="1044"/>
                  </a:lnTo>
                  <a:lnTo>
                    <a:pt x="9" y="1031"/>
                  </a:lnTo>
                  <a:lnTo>
                    <a:pt x="5" y="1015"/>
                  </a:lnTo>
                  <a:lnTo>
                    <a:pt x="2" y="998"/>
                  </a:lnTo>
                  <a:lnTo>
                    <a:pt x="0" y="981"/>
                  </a:lnTo>
                  <a:lnTo>
                    <a:pt x="0" y="963"/>
                  </a:lnTo>
                  <a:lnTo>
                    <a:pt x="0" y="156"/>
                  </a:lnTo>
                  <a:lnTo>
                    <a:pt x="0" y="135"/>
                  </a:lnTo>
                  <a:lnTo>
                    <a:pt x="2" y="118"/>
                  </a:lnTo>
                  <a:lnTo>
                    <a:pt x="5" y="101"/>
                  </a:lnTo>
                  <a:lnTo>
                    <a:pt x="9" y="86"/>
                  </a:lnTo>
                  <a:lnTo>
                    <a:pt x="13" y="72"/>
                  </a:lnTo>
                  <a:lnTo>
                    <a:pt x="21" y="60"/>
                  </a:lnTo>
                  <a:lnTo>
                    <a:pt x="29" y="48"/>
                  </a:lnTo>
                  <a:lnTo>
                    <a:pt x="39" y="39"/>
                  </a:lnTo>
                  <a:lnTo>
                    <a:pt x="48" y="29"/>
                  </a:lnTo>
                  <a:lnTo>
                    <a:pt x="60" y="21"/>
                  </a:lnTo>
                  <a:lnTo>
                    <a:pt x="72"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58" name="Freeform 245"/>
            <p:cNvSpPr>
              <a:spLocks/>
            </p:cNvSpPr>
            <p:nvPr/>
          </p:nvSpPr>
          <p:spPr bwMode="auto">
            <a:xfrm>
              <a:off x="2486" y="1661"/>
              <a:ext cx="729" cy="270"/>
            </a:xfrm>
            <a:custGeom>
              <a:avLst/>
              <a:gdLst>
                <a:gd name="T0" fmla="*/ 222 w 2227"/>
                <a:gd name="T1" fmla="*/ 0 h 1119"/>
                <a:gd name="T2" fmla="*/ 226 w 2227"/>
                <a:gd name="T3" fmla="*/ 0 h 1119"/>
                <a:gd name="T4" fmla="*/ 229 w 2227"/>
                <a:gd name="T5" fmla="*/ 0 h 1119"/>
                <a:gd name="T6" fmla="*/ 232 w 2227"/>
                <a:gd name="T7" fmla="*/ 1 h 1119"/>
                <a:gd name="T8" fmla="*/ 234 w 2227"/>
                <a:gd name="T9" fmla="*/ 2 h 1119"/>
                <a:gd name="T10" fmla="*/ 236 w 2227"/>
                <a:gd name="T11" fmla="*/ 3 h 1119"/>
                <a:gd name="T12" fmla="*/ 238 w 2227"/>
                <a:gd name="T13" fmla="*/ 5 h 1119"/>
                <a:gd name="T14" fmla="*/ 238 w 2227"/>
                <a:gd name="T15" fmla="*/ 7 h 1119"/>
                <a:gd name="T16" fmla="*/ 239 w 2227"/>
                <a:gd name="T17" fmla="*/ 9 h 1119"/>
                <a:gd name="T18" fmla="*/ 239 w 2227"/>
                <a:gd name="T19" fmla="*/ 57 h 1119"/>
                <a:gd name="T20" fmla="*/ 238 w 2227"/>
                <a:gd name="T21" fmla="*/ 59 h 1119"/>
                <a:gd name="T22" fmla="*/ 238 w 2227"/>
                <a:gd name="T23" fmla="*/ 60 h 1119"/>
                <a:gd name="T24" fmla="*/ 236 w 2227"/>
                <a:gd name="T25" fmla="*/ 62 h 1119"/>
                <a:gd name="T26" fmla="*/ 234 w 2227"/>
                <a:gd name="T27" fmla="*/ 63 h 1119"/>
                <a:gd name="T28" fmla="*/ 232 w 2227"/>
                <a:gd name="T29" fmla="*/ 64 h 1119"/>
                <a:gd name="T30" fmla="*/ 229 w 2227"/>
                <a:gd name="T31" fmla="*/ 65 h 1119"/>
                <a:gd name="T32" fmla="*/ 227 w 2227"/>
                <a:gd name="T33" fmla="*/ 65 h 1119"/>
                <a:gd name="T34" fmla="*/ 224 w 2227"/>
                <a:gd name="T35" fmla="*/ 65 h 1119"/>
                <a:gd name="T36" fmla="*/ 17 w 2227"/>
                <a:gd name="T37" fmla="*/ 65 h 1119"/>
                <a:gd name="T38" fmla="*/ 13 w 2227"/>
                <a:gd name="T39" fmla="*/ 65 h 1119"/>
                <a:gd name="T40" fmla="*/ 9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6"/>
                  </a:lnTo>
                  <a:lnTo>
                    <a:pt x="2220" y="101"/>
                  </a:lnTo>
                  <a:lnTo>
                    <a:pt x="2224" y="118"/>
                  </a:lnTo>
                  <a:lnTo>
                    <a:pt x="2226" y="135"/>
                  </a:lnTo>
                  <a:lnTo>
                    <a:pt x="2227" y="156"/>
                  </a:lnTo>
                  <a:lnTo>
                    <a:pt x="2227" y="963"/>
                  </a:lnTo>
                  <a:lnTo>
                    <a:pt x="2226" y="981"/>
                  </a:lnTo>
                  <a:lnTo>
                    <a:pt x="2224" y="998"/>
                  </a:lnTo>
                  <a:lnTo>
                    <a:pt x="2222" y="1006"/>
                  </a:lnTo>
                  <a:lnTo>
                    <a:pt x="2220" y="1015"/>
                  </a:lnTo>
                  <a:lnTo>
                    <a:pt x="2217" y="1031"/>
                  </a:lnTo>
                  <a:lnTo>
                    <a:pt x="2210" y="1044"/>
                  </a:lnTo>
                  <a:lnTo>
                    <a:pt x="2204" y="1057"/>
                  </a:lnTo>
                  <a:lnTo>
                    <a:pt x="2196" y="1068"/>
                  </a:lnTo>
                  <a:lnTo>
                    <a:pt x="2188" y="1080"/>
                  </a:lnTo>
                  <a:lnTo>
                    <a:pt x="2177" y="1087"/>
                  </a:lnTo>
                  <a:lnTo>
                    <a:pt x="2166" y="1095"/>
                  </a:lnTo>
                  <a:lnTo>
                    <a:pt x="2153" y="1102"/>
                  </a:lnTo>
                  <a:lnTo>
                    <a:pt x="2139" y="1109"/>
                  </a:lnTo>
                  <a:lnTo>
                    <a:pt x="2124" y="1112"/>
                  </a:lnTo>
                  <a:lnTo>
                    <a:pt x="2115" y="1113"/>
                  </a:lnTo>
                  <a:lnTo>
                    <a:pt x="2107" y="1115"/>
                  </a:lnTo>
                  <a:lnTo>
                    <a:pt x="2089" y="1117"/>
                  </a:lnTo>
                  <a:lnTo>
                    <a:pt x="2071" y="1119"/>
                  </a:lnTo>
                  <a:lnTo>
                    <a:pt x="156" y="1119"/>
                  </a:lnTo>
                  <a:lnTo>
                    <a:pt x="136" y="1117"/>
                  </a:lnTo>
                  <a:lnTo>
                    <a:pt x="118" y="1115"/>
                  </a:lnTo>
                  <a:lnTo>
                    <a:pt x="101" y="1112"/>
                  </a:lnTo>
                  <a:lnTo>
                    <a:pt x="87" y="1109"/>
                  </a:lnTo>
                  <a:lnTo>
                    <a:pt x="73" y="1102"/>
                  </a:lnTo>
                  <a:lnTo>
                    <a:pt x="60" y="1095"/>
                  </a:lnTo>
                  <a:lnTo>
                    <a:pt x="48" y="1087"/>
                  </a:lnTo>
                  <a:lnTo>
                    <a:pt x="39" y="1080"/>
                  </a:lnTo>
                  <a:lnTo>
                    <a:pt x="29" y="1068"/>
                  </a:lnTo>
                  <a:lnTo>
                    <a:pt x="21" y="1057"/>
                  </a:lnTo>
                  <a:lnTo>
                    <a:pt x="13" y="1044"/>
                  </a:lnTo>
                  <a:lnTo>
                    <a:pt x="9" y="1031"/>
                  </a:lnTo>
                  <a:lnTo>
                    <a:pt x="5" y="1015"/>
                  </a:lnTo>
                  <a:lnTo>
                    <a:pt x="2" y="998"/>
                  </a:lnTo>
                  <a:lnTo>
                    <a:pt x="0" y="981"/>
                  </a:lnTo>
                  <a:lnTo>
                    <a:pt x="0" y="963"/>
                  </a:lnTo>
                  <a:lnTo>
                    <a:pt x="0" y="156"/>
                  </a:lnTo>
                  <a:lnTo>
                    <a:pt x="0" y="135"/>
                  </a:lnTo>
                  <a:lnTo>
                    <a:pt x="2" y="118"/>
                  </a:lnTo>
                  <a:lnTo>
                    <a:pt x="5" y="101"/>
                  </a:lnTo>
                  <a:lnTo>
                    <a:pt x="9" y="86"/>
                  </a:lnTo>
                  <a:lnTo>
                    <a:pt x="13" y="72"/>
                  </a:lnTo>
                  <a:lnTo>
                    <a:pt x="21" y="60"/>
                  </a:lnTo>
                  <a:lnTo>
                    <a:pt x="29" y="48"/>
                  </a:lnTo>
                  <a:lnTo>
                    <a:pt x="39" y="39"/>
                  </a:lnTo>
                  <a:lnTo>
                    <a:pt x="48" y="29"/>
                  </a:lnTo>
                  <a:lnTo>
                    <a:pt x="60" y="21"/>
                  </a:lnTo>
                  <a:lnTo>
                    <a:pt x="73"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59" name="Freeform 246"/>
            <p:cNvSpPr>
              <a:spLocks/>
            </p:cNvSpPr>
            <p:nvPr/>
          </p:nvSpPr>
          <p:spPr bwMode="auto">
            <a:xfrm>
              <a:off x="1682" y="1661"/>
              <a:ext cx="730" cy="270"/>
            </a:xfrm>
            <a:custGeom>
              <a:avLst/>
              <a:gdLst>
                <a:gd name="T0" fmla="*/ 223 w 2227"/>
                <a:gd name="T1" fmla="*/ 0 h 1119"/>
                <a:gd name="T2" fmla="*/ 227 w 2227"/>
                <a:gd name="T3" fmla="*/ 0 h 1119"/>
                <a:gd name="T4" fmla="*/ 230 w 2227"/>
                <a:gd name="T5" fmla="*/ 0 h 1119"/>
                <a:gd name="T6" fmla="*/ 233 w 2227"/>
                <a:gd name="T7" fmla="*/ 1 h 1119"/>
                <a:gd name="T8" fmla="*/ 235 w 2227"/>
                <a:gd name="T9" fmla="*/ 2 h 1119"/>
                <a:gd name="T10" fmla="*/ 237 w 2227"/>
                <a:gd name="T11" fmla="*/ 3 h 1119"/>
                <a:gd name="T12" fmla="*/ 238 w 2227"/>
                <a:gd name="T13" fmla="*/ 5 h 1119"/>
                <a:gd name="T14" fmla="*/ 239 w 2227"/>
                <a:gd name="T15" fmla="*/ 7 h 1119"/>
                <a:gd name="T16" fmla="*/ 239 w 2227"/>
                <a:gd name="T17" fmla="*/ 9 h 1119"/>
                <a:gd name="T18" fmla="*/ 239 w 2227"/>
                <a:gd name="T19" fmla="*/ 57 h 1119"/>
                <a:gd name="T20" fmla="*/ 239 w 2227"/>
                <a:gd name="T21" fmla="*/ 59 h 1119"/>
                <a:gd name="T22" fmla="*/ 238 w 2227"/>
                <a:gd name="T23" fmla="*/ 60 h 1119"/>
                <a:gd name="T24" fmla="*/ 237 w 2227"/>
                <a:gd name="T25" fmla="*/ 62 h 1119"/>
                <a:gd name="T26" fmla="*/ 235 w 2227"/>
                <a:gd name="T27" fmla="*/ 63 h 1119"/>
                <a:gd name="T28" fmla="*/ 233 w 2227"/>
                <a:gd name="T29" fmla="*/ 64 h 1119"/>
                <a:gd name="T30" fmla="*/ 230 w 2227"/>
                <a:gd name="T31" fmla="*/ 65 h 1119"/>
                <a:gd name="T32" fmla="*/ 227 w 2227"/>
                <a:gd name="T33" fmla="*/ 65 h 1119"/>
                <a:gd name="T34" fmla="*/ 225 w 2227"/>
                <a:gd name="T35" fmla="*/ 65 h 1119"/>
                <a:gd name="T36" fmla="*/ 17 w 2227"/>
                <a:gd name="T37" fmla="*/ 65 h 1119"/>
                <a:gd name="T38" fmla="*/ 13 w 2227"/>
                <a:gd name="T39" fmla="*/ 65 h 1119"/>
                <a:gd name="T40" fmla="*/ 10 w 2227"/>
                <a:gd name="T41" fmla="*/ 65 h 1119"/>
                <a:gd name="T42" fmla="*/ 7 w 2227"/>
                <a:gd name="T43" fmla="*/ 64 h 1119"/>
                <a:gd name="T44" fmla="*/ 4 w 2227"/>
                <a:gd name="T45" fmla="*/ 63 h 1119"/>
                <a:gd name="T46" fmla="*/ 2 w 2227"/>
                <a:gd name="T47" fmla="*/ 62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2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2"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1" y="72"/>
                  </a:lnTo>
                  <a:lnTo>
                    <a:pt x="2217" y="86"/>
                  </a:lnTo>
                  <a:lnTo>
                    <a:pt x="2221" y="101"/>
                  </a:lnTo>
                  <a:lnTo>
                    <a:pt x="2224" y="118"/>
                  </a:lnTo>
                  <a:lnTo>
                    <a:pt x="2226" y="135"/>
                  </a:lnTo>
                  <a:lnTo>
                    <a:pt x="2227" y="156"/>
                  </a:lnTo>
                  <a:lnTo>
                    <a:pt x="2227" y="963"/>
                  </a:lnTo>
                  <a:lnTo>
                    <a:pt x="2226" y="981"/>
                  </a:lnTo>
                  <a:lnTo>
                    <a:pt x="2224" y="998"/>
                  </a:lnTo>
                  <a:lnTo>
                    <a:pt x="2222" y="1006"/>
                  </a:lnTo>
                  <a:lnTo>
                    <a:pt x="2221" y="1015"/>
                  </a:lnTo>
                  <a:lnTo>
                    <a:pt x="2217" y="1031"/>
                  </a:lnTo>
                  <a:lnTo>
                    <a:pt x="2211" y="1044"/>
                  </a:lnTo>
                  <a:lnTo>
                    <a:pt x="2204" y="1057"/>
                  </a:lnTo>
                  <a:lnTo>
                    <a:pt x="2196" y="1068"/>
                  </a:lnTo>
                  <a:lnTo>
                    <a:pt x="2188" y="1080"/>
                  </a:lnTo>
                  <a:lnTo>
                    <a:pt x="2177" y="1087"/>
                  </a:lnTo>
                  <a:lnTo>
                    <a:pt x="2166" y="1095"/>
                  </a:lnTo>
                  <a:lnTo>
                    <a:pt x="2153" y="1102"/>
                  </a:lnTo>
                  <a:lnTo>
                    <a:pt x="2139" y="1109"/>
                  </a:lnTo>
                  <a:lnTo>
                    <a:pt x="2124" y="1112"/>
                  </a:lnTo>
                  <a:lnTo>
                    <a:pt x="2115" y="1113"/>
                  </a:lnTo>
                  <a:lnTo>
                    <a:pt x="2107" y="1115"/>
                  </a:lnTo>
                  <a:lnTo>
                    <a:pt x="2089" y="1117"/>
                  </a:lnTo>
                  <a:lnTo>
                    <a:pt x="2072" y="1119"/>
                  </a:lnTo>
                  <a:lnTo>
                    <a:pt x="156" y="1119"/>
                  </a:lnTo>
                  <a:lnTo>
                    <a:pt x="136" y="1117"/>
                  </a:lnTo>
                  <a:lnTo>
                    <a:pt x="118" y="1115"/>
                  </a:lnTo>
                  <a:lnTo>
                    <a:pt x="102" y="1112"/>
                  </a:lnTo>
                  <a:lnTo>
                    <a:pt x="87" y="1109"/>
                  </a:lnTo>
                  <a:lnTo>
                    <a:pt x="73" y="1102"/>
                  </a:lnTo>
                  <a:lnTo>
                    <a:pt x="61" y="1095"/>
                  </a:lnTo>
                  <a:lnTo>
                    <a:pt x="48" y="1087"/>
                  </a:lnTo>
                  <a:lnTo>
                    <a:pt x="39" y="1080"/>
                  </a:lnTo>
                  <a:lnTo>
                    <a:pt x="29" y="1068"/>
                  </a:lnTo>
                  <a:lnTo>
                    <a:pt x="22" y="1057"/>
                  </a:lnTo>
                  <a:lnTo>
                    <a:pt x="14" y="1044"/>
                  </a:lnTo>
                  <a:lnTo>
                    <a:pt x="9" y="1031"/>
                  </a:lnTo>
                  <a:lnTo>
                    <a:pt x="5" y="1015"/>
                  </a:lnTo>
                  <a:lnTo>
                    <a:pt x="3" y="998"/>
                  </a:lnTo>
                  <a:lnTo>
                    <a:pt x="0" y="981"/>
                  </a:lnTo>
                  <a:lnTo>
                    <a:pt x="0" y="963"/>
                  </a:lnTo>
                  <a:lnTo>
                    <a:pt x="0" y="156"/>
                  </a:lnTo>
                  <a:lnTo>
                    <a:pt x="0" y="135"/>
                  </a:lnTo>
                  <a:lnTo>
                    <a:pt x="3" y="118"/>
                  </a:lnTo>
                  <a:lnTo>
                    <a:pt x="5" y="101"/>
                  </a:lnTo>
                  <a:lnTo>
                    <a:pt x="9" y="86"/>
                  </a:lnTo>
                  <a:lnTo>
                    <a:pt x="14" y="72"/>
                  </a:lnTo>
                  <a:lnTo>
                    <a:pt x="22" y="60"/>
                  </a:lnTo>
                  <a:lnTo>
                    <a:pt x="29" y="48"/>
                  </a:lnTo>
                  <a:lnTo>
                    <a:pt x="39" y="39"/>
                  </a:lnTo>
                  <a:lnTo>
                    <a:pt x="48" y="29"/>
                  </a:lnTo>
                  <a:lnTo>
                    <a:pt x="61" y="21"/>
                  </a:lnTo>
                  <a:lnTo>
                    <a:pt x="73" y="13"/>
                  </a:lnTo>
                  <a:lnTo>
                    <a:pt x="87" y="9"/>
                  </a:lnTo>
                  <a:lnTo>
                    <a:pt x="102"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0" name="Freeform 254"/>
            <p:cNvSpPr>
              <a:spLocks/>
            </p:cNvSpPr>
            <p:nvPr/>
          </p:nvSpPr>
          <p:spPr bwMode="auto">
            <a:xfrm>
              <a:off x="3295" y="2225"/>
              <a:ext cx="731" cy="269"/>
            </a:xfrm>
            <a:custGeom>
              <a:avLst/>
              <a:gdLst>
                <a:gd name="T0" fmla="*/ 223 w 2227"/>
                <a:gd name="T1" fmla="*/ 0 h 1119"/>
                <a:gd name="T2" fmla="*/ 227 w 2227"/>
                <a:gd name="T3" fmla="*/ 0 h 1119"/>
                <a:gd name="T4" fmla="*/ 230 w 2227"/>
                <a:gd name="T5" fmla="*/ 0 h 1119"/>
                <a:gd name="T6" fmla="*/ 233 w 2227"/>
                <a:gd name="T7" fmla="*/ 1 h 1119"/>
                <a:gd name="T8" fmla="*/ 236 w 2227"/>
                <a:gd name="T9" fmla="*/ 2 h 1119"/>
                <a:gd name="T10" fmla="*/ 237 w 2227"/>
                <a:gd name="T11" fmla="*/ 3 h 1119"/>
                <a:gd name="T12" fmla="*/ 239 w 2227"/>
                <a:gd name="T13" fmla="*/ 5 h 1119"/>
                <a:gd name="T14" fmla="*/ 240 w 2227"/>
                <a:gd name="T15" fmla="*/ 7 h 1119"/>
                <a:gd name="T16" fmla="*/ 240 w 2227"/>
                <a:gd name="T17" fmla="*/ 9 h 1119"/>
                <a:gd name="T18" fmla="*/ 240 w 2227"/>
                <a:gd name="T19" fmla="*/ 57 h 1119"/>
                <a:gd name="T20" fmla="*/ 239 w 2227"/>
                <a:gd name="T21" fmla="*/ 58 h 1119"/>
                <a:gd name="T22" fmla="*/ 239 w 2227"/>
                <a:gd name="T23" fmla="*/ 60 h 1119"/>
                <a:gd name="T24" fmla="*/ 237 w 2227"/>
                <a:gd name="T25" fmla="*/ 61 h 1119"/>
                <a:gd name="T26" fmla="*/ 236 w 2227"/>
                <a:gd name="T27" fmla="*/ 63 h 1119"/>
                <a:gd name="T28" fmla="*/ 233 w 2227"/>
                <a:gd name="T29" fmla="*/ 63 h 1119"/>
                <a:gd name="T30" fmla="*/ 230 w 2227"/>
                <a:gd name="T31" fmla="*/ 64 h 1119"/>
                <a:gd name="T32" fmla="*/ 228 w 2227"/>
                <a:gd name="T33" fmla="*/ 64 h 1119"/>
                <a:gd name="T34" fmla="*/ 225 w 2227"/>
                <a:gd name="T35" fmla="*/ 65 h 1119"/>
                <a:gd name="T36" fmla="*/ 17 w 2227"/>
                <a:gd name="T37" fmla="*/ 65 h 1119"/>
                <a:gd name="T38" fmla="*/ 13 w 2227"/>
                <a:gd name="T39" fmla="*/ 64 h 1119"/>
                <a:gd name="T40" fmla="*/ 10 w 2227"/>
                <a:gd name="T41" fmla="*/ 64 h 1119"/>
                <a:gd name="T42" fmla="*/ 7 w 2227"/>
                <a:gd name="T43" fmla="*/ 63 h 1119"/>
                <a:gd name="T44" fmla="*/ 4 w 2227"/>
                <a:gd name="T45" fmla="*/ 63 h 1119"/>
                <a:gd name="T46" fmla="*/ 2 w 2227"/>
                <a:gd name="T47" fmla="*/ 61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7"/>
                  </a:lnTo>
                  <a:lnTo>
                    <a:pt x="2220" y="101"/>
                  </a:lnTo>
                  <a:lnTo>
                    <a:pt x="2224" y="118"/>
                  </a:lnTo>
                  <a:lnTo>
                    <a:pt x="2226" y="136"/>
                  </a:lnTo>
                  <a:lnTo>
                    <a:pt x="2227" y="156"/>
                  </a:lnTo>
                  <a:lnTo>
                    <a:pt x="2227" y="963"/>
                  </a:lnTo>
                  <a:lnTo>
                    <a:pt x="2226" y="981"/>
                  </a:lnTo>
                  <a:lnTo>
                    <a:pt x="2224" y="998"/>
                  </a:lnTo>
                  <a:lnTo>
                    <a:pt x="2222" y="1006"/>
                  </a:lnTo>
                  <a:lnTo>
                    <a:pt x="2220" y="1015"/>
                  </a:lnTo>
                  <a:lnTo>
                    <a:pt x="2217" y="1031"/>
                  </a:lnTo>
                  <a:lnTo>
                    <a:pt x="2210" y="1044"/>
                  </a:lnTo>
                  <a:lnTo>
                    <a:pt x="2204" y="1057"/>
                  </a:lnTo>
                  <a:lnTo>
                    <a:pt x="2196" y="1069"/>
                  </a:lnTo>
                  <a:lnTo>
                    <a:pt x="2188" y="1080"/>
                  </a:lnTo>
                  <a:lnTo>
                    <a:pt x="2177" y="1088"/>
                  </a:lnTo>
                  <a:lnTo>
                    <a:pt x="2166" y="1095"/>
                  </a:lnTo>
                  <a:lnTo>
                    <a:pt x="2153" y="1102"/>
                  </a:lnTo>
                  <a:lnTo>
                    <a:pt x="2139" y="1109"/>
                  </a:lnTo>
                  <a:lnTo>
                    <a:pt x="2124" y="1112"/>
                  </a:lnTo>
                  <a:lnTo>
                    <a:pt x="2115" y="1113"/>
                  </a:lnTo>
                  <a:lnTo>
                    <a:pt x="2107" y="1115"/>
                  </a:lnTo>
                  <a:lnTo>
                    <a:pt x="2089" y="1118"/>
                  </a:lnTo>
                  <a:lnTo>
                    <a:pt x="2071" y="1119"/>
                  </a:lnTo>
                  <a:lnTo>
                    <a:pt x="156" y="1119"/>
                  </a:lnTo>
                  <a:lnTo>
                    <a:pt x="136" y="1118"/>
                  </a:lnTo>
                  <a:lnTo>
                    <a:pt x="118" y="1115"/>
                  </a:lnTo>
                  <a:lnTo>
                    <a:pt x="101" y="1112"/>
                  </a:lnTo>
                  <a:lnTo>
                    <a:pt x="87" y="1109"/>
                  </a:lnTo>
                  <a:lnTo>
                    <a:pt x="72" y="1102"/>
                  </a:lnTo>
                  <a:lnTo>
                    <a:pt x="60" y="1095"/>
                  </a:lnTo>
                  <a:lnTo>
                    <a:pt x="48" y="1088"/>
                  </a:lnTo>
                  <a:lnTo>
                    <a:pt x="39" y="1080"/>
                  </a:lnTo>
                  <a:lnTo>
                    <a:pt x="29" y="1069"/>
                  </a:lnTo>
                  <a:lnTo>
                    <a:pt x="21" y="1057"/>
                  </a:lnTo>
                  <a:lnTo>
                    <a:pt x="13" y="1044"/>
                  </a:lnTo>
                  <a:lnTo>
                    <a:pt x="9" y="1031"/>
                  </a:lnTo>
                  <a:lnTo>
                    <a:pt x="5" y="1015"/>
                  </a:lnTo>
                  <a:lnTo>
                    <a:pt x="2" y="998"/>
                  </a:lnTo>
                  <a:lnTo>
                    <a:pt x="0" y="981"/>
                  </a:lnTo>
                  <a:lnTo>
                    <a:pt x="0" y="963"/>
                  </a:lnTo>
                  <a:lnTo>
                    <a:pt x="0" y="156"/>
                  </a:lnTo>
                  <a:lnTo>
                    <a:pt x="0" y="136"/>
                  </a:lnTo>
                  <a:lnTo>
                    <a:pt x="2" y="118"/>
                  </a:lnTo>
                  <a:lnTo>
                    <a:pt x="5" y="101"/>
                  </a:lnTo>
                  <a:lnTo>
                    <a:pt x="9" y="87"/>
                  </a:lnTo>
                  <a:lnTo>
                    <a:pt x="13" y="72"/>
                  </a:lnTo>
                  <a:lnTo>
                    <a:pt x="21" y="60"/>
                  </a:lnTo>
                  <a:lnTo>
                    <a:pt x="29" y="48"/>
                  </a:lnTo>
                  <a:lnTo>
                    <a:pt x="39" y="39"/>
                  </a:lnTo>
                  <a:lnTo>
                    <a:pt x="48" y="29"/>
                  </a:lnTo>
                  <a:lnTo>
                    <a:pt x="60" y="21"/>
                  </a:lnTo>
                  <a:lnTo>
                    <a:pt x="72"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1" name="Freeform 255"/>
            <p:cNvSpPr>
              <a:spLocks/>
            </p:cNvSpPr>
            <p:nvPr/>
          </p:nvSpPr>
          <p:spPr bwMode="auto">
            <a:xfrm>
              <a:off x="2486" y="2225"/>
              <a:ext cx="729" cy="269"/>
            </a:xfrm>
            <a:custGeom>
              <a:avLst/>
              <a:gdLst>
                <a:gd name="T0" fmla="*/ 222 w 2227"/>
                <a:gd name="T1" fmla="*/ 0 h 1119"/>
                <a:gd name="T2" fmla="*/ 226 w 2227"/>
                <a:gd name="T3" fmla="*/ 0 h 1119"/>
                <a:gd name="T4" fmla="*/ 229 w 2227"/>
                <a:gd name="T5" fmla="*/ 0 h 1119"/>
                <a:gd name="T6" fmla="*/ 232 w 2227"/>
                <a:gd name="T7" fmla="*/ 1 h 1119"/>
                <a:gd name="T8" fmla="*/ 234 w 2227"/>
                <a:gd name="T9" fmla="*/ 2 h 1119"/>
                <a:gd name="T10" fmla="*/ 236 w 2227"/>
                <a:gd name="T11" fmla="*/ 3 h 1119"/>
                <a:gd name="T12" fmla="*/ 238 w 2227"/>
                <a:gd name="T13" fmla="*/ 5 h 1119"/>
                <a:gd name="T14" fmla="*/ 238 w 2227"/>
                <a:gd name="T15" fmla="*/ 7 h 1119"/>
                <a:gd name="T16" fmla="*/ 239 w 2227"/>
                <a:gd name="T17" fmla="*/ 9 h 1119"/>
                <a:gd name="T18" fmla="*/ 239 w 2227"/>
                <a:gd name="T19" fmla="*/ 57 h 1119"/>
                <a:gd name="T20" fmla="*/ 238 w 2227"/>
                <a:gd name="T21" fmla="*/ 58 h 1119"/>
                <a:gd name="T22" fmla="*/ 238 w 2227"/>
                <a:gd name="T23" fmla="*/ 60 h 1119"/>
                <a:gd name="T24" fmla="*/ 236 w 2227"/>
                <a:gd name="T25" fmla="*/ 61 h 1119"/>
                <a:gd name="T26" fmla="*/ 234 w 2227"/>
                <a:gd name="T27" fmla="*/ 63 h 1119"/>
                <a:gd name="T28" fmla="*/ 232 w 2227"/>
                <a:gd name="T29" fmla="*/ 63 h 1119"/>
                <a:gd name="T30" fmla="*/ 229 w 2227"/>
                <a:gd name="T31" fmla="*/ 64 h 1119"/>
                <a:gd name="T32" fmla="*/ 227 w 2227"/>
                <a:gd name="T33" fmla="*/ 64 h 1119"/>
                <a:gd name="T34" fmla="*/ 224 w 2227"/>
                <a:gd name="T35" fmla="*/ 65 h 1119"/>
                <a:gd name="T36" fmla="*/ 17 w 2227"/>
                <a:gd name="T37" fmla="*/ 65 h 1119"/>
                <a:gd name="T38" fmla="*/ 13 w 2227"/>
                <a:gd name="T39" fmla="*/ 64 h 1119"/>
                <a:gd name="T40" fmla="*/ 9 w 2227"/>
                <a:gd name="T41" fmla="*/ 64 h 1119"/>
                <a:gd name="T42" fmla="*/ 7 w 2227"/>
                <a:gd name="T43" fmla="*/ 63 h 1119"/>
                <a:gd name="T44" fmla="*/ 4 w 2227"/>
                <a:gd name="T45" fmla="*/ 63 h 1119"/>
                <a:gd name="T46" fmla="*/ 2 w 2227"/>
                <a:gd name="T47" fmla="*/ 61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1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1"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0" y="72"/>
                  </a:lnTo>
                  <a:lnTo>
                    <a:pt x="2217" y="87"/>
                  </a:lnTo>
                  <a:lnTo>
                    <a:pt x="2220" y="101"/>
                  </a:lnTo>
                  <a:lnTo>
                    <a:pt x="2224" y="118"/>
                  </a:lnTo>
                  <a:lnTo>
                    <a:pt x="2226" y="136"/>
                  </a:lnTo>
                  <a:lnTo>
                    <a:pt x="2227" y="156"/>
                  </a:lnTo>
                  <a:lnTo>
                    <a:pt x="2227" y="963"/>
                  </a:lnTo>
                  <a:lnTo>
                    <a:pt x="2226" y="981"/>
                  </a:lnTo>
                  <a:lnTo>
                    <a:pt x="2224" y="998"/>
                  </a:lnTo>
                  <a:lnTo>
                    <a:pt x="2222" y="1006"/>
                  </a:lnTo>
                  <a:lnTo>
                    <a:pt x="2220" y="1015"/>
                  </a:lnTo>
                  <a:lnTo>
                    <a:pt x="2217" y="1031"/>
                  </a:lnTo>
                  <a:lnTo>
                    <a:pt x="2210" y="1044"/>
                  </a:lnTo>
                  <a:lnTo>
                    <a:pt x="2204" y="1057"/>
                  </a:lnTo>
                  <a:lnTo>
                    <a:pt x="2196" y="1069"/>
                  </a:lnTo>
                  <a:lnTo>
                    <a:pt x="2188" y="1080"/>
                  </a:lnTo>
                  <a:lnTo>
                    <a:pt x="2177" y="1088"/>
                  </a:lnTo>
                  <a:lnTo>
                    <a:pt x="2166" y="1095"/>
                  </a:lnTo>
                  <a:lnTo>
                    <a:pt x="2153" y="1102"/>
                  </a:lnTo>
                  <a:lnTo>
                    <a:pt x="2139" y="1109"/>
                  </a:lnTo>
                  <a:lnTo>
                    <a:pt x="2124" y="1112"/>
                  </a:lnTo>
                  <a:lnTo>
                    <a:pt x="2115" y="1113"/>
                  </a:lnTo>
                  <a:lnTo>
                    <a:pt x="2107" y="1115"/>
                  </a:lnTo>
                  <a:lnTo>
                    <a:pt x="2089" y="1118"/>
                  </a:lnTo>
                  <a:lnTo>
                    <a:pt x="2071" y="1119"/>
                  </a:lnTo>
                  <a:lnTo>
                    <a:pt x="156" y="1119"/>
                  </a:lnTo>
                  <a:lnTo>
                    <a:pt x="136" y="1118"/>
                  </a:lnTo>
                  <a:lnTo>
                    <a:pt x="118" y="1115"/>
                  </a:lnTo>
                  <a:lnTo>
                    <a:pt x="101" y="1112"/>
                  </a:lnTo>
                  <a:lnTo>
                    <a:pt x="87" y="1109"/>
                  </a:lnTo>
                  <a:lnTo>
                    <a:pt x="73" y="1102"/>
                  </a:lnTo>
                  <a:lnTo>
                    <a:pt x="60" y="1095"/>
                  </a:lnTo>
                  <a:lnTo>
                    <a:pt x="48" y="1088"/>
                  </a:lnTo>
                  <a:lnTo>
                    <a:pt x="39" y="1080"/>
                  </a:lnTo>
                  <a:lnTo>
                    <a:pt x="29" y="1069"/>
                  </a:lnTo>
                  <a:lnTo>
                    <a:pt x="21" y="1057"/>
                  </a:lnTo>
                  <a:lnTo>
                    <a:pt x="13" y="1044"/>
                  </a:lnTo>
                  <a:lnTo>
                    <a:pt x="9" y="1031"/>
                  </a:lnTo>
                  <a:lnTo>
                    <a:pt x="5" y="1015"/>
                  </a:lnTo>
                  <a:lnTo>
                    <a:pt x="2" y="998"/>
                  </a:lnTo>
                  <a:lnTo>
                    <a:pt x="0" y="981"/>
                  </a:lnTo>
                  <a:lnTo>
                    <a:pt x="0" y="963"/>
                  </a:lnTo>
                  <a:lnTo>
                    <a:pt x="0" y="156"/>
                  </a:lnTo>
                  <a:lnTo>
                    <a:pt x="0" y="136"/>
                  </a:lnTo>
                  <a:lnTo>
                    <a:pt x="2" y="118"/>
                  </a:lnTo>
                  <a:lnTo>
                    <a:pt x="5" y="101"/>
                  </a:lnTo>
                  <a:lnTo>
                    <a:pt x="9" y="87"/>
                  </a:lnTo>
                  <a:lnTo>
                    <a:pt x="13" y="72"/>
                  </a:lnTo>
                  <a:lnTo>
                    <a:pt x="21" y="60"/>
                  </a:lnTo>
                  <a:lnTo>
                    <a:pt x="29" y="48"/>
                  </a:lnTo>
                  <a:lnTo>
                    <a:pt x="39" y="39"/>
                  </a:lnTo>
                  <a:lnTo>
                    <a:pt x="48" y="29"/>
                  </a:lnTo>
                  <a:lnTo>
                    <a:pt x="60" y="21"/>
                  </a:lnTo>
                  <a:lnTo>
                    <a:pt x="73" y="13"/>
                  </a:lnTo>
                  <a:lnTo>
                    <a:pt x="87" y="9"/>
                  </a:lnTo>
                  <a:lnTo>
                    <a:pt x="101"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2" name="Freeform 256"/>
            <p:cNvSpPr>
              <a:spLocks/>
            </p:cNvSpPr>
            <p:nvPr/>
          </p:nvSpPr>
          <p:spPr bwMode="auto">
            <a:xfrm>
              <a:off x="1682" y="2225"/>
              <a:ext cx="730" cy="269"/>
            </a:xfrm>
            <a:custGeom>
              <a:avLst/>
              <a:gdLst>
                <a:gd name="T0" fmla="*/ 223 w 2227"/>
                <a:gd name="T1" fmla="*/ 0 h 1119"/>
                <a:gd name="T2" fmla="*/ 227 w 2227"/>
                <a:gd name="T3" fmla="*/ 0 h 1119"/>
                <a:gd name="T4" fmla="*/ 230 w 2227"/>
                <a:gd name="T5" fmla="*/ 0 h 1119"/>
                <a:gd name="T6" fmla="*/ 233 w 2227"/>
                <a:gd name="T7" fmla="*/ 1 h 1119"/>
                <a:gd name="T8" fmla="*/ 235 w 2227"/>
                <a:gd name="T9" fmla="*/ 2 h 1119"/>
                <a:gd name="T10" fmla="*/ 237 w 2227"/>
                <a:gd name="T11" fmla="*/ 3 h 1119"/>
                <a:gd name="T12" fmla="*/ 238 w 2227"/>
                <a:gd name="T13" fmla="*/ 5 h 1119"/>
                <a:gd name="T14" fmla="*/ 239 w 2227"/>
                <a:gd name="T15" fmla="*/ 7 h 1119"/>
                <a:gd name="T16" fmla="*/ 239 w 2227"/>
                <a:gd name="T17" fmla="*/ 9 h 1119"/>
                <a:gd name="T18" fmla="*/ 239 w 2227"/>
                <a:gd name="T19" fmla="*/ 57 h 1119"/>
                <a:gd name="T20" fmla="*/ 239 w 2227"/>
                <a:gd name="T21" fmla="*/ 58 h 1119"/>
                <a:gd name="T22" fmla="*/ 238 w 2227"/>
                <a:gd name="T23" fmla="*/ 60 h 1119"/>
                <a:gd name="T24" fmla="*/ 237 w 2227"/>
                <a:gd name="T25" fmla="*/ 61 h 1119"/>
                <a:gd name="T26" fmla="*/ 235 w 2227"/>
                <a:gd name="T27" fmla="*/ 63 h 1119"/>
                <a:gd name="T28" fmla="*/ 233 w 2227"/>
                <a:gd name="T29" fmla="*/ 63 h 1119"/>
                <a:gd name="T30" fmla="*/ 230 w 2227"/>
                <a:gd name="T31" fmla="*/ 64 h 1119"/>
                <a:gd name="T32" fmla="*/ 227 w 2227"/>
                <a:gd name="T33" fmla="*/ 64 h 1119"/>
                <a:gd name="T34" fmla="*/ 225 w 2227"/>
                <a:gd name="T35" fmla="*/ 65 h 1119"/>
                <a:gd name="T36" fmla="*/ 17 w 2227"/>
                <a:gd name="T37" fmla="*/ 65 h 1119"/>
                <a:gd name="T38" fmla="*/ 13 w 2227"/>
                <a:gd name="T39" fmla="*/ 64 h 1119"/>
                <a:gd name="T40" fmla="*/ 10 w 2227"/>
                <a:gd name="T41" fmla="*/ 64 h 1119"/>
                <a:gd name="T42" fmla="*/ 7 w 2227"/>
                <a:gd name="T43" fmla="*/ 63 h 1119"/>
                <a:gd name="T44" fmla="*/ 4 w 2227"/>
                <a:gd name="T45" fmla="*/ 63 h 1119"/>
                <a:gd name="T46" fmla="*/ 2 w 2227"/>
                <a:gd name="T47" fmla="*/ 61 h 1119"/>
                <a:gd name="T48" fmla="*/ 1 w 2227"/>
                <a:gd name="T49" fmla="*/ 60 h 1119"/>
                <a:gd name="T50" fmla="*/ 0 w 2227"/>
                <a:gd name="T51" fmla="*/ 58 h 1119"/>
                <a:gd name="T52" fmla="*/ 0 w 2227"/>
                <a:gd name="T53" fmla="*/ 56 h 1119"/>
                <a:gd name="T54" fmla="*/ 0 w 2227"/>
                <a:gd name="T55" fmla="*/ 8 h 1119"/>
                <a:gd name="T56" fmla="*/ 1 w 2227"/>
                <a:gd name="T57" fmla="*/ 6 h 1119"/>
                <a:gd name="T58" fmla="*/ 2 w 2227"/>
                <a:gd name="T59" fmla="*/ 4 h 1119"/>
                <a:gd name="T60" fmla="*/ 3 w 2227"/>
                <a:gd name="T61" fmla="*/ 3 h 1119"/>
                <a:gd name="T62" fmla="*/ 5 w 2227"/>
                <a:gd name="T63" fmla="*/ 2 h 1119"/>
                <a:gd name="T64" fmla="*/ 8 w 2227"/>
                <a:gd name="T65" fmla="*/ 1 h 1119"/>
                <a:gd name="T66" fmla="*/ 11 w 2227"/>
                <a:gd name="T67" fmla="*/ 0 h 1119"/>
                <a:gd name="T68" fmla="*/ 15 w 2227"/>
                <a:gd name="T69" fmla="*/ 0 h 1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7"/>
                <a:gd name="T106" fmla="*/ 0 h 1119"/>
                <a:gd name="T107" fmla="*/ 2227 w 2227"/>
                <a:gd name="T108" fmla="*/ 1119 h 1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7" h="1119">
                  <a:moveTo>
                    <a:pt x="156" y="0"/>
                  </a:moveTo>
                  <a:lnTo>
                    <a:pt x="2072" y="0"/>
                  </a:lnTo>
                  <a:lnTo>
                    <a:pt x="2089" y="0"/>
                  </a:lnTo>
                  <a:lnTo>
                    <a:pt x="2107" y="2"/>
                  </a:lnTo>
                  <a:lnTo>
                    <a:pt x="2124" y="4"/>
                  </a:lnTo>
                  <a:lnTo>
                    <a:pt x="2139" y="9"/>
                  </a:lnTo>
                  <a:lnTo>
                    <a:pt x="2153" y="13"/>
                  </a:lnTo>
                  <a:lnTo>
                    <a:pt x="2166" y="21"/>
                  </a:lnTo>
                  <a:lnTo>
                    <a:pt x="2177" y="29"/>
                  </a:lnTo>
                  <a:lnTo>
                    <a:pt x="2188" y="39"/>
                  </a:lnTo>
                  <a:lnTo>
                    <a:pt x="2196" y="48"/>
                  </a:lnTo>
                  <a:lnTo>
                    <a:pt x="2204" y="60"/>
                  </a:lnTo>
                  <a:lnTo>
                    <a:pt x="2211" y="72"/>
                  </a:lnTo>
                  <a:lnTo>
                    <a:pt x="2217" y="87"/>
                  </a:lnTo>
                  <a:lnTo>
                    <a:pt x="2221" y="101"/>
                  </a:lnTo>
                  <a:lnTo>
                    <a:pt x="2224" y="118"/>
                  </a:lnTo>
                  <a:lnTo>
                    <a:pt x="2226" y="136"/>
                  </a:lnTo>
                  <a:lnTo>
                    <a:pt x="2227" y="156"/>
                  </a:lnTo>
                  <a:lnTo>
                    <a:pt x="2227" y="963"/>
                  </a:lnTo>
                  <a:lnTo>
                    <a:pt x="2226" y="981"/>
                  </a:lnTo>
                  <a:lnTo>
                    <a:pt x="2224" y="998"/>
                  </a:lnTo>
                  <a:lnTo>
                    <a:pt x="2222" y="1006"/>
                  </a:lnTo>
                  <a:lnTo>
                    <a:pt x="2221" y="1015"/>
                  </a:lnTo>
                  <a:lnTo>
                    <a:pt x="2217" y="1031"/>
                  </a:lnTo>
                  <a:lnTo>
                    <a:pt x="2211" y="1044"/>
                  </a:lnTo>
                  <a:lnTo>
                    <a:pt x="2204" y="1057"/>
                  </a:lnTo>
                  <a:lnTo>
                    <a:pt x="2196" y="1069"/>
                  </a:lnTo>
                  <a:lnTo>
                    <a:pt x="2188" y="1080"/>
                  </a:lnTo>
                  <a:lnTo>
                    <a:pt x="2177" y="1088"/>
                  </a:lnTo>
                  <a:lnTo>
                    <a:pt x="2166" y="1095"/>
                  </a:lnTo>
                  <a:lnTo>
                    <a:pt x="2153" y="1102"/>
                  </a:lnTo>
                  <a:lnTo>
                    <a:pt x="2139" y="1109"/>
                  </a:lnTo>
                  <a:lnTo>
                    <a:pt x="2124" y="1112"/>
                  </a:lnTo>
                  <a:lnTo>
                    <a:pt x="2115" y="1113"/>
                  </a:lnTo>
                  <a:lnTo>
                    <a:pt x="2107" y="1115"/>
                  </a:lnTo>
                  <a:lnTo>
                    <a:pt x="2089" y="1118"/>
                  </a:lnTo>
                  <a:lnTo>
                    <a:pt x="2072" y="1119"/>
                  </a:lnTo>
                  <a:lnTo>
                    <a:pt x="156" y="1119"/>
                  </a:lnTo>
                  <a:lnTo>
                    <a:pt x="136" y="1118"/>
                  </a:lnTo>
                  <a:lnTo>
                    <a:pt x="118" y="1115"/>
                  </a:lnTo>
                  <a:lnTo>
                    <a:pt x="102" y="1112"/>
                  </a:lnTo>
                  <a:lnTo>
                    <a:pt x="87" y="1109"/>
                  </a:lnTo>
                  <a:lnTo>
                    <a:pt x="73" y="1102"/>
                  </a:lnTo>
                  <a:lnTo>
                    <a:pt x="61" y="1095"/>
                  </a:lnTo>
                  <a:lnTo>
                    <a:pt x="48" y="1088"/>
                  </a:lnTo>
                  <a:lnTo>
                    <a:pt x="39" y="1080"/>
                  </a:lnTo>
                  <a:lnTo>
                    <a:pt x="29" y="1069"/>
                  </a:lnTo>
                  <a:lnTo>
                    <a:pt x="22" y="1057"/>
                  </a:lnTo>
                  <a:lnTo>
                    <a:pt x="14" y="1044"/>
                  </a:lnTo>
                  <a:lnTo>
                    <a:pt x="9" y="1031"/>
                  </a:lnTo>
                  <a:lnTo>
                    <a:pt x="5" y="1015"/>
                  </a:lnTo>
                  <a:lnTo>
                    <a:pt x="3" y="998"/>
                  </a:lnTo>
                  <a:lnTo>
                    <a:pt x="0" y="981"/>
                  </a:lnTo>
                  <a:lnTo>
                    <a:pt x="0" y="963"/>
                  </a:lnTo>
                  <a:lnTo>
                    <a:pt x="0" y="156"/>
                  </a:lnTo>
                  <a:lnTo>
                    <a:pt x="0" y="136"/>
                  </a:lnTo>
                  <a:lnTo>
                    <a:pt x="3" y="118"/>
                  </a:lnTo>
                  <a:lnTo>
                    <a:pt x="5" y="101"/>
                  </a:lnTo>
                  <a:lnTo>
                    <a:pt x="9" y="87"/>
                  </a:lnTo>
                  <a:lnTo>
                    <a:pt x="14" y="72"/>
                  </a:lnTo>
                  <a:lnTo>
                    <a:pt x="22" y="60"/>
                  </a:lnTo>
                  <a:lnTo>
                    <a:pt x="29" y="48"/>
                  </a:lnTo>
                  <a:lnTo>
                    <a:pt x="39" y="39"/>
                  </a:lnTo>
                  <a:lnTo>
                    <a:pt x="48" y="29"/>
                  </a:lnTo>
                  <a:lnTo>
                    <a:pt x="61" y="21"/>
                  </a:lnTo>
                  <a:lnTo>
                    <a:pt x="73" y="13"/>
                  </a:lnTo>
                  <a:lnTo>
                    <a:pt x="87" y="9"/>
                  </a:lnTo>
                  <a:lnTo>
                    <a:pt x="102" y="4"/>
                  </a:lnTo>
                  <a:lnTo>
                    <a:pt x="118" y="2"/>
                  </a:lnTo>
                  <a:lnTo>
                    <a:pt x="136" y="0"/>
                  </a:lnTo>
                  <a:lnTo>
                    <a:pt x="156" y="0"/>
                  </a:lnTo>
                </a:path>
              </a:pathLst>
            </a:custGeom>
            <a:solidFill>
              <a:srgbClr val="FFC425"/>
            </a:solidFill>
            <a:ln w="9525">
              <a:solidFill>
                <a:schemeClr val="accent2"/>
              </a:solidFill>
              <a:round/>
              <a:headEnd/>
              <a:tailEnd/>
            </a:ln>
          </p:spPr>
          <p:txBody>
            <a:bodyPr tIns="0" bIns="0" anchor="ctr"/>
            <a:lstStyle/>
            <a:p>
              <a:endParaRPr lang="en-US"/>
            </a:p>
          </p:txBody>
        </p:sp>
        <p:sp>
          <p:nvSpPr>
            <p:cNvPr id="22763" name="Rectangle 257"/>
            <p:cNvSpPr>
              <a:spLocks noChangeArrowheads="1"/>
            </p:cNvSpPr>
            <p:nvPr/>
          </p:nvSpPr>
          <p:spPr bwMode="auto">
            <a:xfrm>
              <a:off x="1706" y="2096"/>
              <a:ext cx="58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chemeClr val="bg1"/>
                  </a:solidFill>
                  <a:latin typeface="Verdana" pitchFamily="34" charset="0"/>
                </a:rPr>
                <a:t>Physical Layer</a:t>
              </a:r>
              <a:endParaRPr lang="en-US" sz="3800" b="1">
                <a:solidFill>
                  <a:schemeClr val="bg1"/>
                </a:solidFill>
              </a:endParaRPr>
            </a:p>
          </p:txBody>
        </p:sp>
        <p:sp>
          <p:nvSpPr>
            <p:cNvPr id="22764" name="Rectangle 258"/>
            <p:cNvSpPr>
              <a:spLocks noChangeArrowheads="1"/>
            </p:cNvSpPr>
            <p:nvPr/>
          </p:nvSpPr>
          <p:spPr bwMode="auto">
            <a:xfrm>
              <a:off x="1703" y="977"/>
              <a:ext cx="1067"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chemeClr val="bg1"/>
                  </a:solidFill>
                  <a:latin typeface="Verdana" pitchFamily="34" charset="0"/>
                </a:rPr>
                <a:t>SCSI-3 Command Protocol</a:t>
              </a:r>
              <a:endParaRPr lang="en-US" sz="3800" b="1">
                <a:solidFill>
                  <a:schemeClr val="bg1"/>
                </a:solidFill>
              </a:endParaRPr>
            </a:p>
          </p:txBody>
        </p:sp>
        <p:sp>
          <p:nvSpPr>
            <p:cNvPr id="22765" name="Rectangle 259"/>
            <p:cNvSpPr>
              <a:spLocks noChangeArrowheads="1"/>
            </p:cNvSpPr>
            <p:nvPr/>
          </p:nvSpPr>
          <p:spPr bwMode="auto">
            <a:xfrm>
              <a:off x="1689" y="1541"/>
              <a:ext cx="645"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chemeClr val="bg1"/>
                  </a:solidFill>
                  <a:latin typeface="Verdana" pitchFamily="34" charset="0"/>
                </a:rPr>
                <a:t>Transport Layer</a:t>
              </a:r>
              <a:endParaRPr lang="en-US" sz="3800" b="1">
                <a:solidFill>
                  <a:schemeClr val="bg1"/>
                </a:solidFill>
              </a:endParaRPr>
            </a:p>
          </p:txBody>
        </p:sp>
        <p:sp>
          <p:nvSpPr>
            <p:cNvPr id="22766" name="Rectangle 260"/>
            <p:cNvSpPr>
              <a:spLocks noChangeArrowheads="1"/>
            </p:cNvSpPr>
            <p:nvPr/>
          </p:nvSpPr>
          <p:spPr bwMode="auto">
            <a:xfrm>
              <a:off x="1009" y="1560"/>
              <a:ext cx="422"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rgbClr val="000000"/>
                  </a:solidFill>
                  <a:latin typeface="Verdana" pitchFamily="34" charset="0"/>
                </a:rPr>
                <a:t>Common </a:t>
              </a:r>
              <a:endParaRPr lang="en-US" sz="3800" b="1"/>
            </a:p>
          </p:txBody>
        </p:sp>
        <p:sp>
          <p:nvSpPr>
            <p:cNvPr id="22767" name="Rectangle 261"/>
            <p:cNvSpPr>
              <a:spLocks noChangeArrowheads="1"/>
            </p:cNvSpPr>
            <p:nvPr/>
          </p:nvSpPr>
          <p:spPr bwMode="auto">
            <a:xfrm>
              <a:off x="1056" y="1648"/>
              <a:ext cx="330"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rgbClr val="000000"/>
                  </a:solidFill>
                  <a:latin typeface="Verdana" pitchFamily="34" charset="0"/>
                </a:rPr>
                <a:t>Access </a:t>
              </a:r>
              <a:endParaRPr lang="en-US" sz="3800" b="1"/>
            </a:p>
          </p:txBody>
        </p:sp>
        <p:sp>
          <p:nvSpPr>
            <p:cNvPr id="22768" name="Rectangle 262"/>
            <p:cNvSpPr>
              <a:spLocks noChangeArrowheads="1"/>
            </p:cNvSpPr>
            <p:nvPr/>
          </p:nvSpPr>
          <p:spPr bwMode="auto">
            <a:xfrm>
              <a:off x="1039" y="1737"/>
              <a:ext cx="360"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rgbClr val="000000"/>
                  </a:solidFill>
                  <a:latin typeface="Verdana" pitchFamily="34" charset="0"/>
                </a:rPr>
                <a:t>Method </a:t>
              </a:r>
              <a:endParaRPr lang="en-US" sz="3800" b="1"/>
            </a:p>
          </p:txBody>
        </p:sp>
        <p:sp>
          <p:nvSpPr>
            <p:cNvPr id="22769" name="Rectangle 263"/>
            <p:cNvSpPr>
              <a:spLocks noChangeArrowheads="1"/>
            </p:cNvSpPr>
            <p:nvPr/>
          </p:nvSpPr>
          <p:spPr bwMode="auto">
            <a:xfrm>
              <a:off x="1697" y="796"/>
              <a:ext cx="1119" cy="96"/>
            </a:xfrm>
            <a:prstGeom prst="rect">
              <a:avLst/>
            </a:prstGeom>
            <a:noFill/>
            <a:ln w="9525">
              <a:noFill/>
              <a:miter lim="800000"/>
              <a:headEnd/>
              <a:tailEnd/>
            </a:ln>
          </p:spPr>
          <p:txBody>
            <a:bodyPr wrap="none" lIns="0" tIns="0" rIns="0" bIns="0">
              <a:spAutoFit/>
            </a:bodyPr>
            <a:lstStyle/>
            <a:p>
              <a:pPr marL="354013" indent="-354013" defTabSz="941388"/>
              <a:r>
                <a:rPr lang="en-US" sz="1000" b="1">
                  <a:solidFill>
                    <a:schemeClr val="bg1"/>
                  </a:solidFill>
                  <a:latin typeface="Verdana" pitchFamily="34" charset="0"/>
                </a:rPr>
                <a:t>SCSI Architectural Model</a:t>
              </a:r>
              <a:endParaRPr lang="en-US" sz="3800" b="1">
                <a:solidFill>
                  <a:schemeClr val="bg1"/>
                </a:solidFill>
              </a:endParaRPr>
            </a:p>
          </p:txBody>
        </p:sp>
        <p:sp>
          <p:nvSpPr>
            <p:cNvPr id="22770" name="Rectangle 234"/>
            <p:cNvSpPr>
              <a:spLocks noChangeArrowheads="1"/>
            </p:cNvSpPr>
            <p:nvPr/>
          </p:nvSpPr>
          <p:spPr bwMode="auto">
            <a:xfrm>
              <a:off x="1933" y="1726"/>
              <a:ext cx="30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SCSI-3 </a:t>
              </a:r>
              <a:endParaRPr lang="en-US" sz="3800" b="1"/>
            </a:p>
          </p:txBody>
        </p:sp>
        <p:sp>
          <p:nvSpPr>
            <p:cNvPr id="22771" name="Rectangle 235"/>
            <p:cNvSpPr>
              <a:spLocks noChangeArrowheads="1"/>
            </p:cNvSpPr>
            <p:nvPr/>
          </p:nvSpPr>
          <p:spPr bwMode="auto">
            <a:xfrm>
              <a:off x="1902" y="1801"/>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2" name="Rectangle 236"/>
            <p:cNvSpPr>
              <a:spLocks noChangeArrowheads="1"/>
            </p:cNvSpPr>
            <p:nvPr/>
          </p:nvSpPr>
          <p:spPr bwMode="auto">
            <a:xfrm>
              <a:off x="2594" y="1726"/>
              <a:ext cx="557" cy="86"/>
            </a:xfrm>
            <a:prstGeom prst="rect">
              <a:avLst/>
            </a:prstGeom>
            <a:noFill/>
            <a:ln w="9525">
              <a:noFill/>
              <a:miter lim="800000"/>
              <a:headEnd/>
              <a:tailEnd/>
            </a:ln>
          </p:spPr>
          <p:txBody>
            <a:bodyPr wrap="none" lIns="0" tIns="0" rIns="0" bIns="0">
              <a:spAutoFit/>
            </a:bodyPr>
            <a:lstStyle/>
            <a:p>
              <a:pPr marL="354013" indent="-354013" defTabSz="941388"/>
              <a:r>
                <a:rPr lang="en-US" sz="900" b="1" dirty="0">
                  <a:solidFill>
                    <a:srgbClr val="000000"/>
                  </a:solidFill>
                  <a:latin typeface="Verdana" pitchFamily="34" charset="0"/>
                </a:rPr>
                <a:t>Fibre Channel</a:t>
              </a:r>
              <a:endParaRPr lang="en-US" sz="3800" b="1" dirty="0"/>
            </a:p>
          </p:txBody>
        </p:sp>
        <p:sp>
          <p:nvSpPr>
            <p:cNvPr id="22773" name="Rectangle 237"/>
            <p:cNvSpPr>
              <a:spLocks noChangeArrowheads="1"/>
            </p:cNvSpPr>
            <p:nvPr/>
          </p:nvSpPr>
          <p:spPr bwMode="auto">
            <a:xfrm>
              <a:off x="2704" y="1801"/>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4" name="Rectangle 238"/>
            <p:cNvSpPr>
              <a:spLocks noChangeArrowheads="1"/>
            </p:cNvSpPr>
            <p:nvPr/>
          </p:nvSpPr>
          <p:spPr bwMode="auto">
            <a:xfrm>
              <a:off x="3482" y="1726"/>
              <a:ext cx="407"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Serial Bus</a:t>
              </a:r>
              <a:endParaRPr lang="en-US" sz="3800" b="1"/>
            </a:p>
          </p:txBody>
        </p:sp>
        <p:sp>
          <p:nvSpPr>
            <p:cNvPr id="22775" name="Rectangle 239"/>
            <p:cNvSpPr>
              <a:spLocks noChangeArrowheads="1"/>
            </p:cNvSpPr>
            <p:nvPr/>
          </p:nvSpPr>
          <p:spPr bwMode="auto">
            <a:xfrm>
              <a:off x="3518" y="1801"/>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6" name="Rectangle 241"/>
            <p:cNvSpPr>
              <a:spLocks noChangeArrowheads="1"/>
            </p:cNvSpPr>
            <p:nvPr/>
          </p:nvSpPr>
          <p:spPr bwMode="auto">
            <a:xfrm>
              <a:off x="4341" y="1688"/>
              <a:ext cx="308"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Generic</a:t>
              </a:r>
              <a:endParaRPr lang="en-US" sz="3800" b="1"/>
            </a:p>
          </p:txBody>
        </p:sp>
        <p:sp>
          <p:nvSpPr>
            <p:cNvPr id="22777" name="Rectangle 242"/>
            <p:cNvSpPr>
              <a:spLocks noChangeArrowheads="1"/>
            </p:cNvSpPr>
            <p:nvPr/>
          </p:nvSpPr>
          <p:spPr bwMode="auto">
            <a:xfrm>
              <a:off x="4272" y="1764"/>
              <a:ext cx="438"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Packetized</a:t>
              </a:r>
              <a:endParaRPr lang="en-US" sz="3800" b="1"/>
            </a:p>
          </p:txBody>
        </p:sp>
        <p:sp>
          <p:nvSpPr>
            <p:cNvPr id="22778" name="Rectangle 243"/>
            <p:cNvSpPr>
              <a:spLocks noChangeArrowheads="1"/>
            </p:cNvSpPr>
            <p:nvPr/>
          </p:nvSpPr>
          <p:spPr bwMode="auto">
            <a:xfrm>
              <a:off x="4327" y="1838"/>
              <a:ext cx="33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Protocol</a:t>
              </a:r>
              <a:endParaRPr lang="en-US" sz="3800" b="1"/>
            </a:p>
          </p:txBody>
        </p:sp>
        <p:sp>
          <p:nvSpPr>
            <p:cNvPr id="22779" name="Rectangle 247"/>
            <p:cNvSpPr>
              <a:spLocks noChangeArrowheads="1"/>
            </p:cNvSpPr>
            <p:nvPr/>
          </p:nvSpPr>
          <p:spPr bwMode="auto">
            <a:xfrm>
              <a:off x="1933" y="2251"/>
              <a:ext cx="304"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SCSI-3 </a:t>
              </a:r>
              <a:endParaRPr lang="en-US" sz="3800" b="1"/>
            </a:p>
          </p:txBody>
        </p:sp>
        <p:sp>
          <p:nvSpPr>
            <p:cNvPr id="22780" name="Rectangle 248"/>
            <p:cNvSpPr>
              <a:spLocks noChangeArrowheads="1"/>
            </p:cNvSpPr>
            <p:nvPr/>
          </p:nvSpPr>
          <p:spPr bwMode="auto">
            <a:xfrm>
              <a:off x="1914" y="2327"/>
              <a:ext cx="308"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Parallel</a:t>
              </a:r>
              <a:endParaRPr lang="en-US" sz="3800" b="1"/>
            </a:p>
          </p:txBody>
        </p:sp>
        <p:sp>
          <p:nvSpPr>
            <p:cNvPr id="22781" name="Rectangle 249"/>
            <p:cNvSpPr>
              <a:spLocks noChangeArrowheads="1"/>
            </p:cNvSpPr>
            <p:nvPr/>
          </p:nvSpPr>
          <p:spPr bwMode="auto">
            <a:xfrm>
              <a:off x="1883" y="2402"/>
              <a:ext cx="375"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Interface</a:t>
              </a:r>
              <a:endParaRPr lang="en-US" sz="3800" b="1"/>
            </a:p>
          </p:txBody>
        </p:sp>
        <p:sp>
          <p:nvSpPr>
            <p:cNvPr id="22782" name="Rectangle 250"/>
            <p:cNvSpPr>
              <a:spLocks noChangeArrowheads="1"/>
            </p:cNvSpPr>
            <p:nvPr/>
          </p:nvSpPr>
          <p:spPr bwMode="auto">
            <a:xfrm>
              <a:off x="2781" y="2289"/>
              <a:ext cx="211"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IEEE </a:t>
              </a:r>
              <a:endParaRPr lang="en-US" sz="3800" b="1"/>
            </a:p>
          </p:txBody>
        </p:sp>
        <p:sp>
          <p:nvSpPr>
            <p:cNvPr id="22783" name="Rectangle 251"/>
            <p:cNvSpPr>
              <a:spLocks noChangeArrowheads="1"/>
            </p:cNvSpPr>
            <p:nvPr/>
          </p:nvSpPr>
          <p:spPr bwMode="auto">
            <a:xfrm>
              <a:off x="2669" y="2364"/>
              <a:ext cx="407"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Serial Bus</a:t>
              </a:r>
              <a:endParaRPr lang="en-US" sz="3800" b="1"/>
            </a:p>
          </p:txBody>
        </p:sp>
        <p:sp>
          <p:nvSpPr>
            <p:cNvPr id="22784" name="Rectangle 252"/>
            <p:cNvSpPr>
              <a:spLocks noChangeArrowheads="1"/>
            </p:cNvSpPr>
            <p:nvPr/>
          </p:nvSpPr>
          <p:spPr bwMode="auto">
            <a:xfrm>
              <a:off x="3583" y="2289"/>
              <a:ext cx="231" cy="86"/>
            </a:xfrm>
            <a:prstGeom prst="rect">
              <a:avLst/>
            </a:prstGeom>
            <a:noFill/>
            <a:ln w="9525">
              <a:noFill/>
              <a:miter lim="800000"/>
              <a:headEnd/>
              <a:tailEnd/>
            </a:ln>
          </p:spPr>
          <p:txBody>
            <a:bodyPr wrap="none" lIns="0" tIns="0" rIns="0" bIns="0">
              <a:spAutoFit/>
            </a:bodyPr>
            <a:lstStyle/>
            <a:p>
              <a:pPr marL="354013" indent="-354013" defTabSz="941388"/>
              <a:r>
                <a:rPr lang="en-US" sz="900" b="1" dirty="0">
                  <a:solidFill>
                    <a:srgbClr val="000000"/>
                  </a:solidFill>
                  <a:latin typeface="Verdana" pitchFamily="34" charset="0"/>
                </a:rPr>
                <a:t>Fibre </a:t>
              </a:r>
              <a:endParaRPr lang="en-US" sz="3800" b="1" dirty="0"/>
            </a:p>
          </p:txBody>
        </p:sp>
        <p:sp>
          <p:nvSpPr>
            <p:cNvPr id="22785" name="Rectangle 253"/>
            <p:cNvSpPr>
              <a:spLocks noChangeArrowheads="1"/>
            </p:cNvSpPr>
            <p:nvPr/>
          </p:nvSpPr>
          <p:spPr bwMode="auto">
            <a:xfrm>
              <a:off x="3522" y="2364"/>
              <a:ext cx="326" cy="86"/>
            </a:xfrm>
            <a:prstGeom prst="rect">
              <a:avLst/>
            </a:prstGeom>
            <a:noFill/>
            <a:ln w="9525">
              <a:noFill/>
              <a:miter lim="800000"/>
              <a:headEnd/>
              <a:tailEnd/>
            </a:ln>
          </p:spPr>
          <p:txBody>
            <a:bodyPr wrap="none" lIns="0" tIns="0" rIns="0" bIns="0">
              <a:spAutoFit/>
            </a:bodyPr>
            <a:lstStyle/>
            <a:p>
              <a:pPr marL="354013" indent="-354013" defTabSz="941388"/>
              <a:r>
                <a:rPr lang="en-US" sz="900" b="1">
                  <a:solidFill>
                    <a:srgbClr val="000000"/>
                  </a:solidFill>
                  <a:latin typeface="Verdana" pitchFamily="34" charset="0"/>
                </a:rPr>
                <a:t>Channel</a:t>
              </a:r>
              <a:endParaRPr lang="en-US" sz="3800" b="1"/>
            </a:p>
          </p:txBody>
        </p:sp>
      </p:gr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1"/>
          <p:cNvGrpSpPr>
            <a:grpSpLocks/>
          </p:cNvGrpSpPr>
          <p:nvPr/>
        </p:nvGrpSpPr>
        <p:grpSpPr bwMode="auto">
          <a:xfrm>
            <a:off x="828675" y="3260725"/>
            <a:ext cx="7383463" cy="3219450"/>
            <a:chOff x="522" y="2054"/>
            <a:chExt cx="4651" cy="2028"/>
          </a:xfrm>
        </p:grpSpPr>
        <p:sp>
          <p:nvSpPr>
            <p:cNvPr id="2982920" name="Freeform 8"/>
            <p:cNvSpPr>
              <a:spLocks/>
            </p:cNvSpPr>
            <p:nvPr/>
          </p:nvSpPr>
          <p:spPr bwMode="auto">
            <a:xfrm>
              <a:off x="3849" y="2348"/>
              <a:ext cx="1324" cy="1734"/>
            </a:xfrm>
            <a:custGeom>
              <a:avLst/>
              <a:gdLst/>
              <a:ahLst/>
              <a:cxnLst>
                <a:cxn ang="0">
                  <a:pos x="3334" y="138"/>
                </a:cxn>
                <a:cxn ang="0">
                  <a:pos x="3328" y="103"/>
                </a:cxn>
                <a:cxn ang="0">
                  <a:pos x="3318" y="74"/>
                </a:cxn>
                <a:cxn ang="0">
                  <a:pos x="3303" y="49"/>
                </a:cxn>
                <a:cxn ang="0">
                  <a:pos x="3284" y="30"/>
                </a:cxn>
                <a:cxn ang="0">
                  <a:pos x="3259" y="14"/>
                </a:cxn>
                <a:cxn ang="0">
                  <a:pos x="3230" y="5"/>
                </a:cxn>
                <a:cxn ang="0">
                  <a:pos x="3195" y="0"/>
                </a:cxn>
                <a:cxn ang="0">
                  <a:pos x="158" y="0"/>
                </a:cxn>
                <a:cxn ang="0">
                  <a:pos x="119" y="3"/>
                </a:cxn>
                <a:cxn ang="0">
                  <a:pos x="88" y="9"/>
                </a:cxn>
                <a:cxn ang="0">
                  <a:pos x="61" y="22"/>
                </a:cxn>
                <a:cxn ang="0">
                  <a:pos x="39" y="40"/>
                </a:cxn>
                <a:cxn ang="0">
                  <a:pos x="21" y="61"/>
                </a:cxn>
                <a:cxn ang="0">
                  <a:pos x="9" y="88"/>
                </a:cxn>
                <a:cxn ang="0">
                  <a:pos x="2" y="120"/>
                </a:cxn>
                <a:cxn ang="0">
                  <a:pos x="0" y="158"/>
                </a:cxn>
                <a:cxn ang="0">
                  <a:pos x="0" y="5334"/>
                </a:cxn>
                <a:cxn ang="0">
                  <a:pos x="4" y="5369"/>
                </a:cxn>
                <a:cxn ang="0">
                  <a:pos x="13" y="5399"/>
                </a:cxn>
                <a:cxn ang="0">
                  <a:pos x="29" y="5423"/>
                </a:cxn>
                <a:cxn ang="0">
                  <a:pos x="48" y="5442"/>
                </a:cxn>
                <a:cxn ang="0">
                  <a:pos x="73" y="5457"/>
                </a:cxn>
                <a:cxn ang="0">
                  <a:pos x="102" y="5467"/>
                </a:cxn>
                <a:cxn ang="0">
                  <a:pos x="137" y="5473"/>
                </a:cxn>
                <a:cxn ang="0">
                  <a:pos x="3177" y="5474"/>
                </a:cxn>
                <a:cxn ang="0">
                  <a:pos x="3213" y="5471"/>
                </a:cxn>
                <a:cxn ang="0">
                  <a:pos x="3230" y="5467"/>
                </a:cxn>
                <a:cxn ang="0">
                  <a:pos x="3259" y="5457"/>
                </a:cxn>
                <a:cxn ang="0">
                  <a:pos x="3284" y="5442"/>
                </a:cxn>
                <a:cxn ang="0">
                  <a:pos x="3303" y="5423"/>
                </a:cxn>
                <a:cxn ang="0">
                  <a:pos x="3318" y="5399"/>
                </a:cxn>
                <a:cxn ang="0">
                  <a:pos x="3328" y="5369"/>
                </a:cxn>
                <a:cxn ang="0">
                  <a:pos x="3332" y="5352"/>
                </a:cxn>
                <a:cxn ang="0">
                  <a:pos x="3335" y="5316"/>
                </a:cxn>
              </a:cxnLst>
              <a:rect l="0" t="0" r="r" b="b"/>
              <a:pathLst>
                <a:path w="3335" h="5474">
                  <a:moveTo>
                    <a:pt x="3335" y="158"/>
                  </a:moveTo>
                  <a:lnTo>
                    <a:pt x="3334" y="138"/>
                  </a:lnTo>
                  <a:lnTo>
                    <a:pt x="3332" y="120"/>
                  </a:lnTo>
                  <a:lnTo>
                    <a:pt x="3328" y="103"/>
                  </a:lnTo>
                  <a:lnTo>
                    <a:pt x="3325" y="88"/>
                  </a:lnTo>
                  <a:lnTo>
                    <a:pt x="3318" y="74"/>
                  </a:lnTo>
                  <a:lnTo>
                    <a:pt x="3311" y="61"/>
                  </a:lnTo>
                  <a:lnTo>
                    <a:pt x="3303" y="49"/>
                  </a:lnTo>
                  <a:lnTo>
                    <a:pt x="3295" y="40"/>
                  </a:lnTo>
                  <a:lnTo>
                    <a:pt x="3284" y="30"/>
                  </a:lnTo>
                  <a:lnTo>
                    <a:pt x="3273" y="22"/>
                  </a:lnTo>
                  <a:lnTo>
                    <a:pt x="3259" y="14"/>
                  </a:lnTo>
                  <a:lnTo>
                    <a:pt x="3246" y="9"/>
                  </a:lnTo>
                  <a:lnTo>
                    <a:pt x="3230" y="5"/>
                  </a:lnTo>
                  <a:lnTo>
                    <a:pt x="3213" y="3"/>
                  </a:lnTo>
                  <a:lnTo>
                    <a:pt x="3195" y="0"/>
                  </a:lnTo>
                  <a:lnTo>
                    <a:pt x="3177" y="0"/>
                  </a:lnTo>
                  <a:lnTo>
                    <a:pt x="158" y="0"/>
                  </a:lnTo>
                  <a:lnTo>
                    <a:pt x="137" y="0"/>
                  </a:lnTo>
                  <a:lnTo>
                    <a:pt x="119" y="3"/>
                  </a:lnTo>
                  <a:lnTo>
                    <a:pt x="102" y="5"/>
                  </a:lnTo>
                  <a:lnTo>
                    <a:pt x="88" y="9"/>
                  </a:lnTo>
                  <a:lnTo>
                    <a:pt x="73" y="14"/>
                  </a:lnTo>
                  <a:lnTo>
                    <a:pt x="61" y="22"/>
                  </a:lnTo>
                  <a:lnTo>
                    <a:pt x="48" y="30"/>
                  </a:lnTo>
                  <a:lnTo>
                    <a:pt x="39" y="40"/>
                  </a:lnTo>
                  <a:lnTo>
                    <a:pt x="29" y="49"/>
                  </a:lnTo>
                  <a:lnTo>
                    <a:pt x="21" y="61"/>
                  </a:lnTo>
                  <a:lnTo>
                    <a:pt x="13" y="74"/>
                  </a:lnTo>
                  <a:lnTo>
                    <a:pt x="9" y="88"/>
                  </a:lnTo>
                  <a:lnTo>
                    <a:pt x="4" y="103"/>
                  </a:lnTo>
                  <a:lnTo>
                    <a:pt x="2" y="120"/>
                  </a:lnTo>
                  <a:lnTo>
                    <a:pt x="0" y="138"/>
                  </a:lnTo>
                  <a:lnTo>
                    <a:pt x="0" y="158"/>
                  </a:lnTo>
                  <a:lnTo>
                    <a:pt x="0" y="5316"/>
                  </a:lnTo>
                  <a:lnTo>
                    <a:pt x="0" y="5334"/>
                  </a:lnTo>
                  <a:lnTo>
                    <a:pt x="2" y="5352"/>
                  </a:lnTo>
                  <a:lnTo>
                    <a:pt x="4" y="5369"/>
                  </a:lnTo>
                  <a:lnTo>
                    <a:pt x="9" y="5385"/>
                  </a:lnTo>
                  <a:lnTo>
                    <a:pt x="13" y="5399"/>
                  </a:lnTo>
                  <a:lnTo>
                    <a:pt x="21" y="5412"/>
                  </a:lnTo>
                  <a:lnTo>
                    <a:pt x="29" y="5423"/>
                  </a:lnTo>
                  <a:lnTo>
                    <a:pt x="39" y="5435"/>
                  </a:lnTo>
                  <a:lnTo>
                    <a:pt x="48" y="5442"/>
                  </a:lnTo>
                  <a:lnTo>
                    <a:pt x="61" y="5450"/>
                  </a:lnTo>
                  <a:lnTo>
                    <a:pt x="73" y="5457"/>
                  </a:lnTo>
                  <a:lnTo>
                    <a:pt x="88" y="5464"/>
                  </a:lnTo>
                  <a:lnTo>
                    <a:pt x="102" y="5467"/>
                  </a:lnTo>
                  <a:lnTo>
                    <a:pt x="119" y="5471"/>
                  </a:lnTo>
                  <a:lnTo>
                    <a:pt x="137" y="5473"/>
                  </a:lnTo>
                  <a:lnTo>
                    <a:pt x="158" y="5474"/>
                  </a:lnTo>
                  <a:lnTo>
                    <a:pt x="3177" y="5474"/>
                  </a:lnTo>
                  <a:lnTo>
                    <a:pt x="3195" y="5473"/>
                  </a:lnTo>
                  <a:lnTo>
                    <a:pt x="3213" y="5471"/>
                  </a:lnTo>
                  <a:lnTo>
                    <a:pt x="3221" y="5468"/>
                  </a:lnTo>
                  <a:lnTo>
                    <a:pt x="3230" y="5467"/>
                  </a:lnTo>
                  <a:lnTo>
                    <a:pt x="3246" y="5464"/>
                  </a:lnTo>
                  <a:lnTo>
                    <a:pt x="3259" y="5457"/>
                  </a:lnTo>
                  <a:lnTo>
                    <a:pt x="3273" y="5450"/>
                  </a:lnTo>
                  <a:lnTo>
                    <a:pt x="3284" y="5442"/>
                  </a:lnTo>
                  <a:lnTo>
                    <a:pt x="3295" y="5435"/>
                  </a:lnTo>
                  <a:lnTo>
                    <a:pt x="3303" y="5423"/>
                  </a:lnTo>
                  <a:lnTo>
                    <a:pt x="3311" y="5412"/>
                  </a:lnTo>
                  <a:lnTo>
                    <a:pt x="3318" y="5399"/>
                  </a:lnTo>
                  <a:lnTo>
                    <a:pt x="3325" y="5385"/>
                  </a:lnTo>
                  <a:lnTo>
                    <a:pt x="3328" y="5369"/>
                  </a:lnTo>
                  <a:lnTo>
                    <a:pt x="3329" y="5360"/>
                  </a:lnTo>
                  <a:lnTo>
                    <a:pt x="3332" y="5352"/>
                  </a:lnTo>
                  <a:lnTo>
                    <a:pt x="3334" y="5334"/>
                  </a:lnTo>
                  <a:lnTo>
                    <a:pt x="3335" y="5316"/>
                  </a:lnTo>
                  <a:lnTo>
                    <a:pt x="3335" y="158"/>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cap="flat" cmpd="sng">
              <a:solidFill>
                <a:schemeClr val="accent2"/>
              </a:solidFill>
              <a:prstDash val="solid"/>
              <a:round/>
              <a:headEnd type="none" w="med" len="med"/>
              <a:tailEnd type="none" w="med" len="med"/>
            </a:ln>
            <a:effectLst/>
          </p:spPr>
          <p:txBody>
            <a:bodyPr/>
            <a:lstStyle/>
            <a:p>
              <a:pPr>
                <a:defRPr/>
              </a:pPr>
              <a:endParaRPr lang="en-US"/>
            </a:p>
          </p:txBody>
        </p:sp>
        <p:sp>
          <p:nvSpPr>
            <p:cNvPr id="2982921" name="Freeform 9"/>
            <p:cNvSpPr>
              <a:spLocks/>
            </p:cNvSpPr>
            <p:nvPr/>
          </p:nvSpPr>
          <p:spPr bwMode="auto">
            <a:xfrm>
              <a:off x="522" y="2348"/>
              <a:ext cx="1324" cy="1734"/>
            </a:xfrm>
            <a:custGeom>
              <a:avLst/>
              <a:gdLst/>
              <a:ahLst/>
              <a:cxnLst>
                <a:cxn ang="0">
                  <a:pos x="3334" y="138"/>
                </a:cxn>
                <a:cxn ang="0">
                  <a:pos x="3328" y="103"/>
                </a:cxn>
                <a:cxn ang="0">
                  <a:pos x="3318" y="74"/>
                </a:cxn>
                <a:cxn ang="0">
                  <a:pos x="3304" y="49"/>
                </a:cxn>
                <a:cxn ang="0">
                  <a:pos x="3284" y="30"/>
                </a:cxn>
                <a:cxn ang="0">
                  <a:pos x="3260" y="14"/>
                </a:cxn>
                <a:cxn ang="0">
                  <a:pos x="3230" y="5"/>
                </a:cxn>
                <a:cxn ang="0">
                  <a:pos x="3195" y="0"/>
                </a:cxn>
                <a:cxn ang="0">
                  <a:pos x="158" y="0"/>
                </a:cxn>
                <a:cxn ang="0">
                  <a:pos x="120" y="3"/>
                </a:cxn>
                <a:cxn ang="0">
                  <a:pos x="88" y="9"/>
                </a:cxn>
                <a:cxn ang="0">
                  <a:pos x="61" y="22"/>
                </a:cxn>
                <a:cxn ang="0">
                  <a:pos x="40" y="40"/>
                </a:cxn>
                <a:cxn ang="0">
                  <a:pos x="21" y="61"/>
                </a:cxn>
                <a:cxn ang="0">
                  <a:pos x="9" y="88"/>
                </a:cxn>
                <a:cxn ang="0">
                  <a:pos x="2" y="120"/>
                </a:cxn>
                <a:cxn ang="0">
                  <a:pos x="0" y="158"/>
                </a:cxn>
                <a:cxn ang="0">
                  <a:pos x="0" y="5334"/>
                </a:cxn>
                <a:cxn ang="0">
                  <a:pos x="5" y="5369"/>
                </a:cxn>
                <a:cxn ang="0">
                  <a:pos x="14" y="5399"/>
                </a:cxn>
                <a:cxn ang="0">
                  <a:pos x="29" y="5423"/>
                </a:cxn>
                <a:cxn ang="0">
                  <a:pos x="49" y="5442"/>
                </a:cxn>
                <a:cxn ang="0">
                  <a:pos x="73" y="5457"/>
                </a:cxn>
                <a:cxn ang="0">
                  <a:pos x="103" y="5467"/>
                </a:cxn>
                <a:cxn ang="0">
                  <a:pos x="138" y="5473"/>
                </a:cxn>
                <a:cxn ang="0">
                  <a:pos x="3177" y="5474"/>
                </a:cxn>
                <a:cxn ang="0">
                  <a:pos x="3213" y="5471"/>
                </a:cxn>
                <a:cxn ang="0">
                  <a:pos x="3230" y="5467"/>
                </a:cxn>
                <a:cxn ang="0">
                  <a:pos x="3260" y="5457"/>
                </a:cxn>
                <a:cxn ang="0">
                  <a:pos x="3284" y="5442"/>
                </a:cxn>
                <a:cxn ang="0">
                  <a:pos x="3304" y="5423"/>
                </a:cxn>
                <a:cxn ang="0">
                  <a:pos x="3318" y="5399"/>
                </a:cxn>
                <a:cxn ang="0">
                  <a:pos x="3328" y="5369"/>
                </a:cxn>
                <a:cxn ang="0">
                  <a:pos x="3332" y="5352"/>
                </a:cxn>
                <a:cxn ang="0">
                  <a:pos x="3335" y="5316"/>
                </a:cxn>
              </a:cxnLst>
              <a:rect l="0" t="0" r="r" b="b"/>
              <a:pathLst>
                <a:path w="3335" h="5474">
                  <a:moveTo>
                    <a:pt x="3335" y="158"/>
                  </a:moveTo>
                  <a:lnTo>
                    <a:pt x="3334" y="138"/>
                  </a:lnTo>
                  <a:lnTo>
                    <a:pt x="3332" y="120"/>
                  </a:lnTo>
                  <a:lnTo>
                    <a:pt x="3328" y="103"/>
                  </a:lnTo>
                  <a:lnTo>
                    <a:pt x="3325" y="88"/>
                  </a:lnTo>
                  <a:lnTo>
                    <a:pt x="3318" y="74"/>
                  </a:lnTo>
                  <a:lnTo>
                    <a:pt x="3311" y="61"/>
                  </a:lnTo>
                  <a:lnTo>
                    <a:pt x="3304" y="49"/>
                  </a:lnTo>
                  <a:lnTo>
                    <a:pt x="3296" y="40"/>
                  </a:lnTo>
                  <a:lnTo>
                    <a:pt x="3284" y="30"/>
                  </a:lnTo>
                  <a:lnTo>
                    <a:pt x="3273" y="22"/>
                  </a:lnTo>
                  <a:lnTo>
                    <a:pt x="3260" y="14"/>
                  </a:lnTo>
                  <a:lnTo>
                    <a:pt x="3246" y="9"/>
                  </a:lnTo>
                  <a:lnTo>
                    <a:pt x="3230" y="5"/>
                  </a:lnTo>
                  <a:lnTo>
                    <a:pt x="3213" y="3"/>
                  </a:lnTo>
                  <a:lnTo>
                    <a:pt x="3195" y="0"/>
                  </a:lnTo>
                  <a:lnTo>
                    <a:pt x="3177" y="0"/>
                  </a:lnTo>
                  <a:lnTo>
                    <a:pt x="158" y="0"/>
                  </a:lnTo>
                  <a:lnTo>
                    <a:pt x="138" y="0"/>
                  </a:lnTo>
                  <a:lnTo>
                    <a:pt x="120" y="3"/>
                  </a:lnTo>
                  <a:lnTo>
                    <a:pt x="103" y="5"/>
                  </a:lnTo>
                  <a:lnTo>
                    <a:pt x="88" y="9"/>
                  </a:lnTo>
                  <a:lnTo>
                    <a:pt x="73" y="14"/>
                  </a:lnTo>
                  <a:lnTo>
                    <a:pt x="61" y="22"/>
                  </a:lnTo>
                  <a:lnTo>
                    <a:pt x="49" y="30"/>
                  </a:lnTo>
                  <a:lnTo>
                    <a:pt x="40" y="40"/>
                  </a:lnTo>
                  <a:lnTo>
                    <a:pt x="29" y="49"/>
                  </a:lnTo>
                  <a:lnTo>
                    <a:pt x="21" y="61"/>
                  </a:lnTo>
                  <a:lnTo>
                    <a:pt x="14" y="74"/>
                  </a:lnTo>
                  <a:lnTo>
                    <a:pt x="9" y="88"/>
                  </a:lnTo>
                  <a:lnTo>
                    <a:pt x="5" y="103"/>
                  </a:lnTo>
                  <a:lnTo>
                    <a:pt x="2" y="120"/>
                  </a:lnTo>
                  <a:lnTo>
                    <a:pt x="0" y="138"/>
                  </a:lnTo>
                  <a:lnTo>
                    <a:pt x="0" y="158"/>
                  </a:lnTo>
                  <a:lnTo>
                    <a:pt x="0" y="5316"/>
                  </a:lnTo>
                  <a:lnTo>
                    <a:pt x="0" y="5334"/>
                  </a:lnTo>
                  <a:lnTo>
                    <a:pt x="2" y="5352"/>
                  </a:lnTo>
                  <a:lnTo>
                    <a:pt x="5" y="5369"/>
                  </a:lnTo>
                  <a:lnTo>
                    <a:pt x="9" y="5385"/>
                  </a:lnTo>
                  <a:lnTo>
                    <a:pt x="14" y="5399"/>
                  </a:lnTo>
                  <a:lnTo>
                    <a:pt x="21" y="5412"/>
                  </a:lnTo>
                  <a:lnTo>
                    <a:pt x="29" y="5423"/>
                  </a:lnTo>
                  <a:lnTo>
                    <a:pt x="40" y="5435"/>
                  </a:lnTo>
                  <a:lnTo>
                    <a:pt x="49" y="5442"/>
                  </a:lnTo>
                  <a:lnTo>
                    <a:pt x="61" y="5450"/>
                  </a:lnTo>
                  <a:lnTo>
                    <a:pt x="73" y="5457"/>
                  </a:lnTo>
                  <a:lnTo>
                    <a:pt x="88" y="5464"/>
                  </a:lnTo>
                  <a:lnTo>
                    <a:pt x="103" y="5467"/>
                  </a:lnTo>
                  <a:lnTo>
                    <a:pt x="120" y="5471"/>
                  </a:lnTo>
                  <a:lnTo>
                    <a:pt x="138" y="5473"/>
                  </a:lnTo>
                  <a:lnTo>
                    <a:pt x="158" y="5474"/>
                  </a:lnTo>
                  <a:lnTo>
                    <a:pt x="3177" y="5474"/>
                  </a:lnTo>
                  <a:lnTo>
                    <a:pt x="3195" y="5473"/>
                  </a:lnTo>
                  <a:lnTo>
                    <a:pt x="3213" y="5471"/>
                  </a:lnTo>
                  <a:lnTo>
                    <a:pt x="3221" y="5468"/>
                  </a:lnTo>
                  <a:lnTo>
                    <a:pt x="3230" y="5467"/>
                  </a:lnTo>
                  <a:lnTo>
                    <a:pt x="3246" y="5464"/>
                  </a:lnTo>
                  <a:lnTo>
                    <a:pt x="3260" y="5457"/>
                  </a:lnTo>
                  <a:lnTo>
                    <a:pt x="3273" y="5450"/>
                  </a:lnTo>
                  <a:lnTo>
                    <a:pt x="3284" y="5442"/>
                  </a:lnTo>
                  <a:lnTo>
                    <a:pt x="3296" y="5435"/>
                  </a:lnTo>
                  <a:lnTo>
                    <a:pt x="3304" y="5423"/>
                  </a:lnTo>
                  <a:lnTo>
                    <a:pt x="3311" y="5412"/>
                  </a:lnTo>
                  <a:lnTo>
                    <a:pt x="3318" y="5399"/>
                  </a:lnTo>
                  <a:lnTo>
                    <a:pt x="3325" y="5385"/>
                  </a:lnTo>
                  <a:lnTo>
                    <a:pt x="3328" y="5369"/>
                  </a:lnTo>
                  <a:lnTo>
                    <a:pt x="3330" y="5360"/>
                  </a:lnTo>
                  <a:lnTo>
                    <a:pt x="3332" y="5352"/>
                  </a:lnTo>
                  <a:lnTo>
                    <a:pt x="3334" y="5334"/>
                  </a:lnTo>
                  <a:lnTo>
                    <a:pt x="3335" y="5316"/>
                  </a:lnTo>
                  <a:lnTo>
                    <a:pt x="3335" y="158"/>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accent2"/>
              </a:solidFill>
              <a:round/>
              <a:headEnd/>
              <a:tailEnd/>
            </a:ln>
          </p:spPr>
          <p:txBody>
            <a:bodyPr/>
            <a:lstStyle/>
            <a:p>
              <a:pPr>
                <a:defRPr/>
              </a:pPr>
              <a:endParaRPr lang="en-US"/>
            </a:p>
          </p:txBody>
        </p:sp>
        <p:sp>
          <p:nvSpPr>
            <p:cNvPr id="23560" name="Rectangle 10"/>
            <p:cNvSpPr>
              <a:spLocks noChangeArrowheads="1"/>
            </p:cNvSpPr>
            <p:nvPr/>
          </p:nvSpPr>
          <p:spPr bwMode="auto">
            <a:xfrm>
              <a:off x="1079" y="2054"/>
              <a:ext cx="25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SCSI</a:t>
              </a:r>
              <a:endParaRPr lang="en-US" sz="3400"/>
            </a:p>
          </p:txBody>
        </p:sp>
        <p:sp>
          <p:nvSpPr>
            <p:cNvPr id="23561" name="Rectangle 11"/>
            <p:cNvSpPr>
              <a:spLocks noChangeArrowheads="1"/>
            </p:cNvSpPr>
            <p:nvPr/>
          </p:nvSpPr>
          <p:spPr bwMode="auto">
            <a:xfrm>
              <a:off x="786" y="2172"/>
              <a:ext cx="844"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Initiator Device</a:t>
              </a:r>
              <a:endParaRPr lang="en-US" sz="3400"/>
            </a:p>
          </p:txBody>
        </p:sp>
        <p:sp>
          <p:nvSpPr>
            <p:cNvPr id="23562" name="Rectangle 12"/>
            <p:cNvSpPr>
              <a:spLocks noChangeArrowheads="1"/>
            </p:cNvSpPr>
            <p:nvPr/>
          </p:nvSpPr>
          <p:spPr bwMode="auto">
            <a:xfrm>
              <a:off x="4397" y="2054"/>
              <a:ext cx="257"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SCSI</a:t>
              </a:r>
              <a:endParaRPr lang="en-US" sz="3400"/>
            </a:p>
          </p:txBody>
        </p:sp>
        <p:sp>
          <p:nvSpPr>
            <p:cNvPr id="23563" name="Rectangle 13"/>
            <p:cNvSpPr>
              <a:spLocks noChangeArrowheads="1"/>
            </p:cNvSpPr>
            <p:nvPr/>
          </p:nvSpPr>
          <p:spPr bwMode="auto">
            <a:xfrm>
              <a:off x="4155" y="2172"/>
              <a:ext cx="743"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Target Device</a:t>
              </a:r>
              <a:endParaRPr lang="en-US" sz="3400"/>
            </a:p>
          </p:txBody>
        </p:sp>
        <p:sp>
          <p:nvSpPr>
            <p:cNvPr id="23564" name="Rectangle 14"/>
            <p:cNvSpPr>
              <a:spLocks noChangeArrowheads="1"/>
            </p:cNvSpPr>
            <p:nvPr/>
          </p:nvSpPr>
          <p:spPr bwMode="auto">
            <a:xfrm>
              <a:off x="911" y="3103"/>
              <a:ext cx="607"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Application</a:t>
              </a:r>
              <a:endParaRPr lang="en-US" sz="3400"/>
            </a:p>
          </p:txBody>
        </p:sp>
        <p:sp>
          <p:nvSpPr>
            <p:cNvPr id="23565" name="Rectangle 15"/>
            <p:cNvSpPr>
              <a:spLocks noChangeArrowheads="1"/>
            </p:cNvSpPr>
            <p:nvPr/>
          </p:nvSpPr>
          <p:spPr bwMode="auto">
            <a:xfrm>
              <a:off x="1057" y="3221"/>
              <a:ext cx="311" cy="114"/>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Client</a:t>
              </a:r>
              <a:endParaRPr lang="en-US" sz="3400"/>
            </a:p>
          </p:txBody>
        </p:sp>
        <p:sp>
          <p:nvSpPr>
            <p:cNvPr id="23566" name="Rectangle 16"/>
            <p:cNvSpPr>
              <a:spLocks noChangeArrowheads="1"/>
            </p:cNvSpPr>
            <p:nvPr/>
          </p:nvSpPr>
          <p:spPr bwMode="auto">
            <a:xfrm>
              <a:off x="4098" y="2690"/>
              <a:ext cx="823" cy="1050"/>
            </a:xfrm>
            <a:prstGeom prst="rect">
              <a:avLst/>
            </a:prstGeom>
            <a:solidFill>
              <a:srgbClr val="FFFFFF"/>
            </a:solidFill>
            <a:ln w="9525">
              <a:noFill/>
              <a:miter lim="800000"/>
              <a:headEnd/>
              <a:tailEnd/>
            </a:ln>
          </p:spPr>
          <p:txBody>
            <a:bodyPr/>
            <a:lstStyle/>
            <a:p>
              <a:endParaRPr lang="en-US"/>
            </a:p>
          </p:txBody>
        </p:sp>
        <p:sp>
          <p:nvSpPr>
            <p:cNvPr id="23567" name="Rectangle 17"/>
            <p:cNvSpPr>
              <a:spLocks noChangeArrowheads="1"/>
            </p:cNvSpPr>
            <p:nvPr/>
          </p:nvSpPr>
          <p:spPr bwMode="auto">
            <a:xfrm>
              <a:off x="4106" y="2697"/>
              <a:ext cx="819" cy="1036"/>
            </a:xfrm>
            <a:prstGeom prst="rect">
              <a:avLst/>
            </a:prstGeom>
            <a:noFill/>
            <a:ln w="17526">
              <a:solidFill>
                <a:srgbClr val="000000"/>
              </a:solidFill>
              <a:miter lim="800000"/>
              <a:headEnd/>
              <a:tailEnd/>
            </a:ln>
          </p:spPr>
          <p:txBody>
            <a:bodyPr/>
            <a:lstStyle/>
            <a:p>
              <a:endParaRPr lang="en-US"/>
            </a:p>
          </p:txBody>
        </p:sp>
        <p:sp>
          <p:nvSpPr>
            <p:cNvPr id="23568" name="Rectangle 24"/>
            <p:cNvSpPr>
              <a:spLocks noChangeArrowheads="1"/>
            </p:cNvSpPr>
            <p:nvPr/>
          </p:nvSpPr>
          <p:spPr bwMode="auto">
            <a:xfrm>
              <a:off x="4136" y="2747"/>
              <a:ext cx="758" cy="114"/>
            </a:xfrm>
            <a:prstGeom prst="rect">
              <a:avLst/>
            </a:prstGeom>
            <a:noFill/>
            <a:ln w="9525">
              <a:noFill/>
              <a:miter lim="800000"/>
              <a:headEnd/>
              <a:tailEnd/>
            </a:ln>
          </p:spPr>
          <p:txBody>
            <a:bodyPr lIns="0" tIns="0" rIns="0" bIns="0">
              <a:spAutoFit/>
            </a:bodyPr>
            <a:lstStyle/>
            <a:p>
              <a:pPr marL="354013" indent="-354013" defTabSz="941388"/>
              <a:r>
                <a:rPr lang="en-US" sz="1200" b="1">
                  <a:solidFill>
                    <a:srgbClr val="000000"/>
                  </a:solidFill>
                  <a:latin typeface="Verdana" pitchFamily="34" charset="0"/>
                </a:rPr>
                <a:t>Logical Unit</a:t>
              </a:r>
              <a:endParaRPr lang="en-US" sz="3400"/>
            </a:p>
          </p:txBody>
        </p:sp>
        <p:sp>
          <p:nvSpPr>
            <p:cNvPr id="23569" name="Line 27"/>
            <p:cNvSpPr>
              <a:spLocks noChangeShapeType="1"/>
            </p:cNvSpPr>
            <p:nvPr/>
          </p:nvSpPr>
          <p:spPr bwMode="auto">
            <a:xfrm>
              <a:off x="1837" y="3019"/>
              <a:ext cx="27" cy="0"/>
            </a:xfrm>
            <a:prstGeom prst="line">
              <a:avLst/>
            </a:prstGeom>
            <a:noFill/>
            <a:ln w="17463">
              <a:solidFill>
                <a:srgbClr val="000000"/>
              </a:solidFill>
              <a:round/>
              <a:headEnd/>
              <a:tailEnd/>
            </a:ln>
          </p:spPr>
          <p:txBody>
            <a:bodyPr/>
            <a:lstStyle/>
            <a:p>
              <a:endParaRPr lang="en-US"/>
            </a:p>
          </p:txBody>
        </p:sp>
        <p:sp>
          <p:nvSpPr>
            <p:cNvPr id="23570" name="Line 28"/>
            <p:cNvSpPr>
              <a:spLocks noChangeShapeType="1"/>
            </p:cNvSpPr>
            <p:nvPr/>
          </p:nvSpPr>
          <p:spPr bwMode="auto">
            <a:xfrm>
              <a:off x="1891" y="3019"/>
              <a:ext cx="27" cy="0"/>
            </a:xfrm>
            <a:prstGeom prst="line">
              <a:avLst/>
            </a:prstGeom>
            <a:noFill/>
            <a:ln w="17463">
              <a:solidFill>
                <a:srgbClr val="000000"/>
              </a:solidFill>
              <a:round/>
              <a:headEnd/>
              <a:tailEnd/>
            </a:ln>
          </p:spPr>
          <p:txBody>
            <a:bodyPr/>
            <a:lstStyle/>
            <a:p>
              <a:endParaRPr lang="en-US"/>
            </a:p>
          </p:txBody>
        </p:sp>
        <p:sp>
          <p:nvSpPr>
            <p:cNvPr id="23571" name="Line 29"/>
            <p:cNvSpPr>
              <a:spLocks noChangeShapeType="1"/>
            </p:cNvSpPr>
            <p:nvPr/>
          </p:nvSpPr>
          <p:spPr bwMode="auto">
            <a:xfrm>
              <a:off x="1945" y="3019"/>
              <a:ext cx="25" cy="0"/>
            </a:xfrm>
            <a:prstGeom prst="line">
              <a:avLst/>
            </a:prstGeom>
            <a:noFill/>
            <a:ln w="17463">
              <a:solidFill>
                <a:srgbClr val="000000"/>
              </a:solidFill>
              <a:round/>
              <a:headEnd/>
              <a:tailEnd/>
            </a:ln>
          </p:spPr>
          <p:txBody>
            <a:bodyPr/>
            <a:lstStyle/>
            <a:p>
              <a:endParaRPr lang="en-US"/>
            </a:p>
          </p:txBody>
        </p:sp>
        <p:sp>
          <p:nvSpPr>
            <p:cNvPr id="23572" name="Line 30"/>
            <p:cNvSpPr>
              <a:spLocks noChangeShapeType="1"/>
            </p:cNvSpPr>
            <p:nvPr/>
          </p:nvSpPr>
          <p:spPr bwMode="auto">
            <a:xfrm>
              <a:off x="1997" y="3019"/>
              <a:ext cx="27" cy="0"/>
            </a:xfrm>
            <a:prstGeom prst="line">
              <a:avLst/>
            </a:prstGeom>
            <a:noFill/>
            <a:ln w="17463">
              <a:solidFill>
                <a:srgbClr val="000000"/>
              </a:solidFill>
              <a:round/>
              <a:headEnd/>
              <a:tailEnd/>
            </a:ln>
          </p:spPr>
          <p:txBody>
            <a:bodyPr/>
            <a:lstStyle/>
            <a:p>
              <a:endParaRPr lang="en-US"/>
            </a:p>
          </p:txBody>
        </p:sp>
        <p:sp>
          <p:nvSpPr>
            <p:cNvPr id="23573" name="Line 31"/>
            <p:cNvSpPr>
              <a:spLocks noChangeShapeType="1"/>
            </p:cNvSpPr>
            <p:nvPr/>
          </p:nvSpPr>
          <p:spPr bwMode="auto">
            <a:xfrm>
              <a:off x="2051" y="3019"/>
              <a:ext cx="27" cy="0"/>
            </a:xfrm>
            <a:prstGeom prst="line">
              <a:avLst/>
            </a:prstGeom>
            <a:noFill/>
            <a:ln w="17463">
              <a:solidFill>
                <a:srgbClr val="000000"/>
              </a:solidFill>
              <a:round/>
              <a:headEnd/>
              <a:tailEnd/>
            </a:ln>
          </p:spPr>
          <p:txBody>
            <a:bodyPr/>
            <a:lstStyle/>
            <a:p>
              <a:endParaRPr lang="en-US"/>
            </a:p>
          </p:txBody>
        </p:sp>
        <p:sp>
          <p:nvSpPr>
            <p:cNvPr id="23574" name="Line 32"/>
            <p:cNvSpPr>
              <a:spLocks noChangeShapeType="1"/>
            </p:cNvSpPr>
            <p:nvPr/>
          </p:nvSpPr>
          <p:spPr bwMode="auto">
            <a:xfrm>
              <a:off x="2105" y="3019"/>
              <a:ext cx="27" cy="0"/>
            </a:xfrm>
            <a:prstGeom prst="line">
              <a:avLst/>
            </a:prstGeom>
            <a:noFill/>
            <a:ln w="17463">
              <a:solidFill>
                <a:srgbClr val="000000"/>
              </a:solidFill>
              <a:round/>
              <a:headEnd/>
              <a:tailEnd/>
            </a:ln>
          </p:spPr>
          <p:txBody>
            <a:bodyPr/>
            <a:lstStyle/>
            <a:p>
              <a:endParaRPr lang="en-US"/>
            </a:p>
          </p:txBody>
        </p:sp>
        <p:sp>
          <p:nvSpPr>
            <p:cNvPr id="23575" name="Line 33"/>
            <p:cNvSpPr>
              <a:spLocks noChangeShapeType="1"/>
            </p:cNvSpPr>
            <p:nvPr/>
          </p:nvSpPr>
          <p:spPr bwMode="auto">
            <a:xfrm>
              <a:off x="2159" y="3019"/>
              <a:ext cx="27" cy="0"/>
            </a:xfrm>
            <a:prstGeom prst="line">
              <a:avLst/>
            </a:prstGeom>
            <a:noFill/>
            <a:ln w="17463">
              <a:solidFill>
                <a:srgbClr val="000000"/>
              </a:solidFill>
              <a:round/>
              <a:headEnd/>
              <a:tailEnd/>
            </a:ln>
          </p:spPr>
          <p:txBody>
            <a:bodyPr/>
            <a:lstStyle/>
            <a:p>
              <a:endParaRPr lang="en-US"/>
            </a:p>
          </p:txBody>
        </p:sp>
        <p:sp>
          <p:nvSpPr>
            <p:cNvPr id="23576" name="Line 34"/>
            <p:cNvSpPr>
              <a:spLocks noChangeShapeType="1"/>
            </p:cNvSpPr>
            <p:nvPr/>
          </p:nvSpPr>
          <p:spPr bwMode="auto">
            <a:xfrm>
              <a:off x="2213" y="3019"/>
              <a:ext cx="26" cy="0"/>
            </a:xfrm>
            <a:prstGeom prst="line">
              <a:avLst/>
            </a:prstGeom>
            <a:noFill/>
            <a:ln w="17463">
              <a:solidFill>
                <a:srgbClr val="000000"/>
              </a:solidFill>
              <a:round/>
              <a:headEnd/>
              <a:tailEnd/>
            </a:ln>
          </p:spPr>
          <p:txBody>
            <a:bodyPr/>
            <a:lstStyle/>
            <a:p>
              <a:endParaRPr lang="en-US"/>
            </a:p>
          </p:txBody>
        </p:sp>
        <p:sp>
          <p:nvSpPr>
            <p:cNvPr id="23577" name="Line 35"/>
            <p:cNvSpPr>
              <a:spLocks noChangeShapeType="1"/>
            </p:cNvSpPr>
            <p:nvPr/>
          </p:nvSpPr>
          <p:spPr bwMode="auto">
            <a:xfrm>
              <a:off x="2266" y="3019"/>
              <a:ext cx="27" cy="0"/>
            </a:xfrm>
            <a:prstGeom prst="line">
              <a:avLst/>
            </a:prstGeom>
            <a:noFill/>
            <a:ln w="17463">
              <a:solidFill>
                <a:srgbClr val="000000"/>
              </a:solidFill>
              <a:round/>
              <a:headEnd/>
              <a:tailEnd/>
            </a:ln>
          </p:spPr>
          <p:txBody>
            <a:bodyPr/>
            <a:lstStyle/>
            <a:p>
              <a:endParaRPr lang="en-US"/>
            </a:p>
          </p:txBody>
        </p:sp>
        <p:sp>
          <p:nvSpPr>
            <p:cNvPr id="23578" name="Line 36"/>
            <p:cNvSpPr>
              <a:spLocks noChangeShapeType="1"/>
            </p:cNvSpPr>
            <p:nvPr/>
          </p:nvSpPr>
          <p:spPr bwMode="auto">
            <a:xfrm>
              <a:off x="2320" y="3019"/>
              <a:ext cx="27" cy="0"/>
            </a:xfrm>
            <a:prstGeom prst="line">
              <a:avLst/>
            </a:prstGeom>
            <a:noFill/>
            <a:ln w="17463">
              <a:solidFill>
                <a:srgbClr val="000000"/>
              </a:solidFill>
              <a:round/>
              <a:headEnd/>
              <a:tailEnd/>
            </a:ln>
          </p:spPr>
          <p:txBody>
            <a:bodyPr/>
            <a:lstStyle/>
            <a:p>
              <a:endParaRPr lang="en-US"/>
            </a:p>
          </p:txBody>
        </p:sp>
        <p:sp>
          <p:nvSpPr>
            <p:cNvPr id="23579" name="Line 37"/>
            <p:cNvSpPr>
              <a:spLocks noChangeShapeType="1"/>
            </p:cNvSpPr>
            <p:nvPr/>
          </p:nvSpPr>
          <p:spPr bwMode="auto">
            <a:xfrm>
              <a:off x="2374" y="3019"/>
              <a:ext cx="27" cy="0"/>
            </a:xfrm>
            <a:prstGeom prst="line">
              <a:avLst/>
            </a:prstGeom>
            <a:noFill/>
            <a:ln w="17463">
              <a:solidFill>
                <a:srgbClr val="000000"/>
              </a:solidFill>
              <a:round/>
              <a:headEnd/>
              <a:tailEnd/>
            </a:ln>
          </p:spPr>
          <p:txBody>
            <a:bodyPr/>
            <a:lstStyle/>
            <a:p>
              <a:endParaRPr lang="en-US"/>
            </a:p>
          </p:txBody>
        </p:sp>
        <p:sp>
          <p:nvSpPr>
            <p:cNvPr id="23580" name="Line 38"/>
            <p:cNvSpPr>
              <a:spLocks noChangeShapeType="1"/>
            </p:cNvSpPr>
            <p:nvPr/>
          </p:nvSpPr>
          <p:spPr bwMode="auto">
            <a:xfrm>
              <a:off x="2427" y="3019"/>
              <a:ext cx="27" cy="0"/>
            </a:xfrm>
            <a:prstGeom prst="line">
              <a:avLst/>
            </a:prstGeom>
            <a:noFill/>
            <a:ln w="17463">
              <a:solidFill>
                <a:srgbClr val="000000"/>
              </a:solidFill>
              <a:round/>
              <a:headEnd/>
              <a:tailEnd/>
            </a:ln>
          </p:spPr>
          <p:txBody>
            <a:bodyPr/>
            <a:lstStyle/>
            <a:p>
              <a:endParaRPr lang="en-US"/>
            </a:p>
          </p:txBody>
        </p:sp>
        <p:sp>
          <p:nvSpPr>
            <p:cNvPr id="23581" name="Line 39"/>
            <p:cNvSpPr>
              <a:spLocks noChangeShapeType="1"/>
            </p:cNvSpPr>
            <p:nvPr/>
          </p:nvSpPr>
          <p:spPr bwMode="auto">
            <a:xfrm>
              <a:off x="2481" y="3019"/>
              <a:ext cx="26" cy="0"/>
            </a:xfrm>
            <a:prstGeom prst="line">
              <a:avLst/>
            </a:prstGeom>
            <a:noFill/>
            <a:ln w="17463">
              <a:solidFill>
                <a:srgbClr val="000000"/>
              </a:solidFill>
              <a:round/>
              <a:headEnd/>
              <a:tailEnd/>
            </a:ln>
          </p:spPr>
          <p:txBody>
            <a:bodyPr/>
            <a:lstStyle/>
            <a:p>
              <a:endParaRPr lang="en-US"/>
            </a:p>
          </p:txBody>
        </p:sp>
        <p:sp>
          <p:nvSpPr>
            <p:cNvPr id="23582" name="Line 40"/>
            <p:cNvSpPr>
              <a:spLocks noChangeShapeType="1"/>
            </p:cNvSpPr>
            <p:nvPr/>
          </p:nvSpPr>
          <p:spPr bwMode="auto">
            <a:xfrm>
              <a:off x="2534" y="3019"/>
              <a:ext cx="27" cy="0"/>
            </a:xfrm>
            <a:prstGeom prst="line">
              <a:avLst/>
            </a:prstGeom>
            <a:noFill/>
            <a:ln w="17463">
              <a:solidFill>
                <a:srgbClr val="000000"/>
              </a:solidFill>
              <a:round/>
              <a:headEnd/>
              <a:tailEnd/>
            </a:ln>
          </p:spPr>
          <p:txBody>
            <a:bodyPr/>
            <a:lstStyle/>
            <a:p>
              <a:endParaRPr lang="en-US"/>
            </a:p>
          </p:txBody>
        </p:sp>
        <p:sp>
          <p:nvSpPr>
            <p:cNvPr id="23583" name="Line 41"/>
            <p:cNvSpPr>
              <a:spLocks noChangeShapeType="1"/>
            </p:cNvSpPr>
            <p:nvPr/>
          </p:nvSpPr>
          <p:spPr bwMode="auto">
            <a:xfrm>
              <a:off x="2588" y="3019"/>
              <a:ext cx="27" cy="0"/>
            </a:xfrm>
            <a:prstGeom prst="line">
              <a:avLst/>
            </a:prstGeom>
            <a:noFill/>
            <a:ln w="17463">
              <a:solidFill>
                <a:srgbClr val="000000"/>
              </a:solidFill>
              <a:round/>
              <a:headEnd/>
              <a:tailEnd/>
            </a:ln>
          </p:spPr>
          <p:txBody>
            <a:bodyPr/>
            <a:lstStyle/>
            <a:p>
              <a:endParaRPr lang="en-US"/>
            </a:p>
          </p:txBody>
        </p:sp>
        <p:sp>
          <p:nvSpPr>
            <p:cNvPr id="23584" name="Line 42"/>
            <p:cNvSpPr>
              <a:spLocks noChangeShapeType="1"/>
            </p:cNvSpPr>
            <p:nvPr/>
          </p:nvSpPr>
          <p:spPr bwMode="auto">
            <a:xfrm>
              <a:off x="2642" y="3019"/>
              <a:ext cx="27" cy="0"/>
            </a:xfrm>
            <a:prstGeom prst="line">
              <a:avLst/>
            </a:prstGeom>
            <a:noFill/>
            <a:ln w="17463">
              <a:solidFill>
                <a:srgbClr val="000000"/>
              </a:solidFill>
              <a:round/>
              <a:headEnd/>
              <a:tailEnd/>
            </a:ln>
          </p:spPr>
          <p:txBody>
            <a:bodyPr/>
            <a:lstStyle/>
            <a:p>
              <a:endParaRPr lang="en-US"/>
            </a:p>
          </p:txBody>
        </p:sp>
        <p:sp>
          <p:nvSpPr>
            <p:cNvPr id="23585" name="Line 43"/>
            <p:cNvSpPr>
              <a:spLocks noChangeShapeType="1"/>
            </p:cNvSpPr>
            <p:nvPr/>
          </p:nvSpPr>
          <p:spPr bwMode="auto">
            <a:xfrm>
              <a:off x="2696" y="3019"/>
              <a:ext cx="27" cy="0"/>
            </a:xfrm>
            <a:prstGeom prst="line">
              <a:avLst/>
            </a:prstGeom>
            <a:noFill/>
            <a:ln w="17463">
              <a:solidFill>
                <a:srgbClr val="000000"/>
              </a:solidFill>
              <a:round/>
              <a:headEnd/>
              <a:tailEnd/>
            </a:ln>
          </p:spPr>
          <p:txBody>
            <a:bodyPr/>
            <a:lstStyle/>
            <a:p>
              <a:endParaRPr lang="en-US"/>
            </a:p>
          </p:txBody>
        </p:sp>
        <p:sp>
          <p:nvSpPr>
            <p:cNvPr id="23586" name="Line 44"/>
            <p:cNvSpPr>
              <a:spLocks noChangeShapeType="1"/>
            </p:cNvSpPr>
            <p:nvPr/>
          </p:nvSpPr>
          <p:spPr bwMode="auto">
            <a:xfrm>
              <a:off x="2750" y="3019"/>
              <a:ext cx="25" cy="0"/>
            </a:xfrm>
            <a:prstGeom prst="line">
              <a:avLst/>
            </a:prstGeom>
            <a:noFill/>
            <a:ln w="17463">
              <a:solidFill>
                <a:srgbClr val="000000"/>
              </a:solidFill>
              <a:round/>
              <a:headEnd/>
              <a:tailEnd/>
            </a:ln>
          </p:spPr>
          <p:txBody>
            <a:bodyPr/>
            <a:lstStyle/>
            <a:p>
              <a:endParaRPr lang="en-US"/>
            </a:p>
          </p:txBody>
        </p:sp>
        <p:sp>
          <p:nvSpPr>
            <p:cNvPr id="23587" name="Line 45"/>
            <p:cNvSpPr>
              <a:spLocks noChangeShapeType="1"/>
            </p:cNvSpPr>
            <p:nvPr/>
          </p:nvSpPr>
          <p:spPr bwMode="auto">
            <a:xfrm>
              <a:off x="2802" y="3019"/>
              <a:ext cx="27" cy="0"/>
            </a:xfrm>
            <a:prstGeom prst="line">
              <a:avLst/>
            </a:prstGeom>
            <a:noFill/>
            <a:ln w="17463">
              <a:solidFill>
                <a:srgbClr val="000000"/>
              </a:solidFill>
              <a:round/>
              <a:headEnd/>
              <a:tailEnd/>
            </a:ln>
          </p:spPr>
          <p:txBody>
            <a:bodyPr/>
            <a:lstStyle/>
            <a:p>
              <a:endParaRPr lang="en-US"/>
            </a:p>
          </p:txBody>
        </p:sp>
        <p:sp>
          <p:nvSpPr>
            <p:cNvPr id="23588" name="Line 46"/>
            <p:cNvSpPr>
              <a:spLocks noChangeShapeType="1"/>
            </p:cNvSpPr>
            <p:nvPr/>
          </p:nvSpPr>
          <p:spPr bwMode="auto">
            <a:xfrm>
              <a:off x="2856" y="3019"/>
              <a:ext cx="27" cy="0"/>
            </a:xfrm>
            <a:prstGeom prst="line">
              <a:avLst/>
            </a:prstGeom>
            <a:noFill/>
            <a:ln w="17463">
              <a:solidFill>
                <a:srgbClr val="000000"/>
              </a:solidFill>
              <a:round/>
              <a:headEnd/>
              <a:tailEnd/>
            </a:ln>
          </p:spPr>
          <p:txBody>
            <a:bodyPr/>
            <a:lstStyle/>
            <a:p>
              <a:endParaRPr lang="en-US"/>
            </a:p>
          </p:txBody>
        </p:sp>
        <p:sp>
          <p:nvSpPr>
            <p:cNvPr id="23589" name="Line 47"/>
            <p:cNvSpPr>
              <a:spLocks noChangeShapeType="1"/>
            </p:cNvSpPr>
            <p:nvPr/>
          </p:nvSpPr>
          <p:spPr bwMode="auto">
            <a:xfrm>
              <a:off x="2910" y="3019"/>
              <a:ext cx="27" cy="0"/>
            </a:xfrm>
            <a:prstGeom prst="line">
              <a:avLst/>
            </a:prstGeom>
            <a:noFill/>
            <a:ln w="17463">
              <a:solidFill>
                <a:srgbClr val="000000"/>
              </a:solidFill>
              <a:round/>
              <a:headEnd/>
              <a:tailEnd/>
            </a:ln>
          </p:spPr>
          <p:txBody>
            <a:bodyPr/>
            <a:lstStyle/>
            <a:p>
              <a:endParaRPr lang="en-US"/>
            </a:p>
          </p:txBody>
        </p:sp>
        <p:sp>
          <p:nvSpPr>
            <p:cNvPr id="23590" name="Line 48"/>
            <p:cNvSpPr>
              <a:spLocks noChangeShapeType="1"/>
            </p:cNvSpPr>
            <p:nvPr/>
          </p:nvSpPr>
          <p:spPr bwMode="auto">
            <a:xfrm>
              <a:off x="2964" y="3019"/>
              <a:ext cx="27" cy="0"/>
            </a:xfrm>
            <a:prstGeom prst="line">
              <a:avLst/>
            </a:prstGeom>
            <a:noFill/>
            <a:ln w="17463">
              <a:solidFill>
                <a:srgbClr val="000000"/>
              </a:solidFill>
              <a:round/>
              <a:headEnd/>
              <a:tailEnd/>
            </a:ln>
          </p:spPr>
          <p:txBody>
            <a:bodyPr/>
            <a:lstStyle/>
            <a:p>
              <a:endParaRPr lang="en-US"/>
            </a:p>
          </p:txBody>
        </p:sp>
        <p:sp>
          <p:nvSpPr>
            <p:cNvPr id="23591" name="Line 49"/>
            <p:cNvSpPr>
              <a:spLocks noChangeShapeType="1"/>
            </p:cNvSpPr>
            <p:nvPr/>
          </p:nvSpPr>
          <p:spPr bwMode="auto">
            <a:xfrm>
              <a:off x="3018" y="3019"/>
              <a:ext cx="26" cy="0"/>
            </a:xfrm>
            <a:prstGeom prst="line">
              <a:avLst/>
            </a:prstGeom>
            <a:noFill/>
            <a:ln w="17463">
              <a:solidFill>
                <a:srgbClr val="000000"/>
              </a:solidFill>
              <a:round/>
              <a:headEnd/>
              <a:tailEnd/>
            </a:ln>
          </p:spPr>
          <p:txBody>
            <a:bodyPr/>
            <a:lstStyle/>
            <a:p>
              <a:endParaRPr lang="en-US"/>
            </a:p>
          </p:txBody>
        </p:sp>
        <p:sp>
          <p:nvSpPr>
            <p:cNvPr id="23592" name="Line 50"/>
            <p:cNvSpPr>
              <a:spLocks noChangeShapeType="1"/>
            </p:cNvSpPr>
            <p:nvPr/>
          </p:nvSpPr>
          <p:spPr bwMode="auto">
            <a:xfrm>
              <a:off x="3071" y="3019"/>
              <a:ext cx="27" cy="0"/>
            </a:xfrm>
            <a:prstGeom prst="line">
              <a:avLst/>
            </a:prstGeom>
            <a:noFill/>
            <a:ln w="17463">
              <a:solidFill>
                <a:srgbClr val="000000"/>
              </a:solidFill>
              <a:round/>
              <a:headEnd/>
              <a:tailEnd/>
            </a:ln>
          </p:spPr>
          <p:txBody>
            <a:bodyPr/>
            <a:lstStyle/>
            <a:p>
              <a:endParaRPr lang="en-US"/>
            </a:p>
          </p:txBody>
        </p:sp>
        <p:sp>
          <p:nvSpPr>
            <p:cNvPr id="23593" name="Line 51"/>
            <p:cNvSpPr>
              <a:spLocks noChangeShapeType="1"/>
            </p:cNvSpPr>
            <p:nvPr/>
          </p:nvSpPr>
          <p:spPr bwMode="auto">
            <a:xfrm>
              <a:off x="3125" y="3019"/>
              <a:ext cx="27" cy="0"/>
            </a:xfrm>
            <a:prstGeom prst="line">
              <a:avLst/>
            </a:prstGeom>
            <a:noFill/>
            <a:ln w="17463">
              <a:solidFill>
                <a:srgbClr val="000000"/>
              </a:solidFill>
              <a:round/>
              <a:headEnd/>
              <a:tailEnd/>
            </a:ln>
          </p:spPr>
          <p:txBody>
            <a:bodyPr/>
            <a:lstStyle/>
            <a:p>
              <a:endParaRPr lang="en-US"/>
            </a:p>
          </p:txBody>
        </p:sp>
        <p:sp>
          <p:nvSpPr>
            <p:cNvPr id="23594" name="Line 52"/>
            <p:cNvSpPr>
              <a:spLocks noChangeShapeType="1"/>
            </p:cNvSpPr>
            <p:nvPr/>
          </p:nvSpPr>
          <p:spPr bwMode="auto">
            <a:xfrm>
              <a:off x="3179" y="3019"/>
              <a:ext cx="27" cy="0"/>
            </a:xfrm>
            <a:prstGeom prst="line">
              <a:avLst/>
            </a:prstGeom>
            <a:noFill/>
            <a:ln w="17463">
              <a:solidFill>
                <a:srgbClr val="000000"/>
              </a:solidFill>
              <a:round/>
              <a:headEnd/>
              <a:tailEnd/>
            </a:ln>
          </p:spPr>
          <p:txBody>
            <a:bodyPr/>
            <a:lstStyle/>
            <a:p>
              <a:endParaRPr lang="en-US"/>
            </a:p>
          </p:txBody>
        </p:sp>
        <p:sp>
          <p:nvSpPr>
            <p:cNvPr id="23595" name="Line 53"/>
            <p:cNvSpPr>
              <a:spLocks noChangeShapeType="1"/>
            </p:cNvSpPr>
            <p:nvPr/>
          </p:nvSpPr>
          <p:spPr bwMode="auto">
            <a:xfrm>
              <a:off x="3233" y="3019"/>
              <a:ext cx="27" cy="0"/>
            </a:xfrm>
            <a:prstGeom prst="line">
              <a:avLst/>
            </a:prstGeom>
            <a:noFill/>
            <a:ln w="17463">
              <a:solidFill>
                <a:srgbClr val="000000"/>
              </a:solidFill>
              <a:round/>
              <a:headEnd/>
              <a:tailEnd/>
            </a:ln>
          </p:spPr>
          <p:txBody>
            <a:bodyPr/>
            <a:lstStyle/>
            <a:p>
              <a:endParaRPr lang="en-US"/>
            </a:p>
          </p:txBody>
        </p:sp>
        <p:sp>
          <p:nvSpPr>
            <p:cNvPr id="23596" name="Line 54"/>
            <p:cNvSpPr>
              <a:spLocks noChangeShapeType="1"/>
            </p:cNvSpPr>
            <p:nvPr/>
          </p:nvSpPr>
          <p:spPr bwMode="auto">
            <a:xfrm>
              <a:off x="3287" y="3019"/>
              <a:ext cx="25" cy="0"/>
            </a:xfrm>
            <a:prstGeom prst="line">
              <a:avLst/>
            </a:prstGeom>
            <a:noFill/>
            <a:ln w="17463">
              <a:solidFill>
                <a:srgbClr val="000000"/>
              </a:solidFill>
              <a:round/>
              <a:headEnd/>
              <a:tailEnd/>
            </a:ln>
          </p:spPr>
          <p:txBody>
            <a:bodyPr/>
            <a:lstStyle/>
            <a:p>
              <a:endParaRPr lang="en-US"/>
            </a:p>
          </p:txBody>
        </p:sp>
        <p:sp>
          <p:nvSpPr>
            <p:cNvPr id="23597" name="Line 55"/>
            <p:cNvSpPr>
              <a:spLocks noChangeShapeType="1"/>
            </p:cNvSpPr>
            <p:nvPr/>
          </p:nvSpPr>
          <p:spPr bwMode="auto">
            <a:xfrm>
              <a:off x="3339" y="3019"/>
              <a:ext cx="27" cy="0"/>
            </a:xfrm>
            <a:prstGeom prst="line">
              <a:avLst/>
            </a:prstGeom>
            <a:noFill/>
            <a:ln w="17463">
              <a:solidFill>
                <a:srgbClr val="000000"/>
              </a:solidFill>
              <a:round/>
              <a:headEnd/>
              <a:tailEnd/>
            </a:ln>
          </p:spPr>
          <p:txBody>
            <a:bodyPr/>
            <a:lstStyle/>
            <a:p>
              <a:endParaRPr lang="en-US"/>
            </a:p>
          </p:txBody>
        </p:sp>
        <p:sp>
          <p:nvSpPr>
            <p:cNvPr id="23598" name="Line 56"/>
            <p:cNvSpPr>
              <a:spLocks noChangeShapeType="1"/>
            </p:cNvSpPr>
            <p:nvPr/>
          </p:nvSpPr>
          <p:spPr bwMode="auto">
            <a:xfrm>
              <a:off x="3393" y="3019"/>
              <a:ext cx="27" cy="0"/>
            </a:xfrm>
            <a:prstGeom prst="line">
              <a:avLst/>
            </a:prstGeom>
            <a:noFill/>
            <a:ln w="17463">
              <a:solidFill>
                <a:srgbClr val="000000"/>
              </a:solidFill>
              <a:round/>
              <a:headEnd/>
              <a:tailEnd/>
            </a:ln>
          </p:spPr>
          <p:txBody>
            <a:bodyPr/>
            <a:lstStyle/>
            <a:p>
              <a:endParaRPr lang="en-US"/>
            </a:p>
          </p:txBody>
        </p:sp>
        <p:sp>
          <p:nvSpPr>
            <p:cNvPr id="23599" name="Line 57"/>
            <p:cNvSpPr>
              <a:spLocks noChangeShapeType="1"/>
            </p:cNvSpPr>
            <p:nvPr/>
          </p:nvSpPr>
          <p:spPr bwMode="auto">
            <a:xfrm>
              <a:off x="3447" y="3019"/>
              <a:ext cx="27" cy="0"/>
            </a:xfrm>
            <a:prstGeom prst="line">
              <a:avLst/>
            </a:prstGeom>
            <a:noFill/>
            <a:ln w="17463">
              <a:solidFill>
                <a:srgbClr val="000000"/>
              </a:solidFill>
              <a:round/>
              <a:headEnd/>
              <a:tailEnd/>
            </a:ln>
          </p:spPr>
          <p:txBody>
            <a:bodyPr/>
            <a:lstStyle/>
            <a:p>
              <a:endParaRPr lang="en-US"/>
            </a:p>
          </p:txBody>
        </p:sp>
        <p:sp>
          <p:nvSpPr>
            <p:cNvPr id="23600" name="Line 58"/>
            <p:cNvSpPr>
              <a:spLocks noChangeShapeType="1"/>
            </p:cNvSpPr>
            <p:nvPr/>
          </p:nvSpPr>
          <p:spPr bwMode="auto">
            <a:xfrm>
              <a:off x="3501" y="3019"/>
              <a:ext cx="27" cy="0"/>
            </a:xfrm>
            <a:prstGeom prst="line">
              <a:avLst/>
            </a:prstGeom>
            <a:noFill/>
            <a:ln w="17463">
              <a:solidFill>
                <a:srgbClr val="000000"/>
              </a:solidFill>
              <a:round/>
              <a:headEnd/>
              <a:tailEnd/>
            </a:ln>
          </p:spPr>
          <p:txBody>
            <a:bodyPr/>
            <a:lstStyle/>
            <a:p>
              <a:endParaRPr lang="en-US"/>
            </a:p>
          </p:txBody>
        </p:sp>
        <p:sp>
          <p:nvSpPr>
            <p:cNvPr id="23601" name="Line 59"/>
            <p:cNvSpPr>
              <a:spLocks noChangeShapeType="1"/>
            </p:cNvSpPr>
            <p:nvPr/>
          </p:nvSpPr>
          <p:spPr bwMode="auto">
            <a:xfrm>
              <a:off x="3555" y="3019"/>
              <a:ext cx="25" cy="0"/>
            </a:xfrm>
            <a:prstGeom prst="line">
              <a:avLst/>
            </a:prstGeom>
            <a:noFill/>
            <a:ln w="17463">
              <a:solidFill>
                <a:srgbClr val="000000"/>
              </a:solidFill>
              <a:round/>
              <a:headEnd/>
              <a:tailEnd/>
            </a:ln>
          </p:spPr>
          <p:txBody>
            <a:bodyPr/>
            <a:lstStyle/>
            <a:p>
              <a:endParaRPr lang="en-US"/>
            </a:p>
          </p:txBody>
        </p:sp>
        <p:sp>
          <p:nvSpPr>
            <p:cNvPr id="23602" name="Line 60"/>
            <p:cNvSpPr>
              <a:spLocks noChangeShapeType="1"/>
            </p:cNvSpPr>
            <p:nvPr/>
          </p:nvSpPr>
          <p:spPr bwMode="auto">
            <a:xfrm>
              <a:off x="3607" y="3019"/>
              <a:ext cx="27" cy="0"/>
            </a:xfrm>
            <a:prstGeom prst="line">
              <a:avLst/>
            </a:prstGeom>
            <a:noFill/>
            <a:ln w="17463">
              <a:solidFill>
                <a:srgbClr val="000000"/>
              </a:solidFill>
              <a:round/>
              <a:headEnd/>
              <a:tailEnd/>
            </a:ln>
          </p:spPr>
          <p:txBody>
            <a:bodyPr/>
            <a:lstStyle/>
            <a:p>
              <a:endParaRPr lang="en-US"/>
            </a:p>
          </p:txBody>
        </p:sp>
        <p:sp>
          <p:nvSpPr>
            <p:cNvPr id="23603" name="Line 61"/>
            <p:cNvSpPr>
              <a:spLocks noChangeShapeType="1"/>
            </p:cNvSpPr>
            <p:nvPr/>
          </p:nvSpPr>
          <p:spPr bwMode="auto">
            <a:xfrm>
              <a:off x="3661" y="3019"/>
              <a:ext cx="27" cy="0"/>
            </a:xfrm>
            <a:prstGeom prst="line">
              <a:avLst/>
            </a:prstGeom>
            <a:noFill/>
            <a:ln w="17463">
              <a:solidFill>
                <a:srgbClr val="000000"/>
              </a:solidFill>
              <a:round/>
              <a:headEnd/>
              <a:tailEnd/>
            </a:ln>
          </p:spPr>
          <p:txBody>
            <a:bodyPr/>
            <a:lstStyle/>
            <a:p>
              <a:endParaRPr lang="en-US"/>
            </a:p>
          </p:txBody>
        </p:sp>
        <p:sp>
          <p:nvSpPr>
            <p:cNvPr id="23604" name="Line 62"/>
            <p:cNvSpPr>
              <a:spLocks noChangeShapeType="1"/>
            </p:cNvSpPr>
            <p:nvPr/>
          </p:nvSpPr>
          <p:spPr bwMode="auto">
            <a:xfrm>
              <a:off x="3715" y="3019"/>
              <a:ext cx="27" cy="0"/>
            </a:xfrm>
            <a:prstGeom prst="line">
              <a:avLst/>
            </a:prstGeom>
            <a:noFill/>
            <a:ln w="17463">
              <a:solidFill>
                <a:srgbClr val="000000"/>
              </a:solidFill>
              <a:round/>
              <a:headEnd/>
              <a:tailEnd/>
            </a:ln>
          </p:spPr>
          <p:txBody>
            <a:bodyPr/>
            <a:lstStyle/>
            <a:p>
              <a:endParaRPr lang="en-US"/>
            </a:p>
          </p:txBody>
        </p:sp>
        <p:sp>
          <p:nvSpPr>
            <p:cNvPr id="23605" name="Freeform 63"/>
            <p:cNvSpPr>
              <a:spLocks/>
            </p:cNvSpPr>
            <p:nvPr/>
          </p:nvSpPr>
          <p:spPr bwMode="auto">
            <a:xfrm>
              <a:off x="3769" y="3017"/>
              <a:ext cx="27" cy="2"/>
            </a:xfrm>
            <a:custGeom>
              <a:avLst/>
              <a:gdLst>
                <a:gd name="T0" fmla="*/ 0 w 68"/>
                <a:gd name="T1" fmla="*/ 1 h 6"/>
                <a:gd name="T2" fmla="*/ 6 w 68"/>
                <a:gd name="T3" fmla="*/ 0 h 6"/>
                <a:gd name="T4" fmla="*/ 11 w 68"/>
                <a:gd name="T5" fmla="*/ 0 h 6"/>
                <a:gd name="T6" fmla="*/ 0 60000 65536"/>
                <a:gd name="T7" fmla="*/ 0 60000 65536"/>
                <a:gd name="T8" fmla="*/ 0 60000 65536"/>
                <a:gd name="T9" fmla="*/ 0 w 68"/>
                <a:gd name="T10" fmla="*/ 0 h 6"/>
                <a:gd name="T11" fmla="*/ 68 w 68"/>
                <a:gd name="T12" fmla="*/ 6 h 6"/>
              </a:gdLst>
              <a:ahLst/>
              <a:cxnLst>
                <a:cxn ang="T6">
                  <a:pos x="T0" y="T1"/>
                </a:cxn>
                <a:cxn ang="T7">
                  <a:pos x="T2" y="T3"/>
                </a:cxn>
                <a:cxn ang="T8">
                  <a:pos x="T4" y="T5"/>
                </a:cxn>
              </a:cxnLst>
              <a:rect l="T9" t="T10" r="T11" b="T12"/>
              <a:pathLst>
                <a:path w="68" h="6">
                  <a:moveTo>
                    <a:pt x="0" y="6"/>
                  </a:moveTo>
                  <a:lnTo>
                    <a:pt x="34" y="4"/>
                  </a:lnTo>
                  <a:lnTo>
                    <a:pt x="68" y="0"/>
                  </a:lnTo>
                </a:path>
              </a:pathLst>
            </a:custGeom>
            <a:noFill/>
            <a:ln w="17463">
              <a:solidFill>
                <a:srgbClr val="000000"/>
              </a:solidFill>
              <a:round/>
              <a:headEnd/>
              <a:tailEnd/>
            </a:ln>
          </p:spPr>
          <p:txBody>
            <a:bodyPr/>
            <a:lstStyle/>
            <a:p>
              <a:endParaRPr lang="en-US"/>
            </a:p>
          </p:txBody>
        </p:sp>
        <p:sp>
          <p:nvSpPr>
            <p:cNvPr id="23606" name="Freeform 64"/>
            <p:cNvSpPr>
              <a:spLocks/>
            </p:cNvSpPr>
            <p:nvPr/>
          </p:nvSpPr>
          <p:spPr bwMode="auto">
            <a:xfrm>
              <a:off x="3822" y="3006"/>
              <a:ext cx="25" cy="6"/>
            </a:xfrm>
            <a:custGeom>
              <a:avLst/>
              <a:gdLst>
                <a:gd name="T0" fmla="*/ 0 w 64"/>
                <a:gd name="T1" fmla="*/ 2 h 22"/>
                <a:gd name="T2" fmla="*/ 5 w 64"/>
                <a:gd name="T3" fmla="*/ 1 h 22"/>
                <a:gd name="T4" fmla="*/ 10 w 64"/>
                <a:gd name="T5" fmla="*/ 0 h 22"/>
                <a:gd name="T6" fmla="*/ 0 60000 65536"/>
                <a:gd name="T7" fmla="*/ 0 60000 65536"/>
                <a:gd name="T8" fmla="*/ 0 60000 65536"/>
                <a:gd name="T9" fmla="*/ 0 w 64"/>
                <a:gd name="T10" fmla="*/ 0 h 22"/>
                <a:gd name="T11" fmla="*/ 64 w 64"/>
                <a:gd name="T12" fmla="*/ 22 h 22"/>
              </a:gdLst>
              <a:ahLst/>
              <a:cxnLst>
                <a:cxn ang="T6">
                  <a:pos x="T0" y="T1"/>
                </a:cxn>
                <a:cxn ang="T7">
                  <a:pos x="T2" y="T3"/>
                </a:cxn>
                <a:cxn ang="T8">
                  <a:pos x="T4" y="T5"/>
                </a:cxn>
              </a:cxnLst>
              <a:rect l="T9" t="T10" r="T11" b="T12"/>
              <a:pathLst>
                <a:path w="64" h="22">
                  <a:moveTo>
                    <a:pt x="0" y="22"/>
                  </a:moveTo>
                  <a:lnTo>
                    <a:pt x="32" y="12"/>
                  </a:lnTo>
                  <a:lnTo>
                    <a:pt x="64" y="0"/>
                  </a:lnTo>
                </a:path>
              </a:pathLst>
            </a:custGeom>
            <a:noFill/>
            <a:ln w="17463">
              <a:solidFill>
                <a:srgbClr val="000000"/>
              </a:solidFill>
              <a:round/>
              <a:headEnd/>
              <a:tailEnd/>
            </a:ln>
          </p:spPr>
          <p:txBody>
            <a:bodyPr/>
            <a:lstStyle/>
            <a:p>
              <a:endParaRPr lang="en-US"/>
            </a:p>
          </p:txBody>
        </p:sp>
        <p:sp>
          <p:nvSpPr>
            <p:cNvPr id="23607" name="Freeform 65"/>
            <p:cNvSpPr>
              <a:spLocks/>
            </p:cNvSpPr>
            <p:nvPr/>
          </p:nvSpPr>
          <p:spPr bwMode="auto">
            <a:xfrm>
              <a:off x="3872" y="2984"/>
              <a:ext cx="23" cy="12"/>
            </a:xfrm>
            <a:custGeom>
              <a:avLst/>
              <a:gdLst>
                <a:gd name="T0" fmla="*/ 0 w 58"/>
                <a:gd name="T1" fmla="*/ 4 h 37"/>
                <a:gd name="T2" fmla="*/ 4 w 58"/>
                <a:gd name="T3" fmla="*/ 2 h 37"/>
                <a:gd name="T4" fmla="*/ 9 w 58"/>
                <a:gd name="T5" fmla="*/ 0 h 37"/>
                <a:gd name="T6" fmla="*/ 0 60000 65536"/>
                <a:gd name="T7" fmla="*/ 0 60000 65536"/>
                <a:gd name="T8" fmla="*/ 0 60000 65536"/>
                <a:gd name="T9" fmla="*/ 0 w 58"/>
                <a:gd name="T10" fmla="*/ 0 h 37"/>
                <a:gd name="T11" fmla="*/ 58 w 58"/>
                <a:gd name="T12" fmla="*/ 37 h 37"/>
              </a:gdLst>
              <a:ahLst/>
              <a:cxnLst>
                <a:cxn ang="T6">
                  <a:pos x="T0" y="T1"/>
                </a:cxn>
                <a:cxn ang="T7">
                  <a:pos x="T2" y="T3"/>
                </a:cxn>
                <a:cxn ang="T8">
                  <a:pos x="T4" y="T5"/>
                </a:cxn>
              </a:cxnLst>
              <a:rect l="T9" t="T10" r="T11" b="T12"/>
              <a:pathLst>
                <a:path w="58" h="37">
                  <a:moveTo>
                    <a:pt x="0" y="37"/>
                  </a:moveTo>
                  <a:lnTo>
                    <a:pt x="28" y="19"/>
                  </a:lnTo>
                  <a:lnTo>
                    <a:pt x="58" y="0"/>
                  </a:lnTo>
                </a:path>
              </a:pathLst>
            </a:custGeom>
            <a:noFill/>
            <a:ln w="17463">
              <a:solidFill>
                <a:srgbClr val="000000"/>
              </a:solidFill>
              <a:round/>
              <a:headEnd/>
              <a:tailEnd/>
            </a:ln>
          </p:spPr>
          <p:txBody>
            <a:bodyPr/>
            <a:lstStyle/>
            <a:p>
              <a:endParaRPr lang="en-US"/>
            </a:p>
          </p:txBody>
        </p:sp>
        <p:sp>
          <p:nvSpPr>
            <p:cNvPr id="23608" name="Freeform 66"/>
            <p:cNvSpPr>
              <a:spLocks/>
            </p:cNvSpPr>
            <p:nvPr/>
          </p:nvSpPr>
          <p:spPr bwMode="auto">
            <a:xfrm>
              <a:off x="3915" y="2956"/>
              <a:ext cx="18" cy="16"/>
            </a:xfrm>
            <a:custGeom>
              <a:avLst/>
              <a:gdLst>
                <a:gd name="T0" fmla="*/ 0 w 47"/>
                <a:gd name="T1" fmla="*/ 6 h 46"/>
                <a:gd name="T2" fmla="*/ 2 w 47"/>
                <a:gd name="T3" fmla="*/ 4 h 46"/>
                <a:gd name="T4" fmla="*/ 3 w 47"/>
                <a:gd name="T5" fmla="*/ 3 h 46"/>
                <a:gd name="T6" fmla="*/ 7 w 47"/>
                <a:gd name="T7" fmla="*/ 0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46"/>
                  </a:moveTo>
                  <a:lnTo>
                    <a:pt x="12" y="34"/>
                  </a:lnTo>
                  <a:lnTo>
                    <a:pt x="24" y="22"/>
                  </a:lnTo>
                  <a:lnTo>
                    <a:pt x="47" y="0"/>
                  </a:lnTo>
                </a:path>
              </a:pathLst>
            </a:custGeom>
            <a:noFill/>
            <a:ln w="17463">
              <a:solidFill>
                <a:srgbClr val="000000"/>
              </a:solidFill>
              <a:round/>
              <a:headEnd/>
              <a:tailEnd/>
            </a:ln>
          </p:spPr>
          <p:txBody>
            <a:bodyPr/>
            <a:lstStyle/>
            <a:p>
              <a:endParaRPr lang="en-US"/>
            </a:p>
          </p:txBody>
        </p:sp>
        <p:sp>
          <p:nvSpPr>
            <p:cNvPr id="23609" name="Freeform 67"/>
            <p:cNvSpPr>
              <a:spLocks/>
            </p:cNvSpPr>
            <p:nvPr/>
          </p:nvSpPr>
          <p:spPr bwMode="auto">
            <a:xfrm>
              <a:off x="3950" y="2922"/>
              <a:ext cx="15" cy="18"/>
            </a:xfrm>
            <a:custGeom>
              <a:avLst/>
              <a:gdLst>
                <a:gd name="T0" fmla="*/ 0 w 36"/>
                <a:gd name="T1" fmla="*/ 6 h 55"/>
                <a:gd name="T2" fmla="*/ 2 w 36"/>
                <a:gd name="T3" fmla="*/ 4 h 55"/>
                <a:gd name="T4" fmla="*/ 3 w 36"/>
                <a:gd name="T5" fmla="*/ 3 h 55"/>
                <a:gd name="T6" fmla="*/ 6 w 36"/>
                <a:gd name="T7" fmla="*/ 0 h 55"/>
                <a:gd name="T8" fmla="*/ 0 60000 65536"/>
                <a:gd name="T9" fmla="*/ 0 60000 65536"/>
                <a:gd name="T10" fmla="*/ 0 60000 65536"/>
                <a:gd name="T11" fmla="*/ 0 60000 65536"/>
                <a:gd name="T12" fmla="*/ 0 w 36"/>
                <a:gd name="T13" fmla="*/ 0 h 55"/>
                <a:gd name="T14" fmla="*/ 36 w 36"/>
                <a:gd name="T15" fmla="*/ 55 h 55"/>
              </a:gdLst>
              <a:ahLst/>
              <a:cxnLst>
                <a:cxn ang="T8">
                  <a:pos x="T0" y="T1"/>
                </a:cxn>
                <a:cxn ang="T9">
                  <a:pos x="T2" y="T3"/>
                </a:cxn>
                <a:cxn ang="T10">
                  <a:pos x="T4" y="T5"/>
                </a:cxn>
                <a:cxn ang="T11">
                  <a:pos x="T6" y="T7"/>
                </a:cxn>
              </a:cxnLst>
              <a:rect l="T12" t="T13" r="T14" b="T15"/>
              <a:pathLst>
                <a:path w="36" h="55">
                  <a:moveTo>
                    <a:pt x="0" y="55"/>
                  </a:moveTo>
                  <a:lnTo>
                    <a:pt x="9" y="41"/>
                  </a:lnTo>
                  <a:lnTo>
                    <a:pt x="19" y="27"/>
                  </a:lnTo>
                  <a:lnTo>
                    <a:pt x="36" y="0"/>
                  </a:lnTo>
                </a:path>
              </a:pathLst>
            </a:custGeom>
            <a:noFill/>
            <a:ln w="17463">
              <a:solidFill>
                <a:srgbClr val="000000"/>
              </a:solidFill>
              <a:round/>
              <a:headEnd/>
              <a:tailEnd/>
            </a:ln>
          </p:spPr>
          <p:txBody>
            <a:bodyPr/>
            <a:lstStyle/>
            <a:p>
              <a:endParaRPr lang="en-US"/>
            </a:p>
          </p:txBody>
        </p:sp>
        <p:sp>
          <p:nvSpPr>
            <p:cNvPr id="23610" name="Freeform 68"/>
            <p:cNvSpPr>
              <a:spLocks/>
            </p:cNvSpPr>
            <p:nvPr/>
          </p:nvSpPr>
          <p:spPr bwMode="auto">
            <a:xfrm>
              <a:off x="3976" y="2884"/>
              <a:ext cx="8" cy="20"/>
            </a:xfrm>
            <a:custGeom>
              <a:avLst/>
              <a:gdLst>
                <a:gd name="T0" fmla="*/ 0 w 21"/>
                <a:gd name="T1" fmla="*/ 6 h 63"/>
                <a:gd name="T2" fmla="*/ 2 w 21"/>
                <a:gd name="T3" fmla="*/ 3 h 63"/>
                <a:gd name="T4" fmla="*/ 3 w 21"/>
                <a:gd name="T5" fmla="*/ 0 h 63"/>
                <a:gd name="T6" fmla="*/ 0 60000 65536"/>
                <a:gd name="T7" fmla="*/ 0 60000 65536"/>
                <a:gd name="T8" fmla="*/ 0 60000 65536"/>
                <a:gd name="T9" fmla="*/ 0 w 21"/>
                <a:gd name="T10" fmla="*/ 0 h 63"/>
                <a:gd name="T11" fmla="*/ 21 w 21"/>
                <a:gd name="T12" fmla="*/ 63 h 63"/>
              </a:gdLst>
              <a:ahLst/>
              <a:cxnLst>
                <a:cxn ang="T6">
                  <a:pos x="T0" y="T1"/>
                </a:cxn>
                <a:cxn ang="T7">
                  <a:pos x="T2" y="T3"/>
                </a:cxn>
                <a:cxn ang="T8">
                  <a:pos x="T4" y="T5"/>
                </a:cxn>
              </a:cxnLst>
              <a:rect l="T9" t="T10" r="T11" b="T12"/>
              <a:pathLst>
                <a:path w="21" h="63">
                  <a:moveTo>
                    <a:pt x="0" y="63"/>
                  </a:moveTo>
                  <a:lnTo>
                    <a:pt x="11" y="32"/>
                  </a:lnTo>
                  <a:lnTo>
                    <a:pt x="21" y="0"/>
                  </a:lnTo>
                </a:path>
              </a:pathLst>
            </a:custGeom>
            <a:noFill/>
            <a:ln w="17463">
              <a:solidFill>
                <a:srgbClr val="000000"/>
              </a:solidFill>
              <a:round/>
              <a:headEnd/>
              <a:tailEnd/>
            </a:ln>
          </p:spPr>
          <p:txBody>
            <a:bodyPr/>
            <a:lstStyle/>
            <a:p>
              <a:endParaRPr lang="en-US"/>
            </a:p>
          </p:txBody>
        </p:sp>
        <p:sp>
          <p:nvSpPr>
            <p:cNvPr id="23611" name="Freeform 69"/>
            <p:cNvSpPr>
              <a:spLocks/>
            </p:cNvSpPr>
            <p:nvPr/>
          </p:nvSpPr>
          <p:spPr bwMode="auto">
            <a:xfrm>
              <a:off x="3990" y="2841"/>
              <a:ext cx="3" cy="22"/>
            </a:xfrm>
            <a:custGeom>
              <a:avLst/>
              <a:gdLst>
                <a:gd name="T0" fmla="*/ 0 w 6"/>
                <a:gd name="T1" fmla="*/ 7 h 69"/>
                <a:gd name="T2" fmla="*/ 1 w 6"/>
                <a:gd name="T3" fmla="*/ 5 h 69"/>
                <a:gd name="T4" fmla="*/ 1 w 6"/>
                <a:gd name="T5" fmla="*/ 4 h 69"/>
                <a:gd name="T6" fmla="*/ 2 w 6"/>
                <a:gd name="T7" fmla="*/ 0 h 69"/>
                <a:gd name="T8" fmla="*/ 0 60000 65536"/>
                <a:gd name="T9" fmla="*/ 0 60000 65536"/>
                <a:gd name="T10" fmla="*/ 0 60000 65536"/>
                <a:gd name="T11" fmla="*/ 0 60000 65536"/>
                <a:gd name="T12" fmla="*/ 0 w 6"/>
                <a:gd name="T13" fmla="*/ 0 h 69"/>
                <a:gd name="T14" fmla="*/ 6 w 6"/>
                <a:gd name="T15" fmla="*/ 69 h 69"/>
              </a:gdLst>
              <a:ahLst/>
              <a:cxnLst>
                <a:cxn ang="T8">
                  <a:pos x="T0" y="T1"/>
                </a:cxn>
                <a:cxn ang="T9">
                  <a:pos x="T2" y="T3"/>
                </a:cxn>
                <a:cxn ang="T10">
                  <a:pos x="T4" y="T5"/>
                </a:cxn>
                <a:cxn ang="T11">
                  <a:pos x="T6" y="T7"/>
                </a:cxn>
              </a:cxnLst>
              <a:rect l="T12" t="T13" r="T14" b="T15"/>
              <a:pathLst>
                <a:path w="6" h="69">
                  <a:moveTo>
                    <a:pt x="0" y="69"/>
                  </a:moveTo>
                  <a:lnTo>
                    <a:pt x="1" y="51"/>
                  </a:lnTo>
                  <a:lnTo>
                    <a:pt x="3" y="34"/>
                  </a:lnTo>
                  <a:lnTo>
                    <a:pt x="6" y="0"/>
                  </a:lnTo>
                </a:path>
              </a:pathLst>
            </a:custGeom>
            <a:noFill/>
            <a:ln w="17463">
              <a:solidFill>
                <a:srgbClr val="000000"/>
              </a:solidFill>
              <a:round/>
              <a:headEnd/>
              <a:tailEnd/>
            </a:ln>
          </p:spPr>
          <p:txBody>
            <a:bodyPr/>
            <a:lstStyle/>
            <a:p>
              <a:endParaRPr lang="en-US"/>
            </a:p>
          </p:txBody>
        </p:sp>
        <p:sp>
          <p:nvSpPr>
            <p:cNvPr id="23612" name="Freeform 70"/>
            <p:cNvSpPr>
              <a:spLocks/>
            </p:cNvSpPr>
            <p:nvPr/>
          </p:nvSpPr>
          <p:spPr bwMode="auto">
            <a:xfrm>
              <a:off x="3988" y="2798"/>
              <a:ext cx="4" cy="22"/>
            </a:xfrm>
            <a:custGeom>
              <a:avLst/>
              <a:gdLst>
                <a:gd name="T0" fmla="*/ 2 w 8"/>
                <a:gd name="T1" fmla="*/ 7 h 66"/>
                <a:gd name="T2" fmla="*/ 1 w 8"/>
                <a:gd name="T3" fmla="*/ 4 h 66"/>
                <a:gd name="T4" fmla="*/ 0 w 8"/>
                <a:gd name="T5" fmla="*/ 0 h 66"/>
                <a:gd name="T6" fmla="*/ 0 60000 65536"/>
                <a:gd name="T7" fmla="*/ 0 60000 65536"/>
                <a:gd name="T8" fmla="*/ 0 60000 65536"/>
                <a:gd name="T9" fmla="*/ 0 w 8"/>
                <a:gd name="T10" fmla="*/ 0 h 66"/>
                <a:gd name="T11" fmla="*/ 8 w 8"/>
                <a:gd name="T12" fmla="*/ 66 h 66"/>
              </a:gdLst>
              <a:ahLst/>
              <a:cxnLst>
                <a:cxn ang="T6">
                  <a:pos x="T0" y="T1"/>
                </a:cxn>
                <a:cxn ang="T7">
                  <a:pos x="T2" y="T3"/>
                </a:cxn>
                <a:cxn ang="T8">
                  <a:pos x="T4" y="T5"/>
                </a:cxn>
              </a:cxnLst>
              <a:rect l="T9" t="T10" r="T11" b="T12"/>
              <a:pathLst>
                <a:path w="8" h="66">
                  <a:moveTo>
                    <a:pt x="8" y="66"/>
                  </a:moveTo>
                  <a:lnTo>
                    <a:pt x="5" y="33"/>
                  </a:lnTo>
                  <a:lnTo>
                    <a:pt x="0" y="0"/>
                  </a:lnTo>
                </a:path>
              </a:pathLst>
            </a:custGeom>
            <a:noFill/>
            <a:ln w="17463">
              <a:solidFill>
                <a:srgbClr val="000000"/>
              </a:solidFill>
              <a:round/>
              <a:headEnd/>
              <a:tailEnd/>
            </a:ln>
          </p:spPr>
          <p:txBody>
            <a:bodyPr/>
            <a:lstStyle/>
            <a:p>
              <a:endParaRPr lang="en-US"/>
            </a:p>
          </p:txBody>
        </p:sp>
        <p:sp>
          <p:nvSpPr>
            <p:cNvPr id="23613" name="Freeform 71"/>
            <p:cNvSpPr>
              <a:spLocks/>
            </p:cNvSpPr>
            <p:nvPr/>
          </p:nvSpPr>
          <p:spPr bwMode="auto">
            <a:xfrm>
              <a:off x="3973" y="2757"/>
              <a:ext cx="9" cy="21"/>
            </a:xfrm>
            <a:custGeom>
              <a:avLst/>
              <a:gdLst>
                <a:gd name="T0" fmla="*/ 3 w 24"/>
                <a:gd name="T1" fmla="*/ 7 h 62"/>
                <a:gd name="T2" fmla="*/ 2 w 24"/>
                <a:gd name="T3" fmla="*/ 3 h 62"/>
                <a:gd name="T4" fmla="*/ 0 w 24"/>
                <a:gd name="T5" fmla="*/ 0 h 62"/>
                <a:gd name="T6" fmla="*/ 0 60000 65536"/>
                <a:gd name="T7" fmla="*/ 0 60000 65536"/>
                <a:gd name="T8" fmla="*/ 0 60000 65536"/>
                <a:gd name="T9" fmla="*/ 0 w 24"/>
                <a:gd name="T10" fmla="*/ 0 h 62"/>
                <a:gd name="T11" fmla="*/ 24 w 24"/>
                <a:gd name="T12" fmla="*/ 62 h 62"/>
              </a:gdLst>
              <a:ahLst/>
              <a:cxnLst>
                <a:cxn ang="T6">
                  <a:pos x="T0" y="T1"/>
                </a:cxn>
                <a:cxn ang="T7">
                  <a:pos x="T2" y="T3"/>
                </a:cxn>
                <a:cxn ang="T8">
                  <a:pos x="T4" y="T5"/>
                </a:cxn>
              </a:cxnLst>
              <a:rect l="T9" t="T10" r="T11" b="T12"/>
              <a:pathLst>
                <a:path w="24" h="62">
                  <a:moveTo>
                    <a:pt x="24" y="62"/>
                  </a:moveTo>
                  <a:lnTo>
                    <a:pt x="12" y="30"/>
                  </a:lnTo>
                  <a:lnTo>
                    <a:pt x="0" y="0"/>
                  </a:lnTo>
                </a:path>
              </a:pathLst>
            </a:custGeom>
            <a:noFill/>
            <a:ln w="17463">
              <a:solidFill>
                <a:srgbClr val="000000"/>
              </a:solidFill>
              <a:round/>
              <a:headEnd/>
              <a:tailEnd/>
            </a:ln>
          </p:spPr>
          <p:txBody>
            <a:bodyPr/>
            <a:lstStyle/>
            <a:p>
              <a:endParaRPr lang="en-US"/>
            </a:p>
          </p:txBody>
        </p:sp>
        <p:sp>
          <p:nvSpPr>
            <p:cNvPr id="23614" name="Freeform 72"/>
            <p:cNvSpPr>
              <a:spLocks/>
            </p:cNvSpPr>
            <p:nvPr/>
          </p:nvSpPr>
          <p:spPr bwMode="auto">
            <a:xfrm>
              <a:off x="3947" y="2722"/>
              <a:ext cx="14" cy="18"/>
            </a:xfrm>
            <a:custGeom>
              <a:avLst/>
              <a:gdLst>
                <a:gd name="T0" fmla="*/ 5 w 38"/>
                <a:gd name="T1" fmla="*/ 6 h 55"/>
                <a:gd name="T2" fmla="*/ 3 w 38"/>
                <a:gd name="T3" fmla="*/ 3 h 55"/>
                <a:gd name="T4" fmla="*/ 0 w 38"/>
                <a:gd name="T5" fmla="*/ 0 h 55"/>
                <a:gd name="T6" fmla="*/ 0 60000 65536"/>
                <a:gd name="T7" fmla="*/ 0 60000 65536"/>
                <a:gd name="T8" fmla="*/ 0 60000 65536"/>
                <a:gd name="T9" fmla="*/ 0 w 38"/>
                <a:gd name="T10" fmla="*/ 0 h 55"/>
                <a:gd name="T11" fmla="*/ 38 w 38"/>
                <a:gd name="T12" fmla="*/ 55 h 55"/>
              </a:gdLst>
              <a:ahLst/>
              <a:cxnLst>
                <a:cxn ang="T6">
                  <a:pos x="T0" y="T1"/>
                </a:cxn>
                <a:cxn ang="T7">
                  <a:pos x="T2" y="T3"/>
                </a:cxn>
                <a:cxn ang="T8">
                  <a:pos x="T4" y="T5"/>
                </a:cxn>
              </a:cxnLst>
              <a:rect l="T9" t="T10" r="T11" b="T12"/>
              <a:pathLst>
                <a:path w="38" h="55">
                  <a:moveTo>
                    <a:pt x="38" y="55"/>
                  </a:moveTo>
                  <a:lnTo>
                    <a:pt x="19" y="27"/>
                  </a:lnTo>
                  <a:lnTo>
                    <a:pt x="0" y="0"/>
                  </a:lnTo>
                </a:path>
              </a:pathLst>
            </a:custGeom>
            <a:noFill/>
            <a:ln w="17463">
              <a:solidFill>
                <a:srgbClr val="000000"/>
              </a:solidFill>
              <a:round/>
              <a:headEnd/>
              <a:tailEnd/>
            </a:ln>
          </p:spPr>
          <p:txBody>
            <a:bodyPr/>
            <a:lstStyle/>
            <a:p>
              <a:endParaRPr lang="en-US"/>
            </a:p>
          </p:txBody>
        </p:sp>
        <p:sp>
          <p:nvSpPr>
            <p:cNvPr id="23615" name="Freeform 73"/>
            <p:cNvSpPr>
              <a:spLocks/>
            </p:cNvSpPr>
            <p:nvPr/>
          </p:nvSpPr>
          <p:spPr bwMode="auto">
            <a:xfrm>
              <a:off x="3907" y="2689"/>
              <a:ext cx="23" cy="18"/>
            </a:xfrm>
            <a:custGeom>
              <a:avLst/>
              <a:gdLst>
                <a:gd name="T0" fmla="*/ 9 w 56"/>
                <a:gd name="T1" fmla="*/ 6 h 53"/>
                <a:gd name="T2" fmla="*/ 7 w 56"/>
                <a:gd name="T3" fmla="*/ 4 h 53"/>
                <a:gd name="T4" fmla="*/ 4 w 56"/>
                <a:gd name="T5" fmla="*/ 2 h 53"/>
                <a:gd name="T6" fmla="*/ 0 w 56"/>
                <a:gd name="T7" fmla="*/ 0 h 53"/>
                <a:gd name="T8" fmla="*/ 0 60000 65536"/>
                <a:gd name="T9" fmla="*/ 0 60000 65536"/>
                <a:gd name="T10" fmla="*/ 0 60000 65536"/>
                <a:gd name="T11" fmla="*/ 0 60000 65536"/>
                <a:gd name="T12" fmla="*/ 0 w 56"/>
                <a:gd name="T13" fmla="*/ 0 h 53"/>
                <a:gd name="T14" fmla="*/ 56 w 56"/>
                <a:gd name="T15" fmla="*/ 53 h 53"/>
              </a:gdLst>
              <a:ahLst/>
              <a:cxnLst>
                <a:cxn ang="T8">
                  <a:pos x="T0" y="T1"/>
                </a:cxn>
                <a:cxn ang="T9">
                  <a:pos x="T2" y="T3"/>
                </a:cxn>
                <a:cxn ang="T10">
                  <a:pos x="T4" y="T5"/>
                </a:cxn>
                <a:cxn ang="T11">
                  <a:pos x="T6" y="T7"/>
                </a:cxn>
              </a:cxnLst>
              <a:rect l="T12" t="T13" r="T14" b="T15"/>
              <a:pathLst>
                <a:path w="56" h="53">
                  <a:moveTo>
                    <a:pt x="56" y="53"/>
                  </a:moveTo>
                  <a:lnTo>
                    <a:pt x="42" y="39"/>
                  </a:lnTo>
                  <a:lnTo>
                    <a:pt x="21" y="18"/>
                  </a:lnTo>
                  <a:lnTo>
                    <a:pt x="0" y="0"/>
                  </a:lnTo>
                </a:path>
              </a:pathLst>
            </a:custGeom>
            <a:noFill/>
            <a:ln w="17463">
              <a:solidFill>
                <a:srgbClr val="000000"/>
              </a:solidFill>
              <a:round/>
              <a:headEnd/>
              <a:tailEnd/>
            </a:ln>
          </p:spPr>
          <p:txBody>
            <a:bodyPr/>
            <a:lstStyle/>
            <a:p>
              <a:endParaRPr lang="en-US"/>
            </a:p>
          </p:txBody>
        </p:sp>
        <p:sp>
          <p:nvSpPr>
            <p:cNvPr id="23616" name="Freeform 74"/>
            <p:cNvSpPr>
              <a:spLocks/>
            </p:cNvSpPr>
            <p:nvPr/>
          </p:nvSpPr>
          <p:spPr bwMode="auto">
            <a:xfrm>
              <a:off x="3863" y="2666"/>
              <a:ext cx="24" cy="10"/>
            </a:xfrm>
            <a:custGeom>
              <a:avLst/>
              <a:gdLst>
                <a:gd name="T0" fmla="*/ 10 w 57"/>
                <a:gd name="T1" fmla="*/ 3 h 34"/>
                <a:gd name="T2" fmla="*/ 5 w 57"/>
                <a:gd name="T3" fmla="*/ 1 h 34"/>
                <a:gd name="T4" fmla="*/ 0 w 57"/>
                <a:gd name="T5" fmla="*/ 0 h 34"/>
                <a:gd name="T6" fmla="*/ 0 60000 65536"/>
                <a:gd name="T7" fmla="*/ 0 60000 65536"/>
                <a:gd name="T8" fmla="*/ 0 60000 65536"/>
                <a:gd name="T9" fmla="*/ 0 w 57"/>
                <a:gd name="T10" fmla="*/ 0 h 34"/>
                <a:gd name="T11" fmla="*/ 57 w 57"/>
                <a:gd name="T12" fmla="*/ 34 h 34"/>
              </a:gdLst>
              <a:ahLst/>
              <a:cxnLst>
                <a:cxn ang="T6">
                  <a:pos x="T0" y="T1"/>
                </a:cxn>
                <a:cxn ang="T7">
                  <a:pos x="T2" y="T3"/>
                </a:cxn>
                <a:cxn ang="T8">
                  <a:pos x="T4" y="T5"/>
                </a:cxn>
              </a:cxnLst>
              <a:rect l="T9" t="T10" r="T11" b="T12"/>
              <a:pathLst>
                <a:path w="57" h="34">
                  <a:moveTo>
                    <a:pt x="57" y="34"/>
                  </a:moveTo>
                  <a:lnTo>
                    <a:pt x="28" y="15"/>
                  </a:lnTo>
                  <a:lnTo>
                    <a:pt x="0" y="0"/>
                  </a:lnTo>
                </a:path>
              </a:pathLst>
            </a:custGeom>
            <a:noFill/>
            <a:ln w="17463">
              <a:solidFill>
                <a:srgbClr val="000000"/>
              </a:solidFill>
              <a:round/>
              <a:headEnd/>
              <a:tailEnd/>
            </a:ln>
          </p:spPr>
          <p:txBody>
            <a:bodyPr/>
            <a:lstStyle/>
            <a:p>
              <a:endParaRPr lang="en-US"/>
            </a:p>
          </p:txBody>
        </p:sp>
        <p:sp>
          <p:nvSpPr>
            <p:cNvPr id="23617" name="Freeform 75"/>
            <p:cNvSpPr>
              <a:spLocks/>
            </p:cNvSpPr>
            <p:nvPr/>
          </p:nvSpPr>
          <p:spPr bwMode="auto">
            <a:xfrm>
              <a:off x="3814" y="2652"/>
              <a:ext cx="25" cy="7"/>
            </a:xfrm>
            <a:custGeom>
              <a:avLst/>
              <a:gdLst>
                <a:gd name="T0" fmla="*/ 10 w 64"/>
                <a:gd name="T1" fmla="*/ 3 h 19"/>
                <a:gd name="T2" fmla="*/ 5 w 64"/>
                <a:gd name="T3" fmla="*/ 1 h 19"/>
                <a:gd name="T4" fmla="*/ 0 w 64"/>
                <a:gd name="T5" fmla="*/ 0 h 19"/>
                <a:gd name="T6" fmla="*/ 0 60000 65536"/>
                <a:gd name="T7" fmla="*/ 0 60000 65536"/>
                <a:gd name="T8" fmla="*/ 0 60000 65536"/>
                <a:gd name="T9" fmla="*/ 0 w 64"/>
                <a:gd name="T10" fmla="*/ 0 h 19"/>
                <a:gd name="T11" fmla="*/ 64 w 64"/>
                <a:gd name="T12" fmla="*/ 19 h 19"/>
              </a:gdLst>
              <a:ahLst/>
              <a:cxnLst>
                <a:cxn ang="T6">
                  <a:pos x="T0" y="T1"/>
                </a:cxn>
                <a:cxn ang="T7">
                  <a:pos x="T2" y="T3"/>
                </a:cxn>
                <a:cxn ang="T8">
                  <a:pos x="T4" y="T5"/>
                </a:cxn>
              </a:cxnLst>
              <a:rect l="T9" t="T10" r="T11" b="T12"/>
              <a:pathLst>
                <a:path w="64" h="19">
                  <a:moveTo>
                    <a:pt x="64" y="19"/>
                  </a:moveTo>
                  <a:lnTo>
                    <a:pt x="31" y="8"/>
                  </a:lnTo>
                  <a:lnTo>
                    <a:pt x="0" y="0"/>
                  </a:lnTo>
                </a:path>
              </a:pathLst>
            </a:custGeom>
            <a:noFill/>
            <a:ln w="17463">
              <a:solidFill>
                <a:srgbClr val="000000"/>
              </a:solidFill>
              <a:round/>
              <a:headEnd/>
              <a:tailEnd/>
            </a:ln>
          </p:spPr>
          <p:txBody>
            <a:bodyPr/>
            <a:lstStyle/>
            <a:p>
              <a:endParaRPr lang="en-US"/>
            </a:p>
          </p:txBody>
        </p:sp>
        <p:sp>
          <p:nvSpPr>
            <p:cNvPr id="23618" name="Freeform 76"/>
            <p:cNvSpPr>
              <a:spLocks/>
            </p:cNvSpPr>
            <p:nvPr/>
          </p:nvSpPr>
          <p:spPr bwMode="auto">
            <a:xfrm>
              <a:off x="3760" y="2647"/>
              <a:ext cx="27" cy="1"/>
            </a:xfrm>
            <a:custGeom>
              <a:avLst/>
              <a:gdLst>
                <a:gd name="T0" fmla="*/ 10 w 71"/>
                <a:gd name="T1" fmla="*/ 0 h 3"/>
                <a:gd name="T2" fmla="*/ 5 w 71"/>
                <a:gd name="T3" fmla="*/ 0 h 3"/>
                <a:gd name="T4" fmla="*/ 0 w 71"/>
                <a:gd name="T5" fmla="*/ 0 h 3"/>
                <a:gd name="T6" fmla="*/ 0 w 71"/>
                <a:gd name="T7" fmla="*/ 0 h 3"/>
                <a:gd name="T8" fmla="*/ 0 60000 65536"/>
                <a:gd name="T9" fmla="*/ 0 60000 65536"/>
                <a:gd name="T10" fmla="*/ 0 60000 65536"/>
                <a:gd name="T11" fmla="*/ 0 60000 65536"/>
                <a:gd name="T12" fmla="*/ 0 w 71"/>
                <a:gd name="T13" fmla="*/ 0 h 3"/>
                <a:gd name="T14" fmla="*/ 71 w 71"/>
                <a:gd name="T15" fmla="*/ 3 h 3"/>
              </a:gdLst>
              <a:ahLst/>
              <a:cxnLst>
                <a:cxn ang="T8">
                  <a:pos x="T0" y="T1"/>
                </a:cxn>
                <a:cxn ang="T9">
                  <a:pos x="T2" y="T3"/>
                </a:cxn>
                <a:cxn ang="T10">
                  <a:pos x="T4" y="T5"/>
                </a:cxn>
                <a:cxn ang="T11">
                  <a:pos x="T6" y="T7"/>
                </a:cxn>
              </a:cxnLst>
              <a:rect l="T12" t="T13" r="T14" b="T15"/>
              <a:pathLst>
                <a:path w="71" h="3">
                  <a:moveTo>
                    <a:pt x="71" y="3"/>
                  </a:moveTo>
                  <a:lnTo>
                    <a:pt x="36" y="0"/>
                  </a:lnTo>
                  <a:lnTo>
                    <a:pt x="2" y="0"/>
                  </a:lnTo>
                  <a:lnTo>
                    <a:pt x="0" y="0"/>
                  </a:lnTo>
                </a:path>
              </a:pathLst>
            </a:custGeom>
            <a:noFill/>
            <a:ln w="17463">
              <a:solidFill>
                <a:srgbClr val="000000"/>
              </a:solidFill>
              <a:round/>
              <a:headEnd/>
              <a:tailEnd/>
            </a:ln>
          </p:spPr>
          <p:txBody>
            <a:bodyPr/>
            <a:lstStyle/>
            <a:p>
              <a:endParaRPr lang="en-US"/>
            </a:p>
          </p:txBody>
        </p:sp>
        <p:sp>
          <p:nvSpPr>
            <p:cNvPr id="23619" name="Line 77"/>
            <p:cNvSpPr>
              <a:spLocks noChangeShapeType="1"/>
            </p:cNvSpPr>
            <p:nvPr/>
          </p:nvSpPr>
          <p:spPr bwMode="auto">
            <a:xfrm flipH="1">
              <a:off x="3706" y="2647"/>
              <a:ext cx="27" cy="0"/>
            </a:xfrm>
            <a:prstGeom prst="line">
              <a:avLst/>
            </a:prstGeom>
            <a:noFill/>
            <a:ln w="17463">
              <a:solidFill>
                <a:srgbClr val="000000"/>
              </a:solidFill>
              <a:round/>
              <a:headEnd/>
              <a:tailEnd/>
            </a:ln>
          </p:spPr>
          <p:txBody>
            <a:bodyPr/>
            <a:lstStyle/>
            <a:p>
              <a:endParaRPr lang="en-US"/>
            </a:p>
          </p:txBody>
        </p:sp>
        <p:sp>
          <p:nvSpPr>
            <p:cNvPr id="23620" name="Line 78"/>
            <p:cNvSpPr>
              <a:spLocks noChangeShapeType="1"/>
            </p:cNvSpPr>
            <p:nvPr/>
          </p:nvSpPr>
          <p:spPr bwMode="auto">
            <a:xfrm flipH="1">
              <a:off x="3652" y="2647"/>
              <a:ext cx="27" cy="0"/>
            </a:xfrm>
            <a:prstGeom prst="line">
              <a:avLst/>
            </a:prstGeom>
            <a:noFill/>
            <a:ln w="17463">
              <a:solidFill>
                <a:srgbClr val="000000"/>
              </a:solidFill>
              <a:round/>
              <a:headEnd/>
              <a:tailEnd/>
            </a:ln>
          </p:spPr>
          <p:txBody>
            <a:bodyPr/>
            <a:lstStyle/>
            <a:p>
              <a:endParaRPr lang="en-US"/>
            </a:p>
          </p:txBody>
        </p:sp>
        <p:sp>
          <p:nvSpPr>
            <p:cNvPr id="23621" name="Line 79"/>
            <p:cNvSpPr>
              <a:spLocks noChangeShapeType="1"/>
            </p:cNvSpPr>
            <p:nvPr/>
          </p:nvSpPr>
          <p:spPr bwMode="auto">
            <a:xfrm flipH="1">
              <a:off x="3598" y="2647"/>
              <a:ext cx="27" cy="0"/>
            </a:xfrm>
            <a:prstGeom prst="line">
              <a:avLst/>
            </a:prstGeom>
            <a:noFill/>
            <a:ln w="17463">
              <a:solidFill>
                <a:srgbClr val="000000"/>
              </a:solidFill>
              <a:round/>
              <a:headEnd/>
              <a:tailEnd/>
            </a:ln>
          </p:spPr>
          <p:txBody>
            <a:bodyPr/>
            <a:lstStyle/>
            <a:p>
              <a:endParaRPr lang="en-US"/>
            </a:p>
          </p:txBody>
        </p:sp>
        <p:sp>
          <p:nvSpPr>
            <p:cNvPr id="23622" name="Line 80"/>
            <p:cNvSpPr>
              <a:spLocks noChangeShapeType="1"/>
            </p:cNvSpPr>
            <p:nvPr/>
          </p:nvSpPr>
          <p:spPr bwMode="auto">
            <a:xfrm flipH="1">
              <a:off x="3545" y="2647"/>
              <a:ext cx="27" cy="0"/>
            </a:xfrm>
            <a:prstGeom prst="line">
              <a:avLst/>
            </a:prstGeom>
            <a:noFill/>
            <a:ln w="17463">
              <a:solidFill>
                <a:srgbClr val="000000"/>
              </a:solidFill>
              <a:round/>
              <a:headEnd/>
              <a:tailEnd/>
            </a:ln>
          </p:spPr>
          <p:txBody>
            <a:bodyPr/>
            <a:lstStyle/>
            <a:p>
              <a:endParaRPr lang="en-US"/>
            </a:p>
          </p:txBody>
        </p:sp>
        <p:sp>
          <p:nvSpPr>
            <p:cNvPr id="23623" name="Line 81"/>
            <p:cNvSpPr>
              <a:spLocks noChangeShapeType="1"/>
            </p:cNvSpPr>
            <p:nvPr/>
          </p:nvSpPr>
          <p:spPr bwMode="auto">
            <a:xfrm flipH="1">
              <a:off x="3491" y="2647"/>
              <a:ext cx="27" cy="0"/>
            </a:xfrm>
            <a:prstGeom prst="line">
              <a:avLst/>
            </a:prstGeom>
            <a:noFill/>
            <a:ln w="17463">
              <a:solidFill>
                <a:srgbClr val="000000"/>
              </a:solidFill>
              <a:round/>
              <a:headEnd/>
              <a:tailEnd/>
            </a:ln>
          </p:spPr>
          <p:txBody>
            <a:bodyPr/>
            <a:lstStyle/>
            <a:p>
              <a:endParaRPr lang="en-US"/>
            </a:p>
          </p:txBody>
        </p:sp>
        <p:sp>
          <p:nvSpPr>
            <p:cNvPr id="23624" name="Line 82"/>
            <p:cNvSpPr>
              <a:spLocks noChangeShapeType="1"/>
            </p:cNvSpPr>
            <p:nvPr/>
          </p:nvSpPr>
          <p:spPr bwMode="auto">
            <a:xfrm flipH="1">
              <a:off x="3437" y="2647"/>
              <a:ext cx="27" cy="0"/>
            </a:xfrm>
            <a:prstGeom prst="line">
              <a:avLst/>
            </a:prstGeom>
            <a:noFill/>
            <a:ln w="17463">
              <a:solidFill>
                <a:srgbClr val="000000"/>
              </a:solidFill>
              <a:round/>
              <a:headEnd/>
              <a:tailEnd/>
            </a:ln>
          </p:spPr>
          <p:txBody>
            <a:bodyPr/>
            <a:lstStyle/>
            <a:p>
              <a:endParaRPr lang="en-US"/>
            </a:p>
          </p:txBody>
        </p:sp>
        <p:sp>
          <p:nvSpPr>
            <p:cNvPr id="23625" name="Line 83"/>
            <p:cNvSpPr>
              <a:spLocks noChangeShapeType="1"/>
            </p:cNvSpPr>
            <p:nvPr/>
          </p:nvSpPr>
          <p:spPr bwMode="auto">
            <a:xfrm flipH="1">
              <a:off x="3383" y="2647"/>
              <a:ext cx="27" cy="0"/>
            </a:xfrm>
            <a:prstGeom prst="line">
              <a:avLst/>
            </a:prstGeom>
            <a:noFill/>
            <a:ln w="17463">
              <a:solidFill>
                <a:srgbClr val="000000"/>
              </a:solidFill>
              <a:round/>
              <a:headEnd/>
              <a:tailEnd/>
            </a:ln>
          </p:spPr>
          <p:txBody>
            <a:bodyPr/>
            <a:lstStyle/>
            <a:p>
              <a:endParaRPr lang="en-US"/>
            </a:p>
          </p:txBody>
        </p:sp>
        <p:sp>
          <p:nvSpPr>
            <p:cNvPr id="23626" name="Line 84"/>
            <p:cNvSpPr>
              <a:spLocks noChangeShapeType="1"/>
            </p:cNvSpPr>
            <p:nvPr/>
          </p:nvSpPr>
          <p:spPr bwMode="auto">
            <a:xfrm flipH="1">
              <a:off x="3329" y="2647"/>
              <a:ext cx="27" cy="0"/>
            </a:xfrm>
            <a:prstGeom prst="line">
              <a:avLst/>
            </a:prstGeom>
            <a:noFill/>
            <a:ln w="17463">
              <a:solidFill>
                <a:srgbClr val="000000"/>
              </a:solidFill>
              <a:round/>
              <a:headEnd/>
              <a:tailEnd/>
            </a:ln>
          </p:spPr>
          <p:txBody>
            <a:bodyPr/>
            <a:lstStyle/>
            <a:p>
              <a:endParaRPr lang="en-US"/>
            </a:p>
          </p:txBody>
        </p:sp>
        <p:sp>
          <p:nvSpPr>
            <p:cNvPr id="23627" name="Line 85"/>
            <p:cNvSpPr>
              <a:spLocks noChangeShapeType="1"/>
            </p:cNvSpPr>
            <p:nvPr/>
          </p:nvSpPr>
          <p:spPr bwMode="auto">
            <a:xfrm flipH="1">
              <a:off x="3277" y="2647"/>
              <a:ext cx="27" cy="0"/>
            </a:xfrm>
            <a:prstGeom prst="line">
              <a:avLst/>
            </a:prstGeom>
            <a:noFill/>
            <a:ln w="17463">
              <a:solidFill>
                <a:srgbClr val="000000"/>
              </a:solidFill>
              <a:round/>
              <a:headEnd/>
              <a:tailEnd/>
            </a:ln>
          </p:spPr>
          <p:txBody>
            <a:bodyPr/>
            <a:lstStyle/>
            <a:p>
              <a:endParaRPr lang="en-US"/>
            </a:p>
          </p:txBody>
        </p:sp>
        <p:sp>
          <p:nvSpPr>
            <p:cNvPr id="23628" name="Line 86"/>
            <p:cNvSpPr>
              <a:spLocks noChangeShapeType="1"/>
            </p:cNvSpPr>
            <p:nvPr/>
          </p:nvSpPr>
          <p:spPr bwMode="auto">
            <a:xfrm flipH="1">
              <a:off x="3223" y="2647"/>
              <a:ext cx="27" cy="0"/>
            </a:xfrm>
            <a:prstGeom prst="line">
              <a:avLst/>
            </a:prstGeom>
            <a:noFill/>
            <a:ln w="17463">
              <a:solidFill>
                <a:srgbClr val="000000"/>
              </a:solidFill>
              <a:round/>
              <a:headEnd/>
              <a:tailEnd/>
            </a:ln>
          </p:spPr>
          <p:txBody>
            <a:bodyPr/>
            <a:lstStyle/>
            <a:p>
              <a:endParaRPr lang="en-US"/>
            </a:p>
          </p:txBody>
        </p:sp>
        <p:sp>
          <p:nvSpPr>
            <p:cNvPr id="23629" name="Line 87"/>
            <p:cNvSpPr>
              <a:spLocks noChangeShapeType="1"/>
            </p:cNvSpPr>
            <p:nvPr/>
          </p:nvSpPr>
          <p:spPr bwMode="auto">
            <a:xfrm flipH="1">
              <a:off x="3169" y="2647"/>
              <a:ext cx="27" cy="0"/>
            </a:xfrm>
            <a:prstGeom prst="line">
              <a:avLst/>
            </a:prstGeom>
            <a:noFill/>
            <a:ln w="17463">
              <a:solidFill>
                <a:srgbClr val="000000"/>
              </a:solidFill>
              <a:round/>
              <a:headEnd/>
              <a:tailEnd/>
            </a:ln>
          </p:spPr>
          <p:txBody>
            <a:bodyPr/>
            <a:lstStyle/>
            <a:p>
              <a:endParaRPr lang="en-US"/>
            </a:p>
          </p:txBody>
        </p:sp>
        <p:sp>
          <p:nvSpPr>
            <p:cNvPr id="23630" name="Line 88"/>
            <p:cNvSpPr>
              <a:spLocks noChangeShapeType="1"/>
            </p:cNvSpPr>
            <p:nvPr/>
          </p:nvSpPr>
          <p:spPr bwMode="auto">
            <a:xfrm flipH="1">
              <a:off x="3115" y="2647"/>
              <a:ext cx="27" cy="0"/>
            </a:xfrm>
            <a:prstGeom prst="line">
              <a:avLst/>
            </a:prstGeom>
            <a:noFill/>
            <a:ln w="17463">
              <a:solidFill>
                <a:srgbClr val="000000"/>
              </a:solidFill>
              <a:round/>
              <a:headEnd/>
              <a:tailEnd/>
            </a:ln>
          </p:spPr>
          <p:txBody>
            <a:bodyPr/>
            <a:lstStyle/>
            <a:p>
              <a:endParaRPr lang="en-US"/>
            </a:p>
          </p:txBody>
        </p:sp>
        <p:sp>
          <p:nvSpPr>
            <p:cNvPr id="23631" name="Line 89"/>
            <p:cNvSpPr>
              <a:spLocks noChangeShapeType="1"/>
            </p:cNvSpPr>
            <p:nvPr/>
          </p:nvSpPr>
          <p:spPr bwMode="auto">
            <a:xfrm flipH="1">
              <a:off x="3061" y="2647"/>
              <a:ext cx="27" cy="0"/>
            </a:xfrm>
            <a:prstGeom prst="line">
              <a:avLst/>
            </a:prstGeom>
            <a:noFill/>
            <a:ln w="17463">
              <a:solidFill>
                <a:srgbClr val="000000"/>
              </a:solidFill>
              <a:round/>
              <a:headEnd/>
              <a:tailEnd/>
            </a:ln>
          </p:spPr>
          <p:txBody>
            <a:bodyPr/>
            <a:lstStyle/>
            <a:p>
              <a:endParaRPr lang="en-US"/>
            </a:p>
          </p:txBody>
        </p:sp>
        <p:sp>
          <p:nvSpPr>
            <p:cNvPr id="23632" name="Line 90"/>
            <p:cNvSpPr>
              <a:spLocks noChangeShapeType="1"/>
            </p:cNvSpPr>
            <p:nvPr/>
          </p:nvSpPr>
          <p:spPr bwMode="auto">
            <a:xfrm flipH="1">
              <a:off x="3009" y="2647"/>
              <a:ext cx="27" cy="0"/>
            </a:xfrm>
            <a:prstGeom prst="line">
              <a:avLst/>
            </a:prstGeom>
            <a:noFill/>
            <a:ln w="17463">
              <a:solidFill>
                <a:srgbClr val="000000"/>
              </a:solidFill>
              <a:round/>
              <a:headEnd/>
              <a:tailEnd/>
            </a:ln>
          </p:spPr>
          <p:txBody>
            <a:bodyPr/>
            <a:lstStyle/>
            <a:p>
              <a:endParaRPr lang="en-US"/>
            </a:p>
          </p:txBody>
        </p:sp>
        <p:sp>
          <p:nvSpPr>
            <p:cNvPr id="23633" name="Line 91"/>
            <p:cNvSpPr>
              <a:spLocks noChangeShapeType="1"/>
            </p:cNvSpPr>
            <p:nvPr/>
          </p:nvSpPr>
          <p:spPr bwMode="auto">
            <a:xfrm flipH="1">
              <a:off x="2955" y="2647"/>
              <a:ext cx="27" cy="0"/>
            </a:xfrm>
            <a:prstGeom prst="line">
              <a:avLst/>
            </a:prstGeom>
            <a:noFill/>
            <a:ln w="17463">
              <a:solidFill>
                <a:srgbClr val="000000"/>
              </a:solidFill>
              <a:round/>
              <a:headEnd/>
              <a:tailEnd/>
            </a:ln>
          </p:spPr>
          <p:txBody>
            <a:bodyPr/>
            <a:lstStyle/>
            <a:p>
              <a:endParaRPr lang="en-US"/>
            </a:p>
          </p:txBody>
        </p:sp>
        <p:sp>
          <p:nvSpPr>
            <p:cNvPr id="23634" name="Line 92"/>
            <p:cNvSpPr>
              <a:spLocks noChangeShapeType="1"/>
            </p:cNvSpPr>
            <p:nvPr/>
          </p:nvSpPr>
          <p:spPr bwMode="auto">
            <a:xfrm flipH="1">
              <a:off x="2901" y="2647"/>
              <a:ext cx="27" cy="0"/>
            </a:xfrm>
            <a:prstGeom prst="line">
              <a:avLst/>
            </a:prstGeom>
            <a:noFill/>
            <a:ln w="17463">
              <a:solidFill>
                <a:srgbClr val="000000"/>
              </a:solidFill>
              <a:round/>
              <a:headEnd/>
              <a:tailEnd/>
            </a:ln>
          </p:spPr>
          <p:txBody>
            <a:bodyPr/>
            <a:lstStyle/>
            <a:p>
              <a:endParaRPr lang="en-US"/>
            </a:p>
          </p:txBody>
        </p:sp>
        <p:sp>
          <p:nvSpPr>
            <p:cNvPr id="23635" name="Line 93"/>
            <p:cNvSpPr>
              <a:spLocks noChangeShapeType="1"/>
            </p:cNvSpPr>
            <p:nvPr/>
          </p:nvSpPr>
          <p:spPr bwMode="auto">
            <a:xfrm flipH="1">
              <a:off x="2847" y="2647"/>
              <a:ext cx="27" cy="0"/>
            </a:xfrm>
            <a:prstGeom prst="line">
              <a:avLst/>
            </a:prstGeom>
            <a:noFill/>
            <a:ln w="17463">
              <a:solidFill>
                <a:srgbClr val="000000"/>
              </a:solidFill>
              <a:round/>
              <a:headEnd/>
              <a:tailEnd/>
            </a:ln>
          </p:spPr>
          <p:txBody>
            <a:bodyPr/>
            <a:lstStyle/>
            <a:p>
              <a:endParaRPr lang="en-US"/>
            </a:p>
          </p:txBody>
        </p:sp>
        <p:sp>
          <p:nvSpPr>
            <p:cNvPr id="23636" name="Line 94"/>
            <p:cNvSpPr>
              <a:spLocks noChangeShapeType="1"/>
            </p:cNvSpPr>
            <p:nvPr/>
          </p:nvSpPr>
          <p:spPr bwMode="auto">
            <a:xfrm flipH="1">
              <a:off x="2793" y="2647"/>
              <a:ext cx="27" cy="0"/>
            </a:xfrm>
            <a:prstGeom prst="line">
              <a:avLst/>
            </a:prstGeom>
            <a:noFill/>
            <a:ln w="17463">
              <a:solidFill>
                <a:srgbClr val="000000"/>
              </a:solidFill>
              <a:round/>
              <a:headEnd/>
              <a:tailEnd/>
            </a:ln>
          </p:spPr>
          <p:txBody>
            <a:bodyPr/>
            <a:lstStyle/>
            <a:p>
              <a:endParaRPr lang="en-US"/>
            </a:p>
          </p:txBody>
        </p:sp>
        <p:sp>
          <p:nvSpPr>
            <p:cNvPr id="23637" name="Line 95"/>
            <p:cNvSpPr>
              <a:spLocks noChangeShapeType="1"/>
            </p:cNvSpPr>
            <p:nvPr/>
          </p:nvSpPr>
          <p:spPr bwMode="auto">
            <a:xfrm flipH="1">
              <a:off x="2740" y="2647"/>
              <a:ext cx="27" cy="0"/>
            </a:xfrm>
            <a:prstGeom prst="line">
              <a:avLst/>
            </a:prstGeom>
            <a:noFill/>
            <a:ln w="17463">
              <a:solidFill>
                <a:srgbClr val="000000"/>
              </a:solidFill>
              <a:round/>
              <a:headEnd/>
              <a:tailEnd/>
            </a:ln>
          </p:spPr>
          <p:txBody>
            <a:bodyPr/>
            <a:lstStyle/>
            <a:p>
              <a:endParaRPr lang="en-US"/>
            </a:p>
          </p:txBody>
        </p:sp>
        <p:sp>
          <p:nvSpPr>
            <p:cNvPr id="23638" name="Line 96"/>
            <p:cNvSpPr>
              <a:spLocks noChangeShapeType="1"/>
            </p:cNvSpPr>
            <p:nvPr/>
          </p:nvSpPr>
          <p:spPr bwMode="auto">
            <a:xfrm flipH="1">
              <a:off x="2686" y="2647"/>
              <a:ext cx="27" cy="0"/>
            </a:xfrm>
            <a:prstGeom prst="line">
              <a:avLst/>
            </a:prstGeom>
            <a:noFill/>
            <a:ln w="17463">
              <a:solidFill>
                <a:srgbClr val="000000"/>
              </a:solidFill>
              <a:round/>
              <a:headEnd/>
              <a:tailEnd/>
            </a:ln>
          </p:spPr>
          <p:txBody>
            <a:bodyPr/>
            <a:lstStyle/>
            <a:p>
              <a:endParaRPr lang="en-US"/>
            </a:p>
          </p:txBody>
        </p:sp>
        <p:sp>
          <p:nvSpPr>
            <p:cNvPr id="23639" name="Line 97"/>
            <p:cNvSpPr>
              <a:spLocks noChangeShapeType="1"/>
            </p:cNvSpPr>
            <p:nvPr/>
          </p:nvSpPr>
          <p:spPr bwMode="auto">
            <a:xfrm flipH="1">
              <a:off x="2632" y="2647"/>
              <a:ext cx="27" cy="0"/>
            </a:xfrm>
            <a:prstGeom prst="line">
              <a:avLst/>
            </a:prstGeom>
            <a:noFill/>
            <a:ln w="17463">
              <a:solidFill>
                <a:srgbClr val="000000"/>
              </a:solidFill>
              <a:round/>
              <a:headEnd/>
              <a:tailEnd/>
            </a:ln>
          </p:spPr>
          <p:txBody>
            <a:bodyPr/>
            <a:lstStyle/>
            <a:p>
              <a:endParaRPr lang="en-US"/>
            </a:p>
          </p:txBody>
        </p:sp>
        <p:sp>
          <p:nvSpPr>
            <p:cNvPr id="23640" name="Line 98"/>
            <p:cNvSpPr>
              <a:spLocks noChangeShapeType="1"/>
            </p:cNvSpPr>
            <p:nvPr/>
          </p:nvSpPr>
          <p:spPr bwMode="auto">
            <a:xfrm flipH="1">
              <a:off x="2578" y="2647"/>
              <a:ext cx="27" cy="0"/>
            </a:xfrm>
            <a:prstGeom prst="line">
              <a:avLst/>
            </a:prstGeom>
            <a:noFill/>
            <a:ln w="17463">
              <a:solidFill>
                <a:srgbClr val="000000"/>
              </a:solidFill>
              <a:round/>
              <a:headEnd/>
              <a:tailEnd/>
            </a:ln>
          </p:spPr>
          <p:txBody>
            <a:bodyPr/>
            <a:lstStyle/>
            <a:p>
              <a:endParaRPr lang="en-US"/>
            </a:p>
          </p:txBody>
        </p:sp>
        <p:sp>
          <p:nvSpPr>
            <p:cNvPr id="23641" name="Line 99"/>
            <p:cNvSpPr>
              <a:spLocks noChangeShapeType="1"/>
            </p:cNvSpPr>
            <p:nvPr/>
          </p:nvSpPr>
          <p:spPr bwMode="auto">
            <a:xfrm flipH="1">
              <a:off x="2524" y="2647"/>
              <a:ext cx="27" cy="0"/>
            </a:xfrm>
            <a:prstGeom prst="line">
              <a:avLst/>
            </a:prstGeom>
            <a:noFill/>
            <a:ln w="17463">
              <a:solidFill>
                <a:srgbClr val="000000"/>
              </a:solidFill>
              <a:round/>
              <a:headEnd/>
              <a:tailEnd/>
            </a:ln>
          </p:spPr>
          <p:txBody>
            <a:bodyPr/>
            <a:lstStyle/>
            <a:p>
              <a:endParaRPr lang="en-US"/>
            </a:p>
          </p:txBody>
        </p:sp>
        <p:sp>
          <p:nvSpPr>
            <p:cNvPr id="23642" name="Line 100"/>
            <p:cNvSpPr>
              <a:spLocks noChangeShapeType="1"/>
            </p:cNvSpPr>
            <p:nvPr/>
          </p:nvSpPr>
          <p:spPr bwMode="auto">
            <a:xfrm flipH="1">
              <a:off x="2472" y="2647"/>
              <a:ext cx="27" cy="0"/>
            </a:xfrm>
            <a:prstGeom prst="line">
              <a:avLst/>
            </a:prstGeom>
            <a:noFill/>
            <a:ln w="17463">
              <a:solidFill>
                <a:srgbClr val="000000"/>
              </a:solidFill>
              <a:round/>
              <a:headEnd/>
              <a:tailEnd/>
            </a:ln>
          </p:spPr>
          <p:txBody>
            <a:bodyPr/>
            <a:lstStyle/>
            <a:p>
              <a:endParaRPr lang="en-US"/>
            </a:p>
          </p:txBody>
        </p:sp>
        <p:sp>
          <p:nvSpPr>
            <p:cNvPr id="23643" name="Line 101"/>
            <p:cNvSpPr>
              <a:spLocks noChangeShapeType="1"/>
            </p:cNvSpPr>
            <p:nvPr/>
          </p:nvSpPr>
          <p:spPr bwMode="auto">
            <a:xfrm flipH="1">
              <a:off x="2418" y="2647"/>
              <a:ext cx="27" cy="0"/>
            </a:xfrm>
            <a:prstGeom prst="line">
              <a:avLst/>
            </a:prstGeom>
            <a:noFill/>
            <a:ln w="17463">
              <a:solidFill>
                <a:srgbClr val="000000"/>
              </a:solidFill>
              <a:round/>
              <a:headEnd/>
              <a:tailEnd/>
            </a:ln>
          </p:spPr>
          <p:txBody>
            <a:bodyPr/>
            <a:lstStyle/>
            <a:p>
              <a:endParaRPr lang="en-US"/>
            </a:p>
          </p:txBody>
        </p:sp>
        <p:sp>
          <p:nvSpPr>
            <p:cNvPr id="23644" name="Line 102"/>
            <p:cNvSpPr>
              <a:spLocks noChangeShapeType="1"/>
            </p:cNvSpPr>
            <p:nvPr/>
          </p:nvSpPr>
          <p:spPr bwMode="auto">
            <a:xfrm flipH="1">
              <a:off x="2364" y="2647"/>
              <a:ext cx="27" cy="0"/>
            </a:xfrm>
            <a:prstGeom prst="line">
              <a:avLst/>
            </a:prstGeom>
            <a:noFill/>
            <a:ln w="17463">
              <a:solidFill>
                <a:srgbClr val="000000"/>
              </a:solidFill>
              <a:round/>
              <a:headEnd/>
              <a:tailEnd/>
            </a:ln>
          </p:spPr>
          <p:txBody>
            <a:bodyPr/>
            <a:lstStyle/>
            <a:p>
              <a:endParaRPr lang="en-US"/>
            </a:p>
          </p:txBody>
        </p:sp>
        <p:sp>
          <p:nvSpPr>
            <p:cNvPr id="23645" name="Line 103"/>
            <p:cNvSpPr>
              <a:spLocks noChangeShapeType="1"/>
            </p:cNvSpPr>
            <p:nvPr/>
          </p:nvSpPr>
          <p:spPr bwMode="auto">
            <a:xfrm flipH="1">
              <a:off x="2310" y="2647"/>
              <a:ext cx="27" cy="0"/>
            </a:xfrm>
            <a:prstGeom prst="line">
              <a:avLst/>
            </a:prstGeom>
            <a:noFill/>
            <a:ln w="17463">
              <a:solidFill>
                <a:srgbClr val="000000"/>
              </a:solidFill>
              <a:round/>
              <a:headEnd/>
              <a:tailEnd/>
            </a:ln>
          </p:spPr>
          <p:txBody>
            <a:bodyPr/>
            <a:lstStyle/>
            <a:p>
              <a:endParaRPr lang="en-US"/>
            </a:p>
          </p:txBody>
        </p:sp>
        <p:sp>
          <p:nvSpPr>
            <p:cNvPr id="23646" name="Line 104"/>
            <p:cNvSpPr>
              <a:spLocks noChangeShapeType="1"/>
            </p:cNvSpPr>
            <p:nvPr/>
          </p:nvSpPr>
          <p:spPr bwMode="auto">
            <a:xfrm flipH="1">
              <a:off x="2256" y="2647"/>
              <a:ext cx="27" cy="0"/>
            </a:xfrm>
            <a:prstGeom prst="line">
              <a:avLst/>
            </a:prstGeom>
            <a:noFill/>
            <a:ln w="17463">
              <a:solidFill>
                <a:srgbClr val="000000"/>
              </a:solidFill>
              <a:round/>
              <a:headEnd/>
              <a:tailEnd/>
            </a:ln>
          </p:spPr>
          <p:txBody>
            <a:bodyPr/>
            <a:lstStyle/>
            <a:p>
              <a:endParaRPr lang="en-US"/>
            </a:p>
          </p:txBody>
        </p:sp>
        <p:sp>
          <p:nvSpPr>
            <p:cNvPr id="23647" name="Line 105"/>
            <p:cNvSpPr>
              <a:spLocks noChangeShapeType="1"/>
            </p:cNvSpPr>
            <p:nvPr/>
          </p:nvSpPr>
          <p:spPr bwMode="auto">
            <a:xfrm flipH="1">
              <a:off x="2204" y="2647"/>
              <a:ext cx="27" cy="0"/>
            </a:xfrm>
            <a:prstGeom prst="line">
              <a:avLst/>
            </a:prstGeom>
            <a:noFill/>
            <a:ln w="17463">
              <a:solidFill>
                <a:srgbClr val="000000"/>
              </a:solidFill>
              <a:round/>
              <a:headEnd/>
              <a:tailEnd/>
            </a:ln>
          </p:spPr>
          <p:txBody>
            <a:bodyPr/>
            <a:lstStyle/>
            <a:p>
              <a:endParaRPr lang="en-US"/>
            </a:p>
          </p:txBody>
        </p:sp>
        <p:sp>
          <p:nvSpPr>
            <p:cNvPr id="23648" name="Line 106"/>
            <p:cNvSpPr>
              <a:spLocks noChangeShapeType="1"/>
            </p:cNvSpPr>
            <p:nvPr/>
          </p:nvSpPr>
          <p:spPr bwMode="auto">
            <a:xfrm flipH="1">
              <a:off x="2150" y="2647"/>
              <a:ext cx="27" cy="0"/>
            </a:xfrm>
            <a:prstGeom prst="line">
              <a:avLst/>
            </a:prstGeom>
            <a:noFill/>
            <a:ln w="17463">
              <a:solidFill>
                <a:srgbClr val="000000"/>
              </a:solidFill>
              <a:round/>
              <a:headEnd/>
              <a:tailEnd/>
            </a:ln>
          </p:spPr>
          <p:txBody>
            <a:bodyPr/>
            <a:lstStyle/>
            <a:p>
              <a:endParaRPr lang="en-US"/>
            </a:p>
          </p:txBody>
        </p:sp>
        <p:sp>
          <p:nvSpPr>
            <p:cNvPr id="23649" name="Line 107"/>
            <p:cNvSpPr>
              <a:spLocks noChangeShapeType="1"/>
            </p:cNvSpPr>
            <p:nvPr/>
          </p:nvSpPr>
          <p:spPr bwMode="auto">
            <a:xfrm flipH="1">
              <a:off x="2096" y="2647"/>
              <a:ext cx="27" cy="0"/>
            </a:xfrm>
            <a:prstGeom prst="line">
              <a:avLst/>
            </a:prstGeom>
            <a:noFill/>
            <a:ln w="17463">
              <a:solidFill>
                <a:srgbClr val="000000"/>
              </a:solidFill>
              <a:round/>
              <a:headEnd/>
              <a:tailEnd/>
            </a:ln>
          </p:spPr>
          <p:txBody>
            <a:bodyPr/>
            <a:lstStyle/>
            <a:p>
              <a:endParaRPr lang="en-US"/>
            </a:p>
          </p:txBody>
        </p:sp>
        <p:sp>
          <p:nvSpPr>
            <p:cNvPr id="23650" name="Line 108"/>
            <p:cNvSpPr>
              <a:spLocks noChangeShapeType="1"/>
            </p:cNvSpPr>
            <p:nvPr/>
          </p:nvSpPr>
          <p:spPr bwMode="auto">
            <a:xfrm flipH="1">
              <a:off x="2042" y="2647"/>
              <a:ext cx="27" cy="0"/>
            </a:xfrm>
            <a:prstGeom prst="line">
              <a:avLst/>
            </a:prstGeom>
            <a:noFill/>
            <a:ln w="17463">
              <a:solidFill>
                <a:srgbClr val="000000"/>
              </a:solidFill>
              <a:round/>
              <a:headEnd/>
              <a:tailEnd/>
            </a:ln>
          </p:spPr>
          <p:txBody>
            <a:bodyPr/>
            <a:lstStyle/>
            <a:p>
              <a:endParaRPr lang="en-US"/>
            </a:p>
          </p:txBody>
        </p:sp>
        <p:sp>
          <p:nvSpPr>
            <p:cNvPr id="23651" name="Line 109"/>
            <p:cNvSpPr>
              <a:spLocks noChangeShapeType="1"/>
            </p:cNvSpPr>
            <p:nvPr/>
          </p:nvSpPr>
          <p:spPr bwMode="auto">
            <a:xfrm flipH="1">
              <a:off x="1988" y="2647"/>
              <a:ext cx="27" cy="0"/>
            </a:xfrm>
            <a:prstGeom prst="line">
              <a:avLst/>
            </a:prstGeom>
            <a:noFill/>
            <a:ln w="17463">
              <a:solidFill>
                <a:srgbClr val="000000"/>
              </a:solidFill>
              <a:round/>
              <a:headEnd/>
              <a:tailEnd/>
            </a:ln>
          </p:spPr>
          <p:txBody>
            <a:bodyPr/>
            <a:lstStyle/>
            <a:p>
              <a:endParaRPr lang="en-US"/>
            </a:p>
          </p:txBody>
        </p:sp>
        <p:sp>
          <p:nvSpPr>
            <p:cNvPr id="23652" name="Line 110"/>
            <p:cNvSpPr>
              <a:spLocks noChangeShapeType="1"/>
            </p:cNvSpPr>
            <p:nvPr/>
          </p:nvSpPr>
          <p:spPr bwMode="auto">
            <a:xfrm flipH="1">
              <a:off x="1935" y="2647"/>
              <a:ext cx="26" cy="0"/>
            </a:xfrm>
            <a:prstGeom prst="line">
              <a:avLst/>
            </a:prstGeom>
            <a:noFill/>
            <a:ln w="17463">
              <a:solidFill>
                <a:srgbClr val="000000"/>
              </a:solidFill>
              <a:round/>
              <a:headEnd/>
              <a:tailEnd/>
            </a:ln>
          </p:spPr>
          <p:txBody>
            <a:bodyPr/>
            <a:lstStyle/>
            <a:p>
              <a:endParaRPr lang="en-US"/>
            </a:p>
          </p:txBody>
        </p:sp>
        <p:sp>
          <p:nvSpPr>
            <p:cNvPr id="23653" name="Line 111"/>
            <p:cNvSpPr>
              <a:spLocks noChangeShapeType="1"/>
            </p:cNvSpPr>
            <p:nvPr/>
          </p:nvSpPr>
          <p:spPr bwMode="auto">
            <a:xfrm flipH="1">
              <a:off x="1881" y="2647"/>
              <a:ext cx="27" cy="0"/>
            </a:xfrm>
            <a:prstGeom prst="line">
              <a:avLst/>
            </a:prstGeom>
            <a:noFill/>
            <a:ln w="17463">
              <a:solidFill>
                <a:srgbClr val="000000"/>
              </a:solidFill>
              <a:round/>
              <a:headEnd/>
              <a:tailEnd/>
            </a:ln>
          </p:spPr>
          <p:txBody>
            <a:bodyPr/>
            <a:lstStyle/>
            <a:p>
              <a:endParaRPr lang="en-US"/>
            </a:p>
          </p:txBody>
        </p:sp>
        <p:sp>
          <p:nvSpPr>
            <p:cNvPr id="23654" name="Line 112"/>
            <p:cNvSpPr>
              <a:spLocks noChangeShapeType="1"/>
            </p:cNvSpPr>
            <p:nvPr/>
          </p:nvSpPr>
          <p:spPr bwMode="auto">
            <a:xfrm flipH="1">
              <a:off x="1837" y="2647"/>
              <a:ext cx="17" cy="0"/>
            </a:xfrm>
            <a:prstGeom prst="line">
              <a:avLst/>
            </a:prstGeom>
            <a:noFill/>
            <a:ln w="17463">
              <a:solidFill>
                <a:srgbClr val="000000"/>
              </a:solidFill>
              <a:round/>
              <a:headEnd/>
              <a:tailEnd/>
            </a:ln>
          </p:spPr>
          <p:txBody>
            <a:bodyPr/>
            <a:lstStyle/>
            <a:p>
              <a:endParaRPr lang="en-US"/>
            </a:p>
          </p:txBody>
        </p:sp>
        <p:sp>
          <p:nvSpPr>
            <p:cNvPr id="23655" name="Freeform 113"/>
            <p:cNvSpPr>
              <a:spLocks/>
            </p:cNvSpPr>
            <p:nvPr/>
          </p:nvSpPr>
          <p:spPr bwMode="auto">
            <a:xfrm>
              <a:off x="3682" y="2602"/>
              <a:ext cx="130" cy="92"/>
            </a:xfrm>
            <a:custGeom>
              <a:avLst/>
              <a:gdLst>
                <a:gd name="T0" fmla="*/ 0 w 329"/>
                <a:gd name="T1" fmla="*/ 0 h 292"/>
                <a:gd name="T2" fmla="*/ 11 w 329"/>
                <a:gd name="T3" fmla="*/ 14 h 292"/>
                <a:gd name="T4" fmla="*/ 0 w 329"/>
                <a:gd name="T5" fmla="*/ 29 h 292"/>
                <a:gd name="T6" fmla="*/ 51 w 329"/>
                <a:gd name="T7" fmla="*/ 14 h 292"/>
                <a:gd name="T8" fmla="*/ 0 w 329"/>
                <a:gd name="T9" fmla="*/ 0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0" y="0"/>
                  </a:moveTo>
                  <a:lnTo>
                    <a:pt x="68" y="146"/>
                  </a:lnTo>
                  <a:lnTo>
                    <a:pt x="0" y="292"/>
                  </a:lnTo>
                  <a:lnTo>
                    <a:pt x="329" y="146"/>
                  </a:lnTo>
                  <a:lnTo>
                    <a:pt x="0" y="0"/>
                  </a:lnTo>
                  <a:close/>
                </a:path>
              </a:pathLst>
            </a:custGeom>
            <a:solidFill>
              <a:srgbClr val="000000"/>
            </a:solidFill>
            <a:ln w="9525">
              <a:noFill/>
              <a:round/>
              <a:headEnd/>
              <a:tailEnd/>
            </a:ln>
          </p:spPr>
          <p:txBody>
            <a:bodyPr/>
            <a:lstStyle/>
            <a:p>
              <a:endParaRPr lang="en-US"/>
            </a:p>
          </p:txBody>
        </p:sp>
        <p:sp>
          <p:nvSpPr>
            <p:cNvPr id="23656" name="Freeform 114"/>
            <p:cNvSpPr>
              <a:spLocks/>
            </p:cNvSpPr>
            <p:nvPr/>
          </p:nvSpPr>
          <p:spPr bwMode="auto">
            <a:xfrm>
              <a:off x="1813" y="2972"/>
              <a:ext cx="130" cy="92"/>
            </a:xfrm>
            <a:custGeom>
              <a:avLst/>
              <a:gdLst>
                <a:gd name="T0" fmla="*/ 41 w 329"/>
                <a:gd name="T1" fmla="*/ 14 h 292"/>
                <a:gd name="T2" fmla="*/ 51 w 329"/>
                <a:gd name="T3" fmla="*/ 0 h 292"/>
                <a:gd name="T4" fmla="*/ 0 w 329"/>
                <a:gd name="T5" fmla="*/ 14 h 292"/>
                <a:gd name="T6" fmla="*/ 51 w 329"/>
                <a:gd name="T7" fmla="*/ 29 h 292"/>
                <a:gd name="T8" fmla="*/ 41 w 329"/>
                <a:gd name="T9" fmla="*/ 14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261" y="145"/>
                  </a:moveTo>
                  <a:lnTo>
                    <a:pt x="329" y="0"/>
                  </a:lnTo>
                  <a:lnTo>
                    <a:pt x="0" y="145"/>
                  </a:lnTo>
                  <a:lnTo>
                    <a:pt x="329" y="292"/>
                  </a:lnTo>
                  <a:lnTo>
                    <a:pt x="261" y="145"/>
                  </a:lnTo>
                  <a:close/>
                </a:path>
              </a:pathLst>
            </a:custGeom>
            <a:solidFill>
              <a:srgbClr val="000000"/>
            </a:solidFill>
            <a:ln w="9525">
              <a:noFill/>
              <a:round/>
              <a:headEnd/>
              <a:tailEnd/>
            </a:ln>
          </p:spPr>
          <p:txBody>
            <a:bodyPr/>
            <a:lstStyle/>
            <a:p>
              <a:endParaRPr lang="en-US"/>
            </a:p>
          </p:txBody>
        </p:sp>
        <p:sp>
          <p:nvSpPr>
            <p:cNvPr id="23657" name="Freeform 115"/>
            <p:cNvSpPr>
              <a:spLocks/>
            </p:cNvSpPr>
            <p:nvPr/>
          </p:nvSpPr>
          <p:spPr bwMode="auto">
            <a:xfrm>
              <a:off x="2305" y="2841"/>
              <a:ext cx="1078" cy="293"/>
            </a:xfrm>
            <a:custGeom>
              <a:avLst/>
              <a:gdLst>
                <a:gd name="T0" fmla="*/ 417 w 2719"/>
                <a:gd name="T1" fmla="*/ 0 h 923"/>
                <a:gd name="T2" fmla="*/ 415 w 2719"/>
                <a:gd name="T3" fmla="*/ 0 h 923"/>
                <a:gd name="T4" fmla="*/ 413 w 2719"/>
                <a:gd name="T5" fmla="*/ 0 h 923"/>
                <a:gd name="T6" fmla="*/ 14 w 2719"/>
                <a:gd name="T7" fmla="*/ 0 h 923"/>
                <a:gd name="T8" fmla="*/ 11 w 2719"/>
                <a:gd name="T9" fmla="*/ 0 h 923"/>
                <a:gd name="T10" fmla="*/ 9 w 2719"/>
                <a:gd name="T11" fmla="*/ 0 h 923"/>
                <a:gd name="T12" fmla="*/ 8 w 2719"/>
                <a:gd name="T13" fmla="*/ 1 h 923"/>
                <a:gd name="T14" fmla="*/ 7 w 2719"/>
                <a:gd name="T15" fmla="*/ 1 h 923"/>
                <a:gd name="T16" fmla="*/ 6 w 2719"/>
                <a:gd name="T17" fmla="*/ 1 h 923"/>
                <a:gd name="T18" fmla="*/ 4 w 2719"/>
                <a:gd name="T19" fmla="*/ 2 h 923"/>
                <a:gd name="T20" fmla="*/ 2 w 2719"/>
                <a:gd name="T21" fmla="*/ 3 h 923"/>
                <a:gd name="T22" fmla="*/ 1 w 2719"/>
                <a:gd name="T23" fmla="*/ 4 h 923"/>
                <a:gd name="T24" fmla="*/ 1 w 2719"/>
                <a:gd name="T25" fmla="*/ 5 h 923"/>
                <a:gd name="T26" fmla="*/ 0 w 2719"/>
                <a:gd name="T27" fmla="*/ 6 h 923"/>
                <a:gd name="T28" fmla="*/ 0 w 2719"/>
                <a:gd name="T29" fmla="*/ 7 h 923"/>
                <a:gd name="T30" fmla="*/ 0 w 2719"/>
                <a:gd name="T31" fmla="*/ 9 h 923"/>
                <a:gd name="T32" fmla="*/ 0 w 2719"/>
                <a:gd name="T33" fmla="*/ 84 h 923"/>
                <a:gd name="T34" fmla="*/ 0 w 2719"/>
                <a:gd name="T35" fmla="*/ 86 h 923"/>
                <a:gd name="T36" fmla="*/ 0 w 2719"/>
                <a:gd name="T37" fmla="*/ 87 h 923"/>
                <a:gd name="T38" fmla="*/ 1 w 2719"/>
                <a:gd name="T39" fmla="*/ 88 h 923"/>
                <a:gd name="T40" fmla="*/ 1 w 2719"/>
                <a:gd name="T41" fmla="*/ 89 h 923"/>
                <a:gd name="T42" fmla="*/ 2 w 2719"/>
                <a:gd name="T43" fmla="*/ 90 h 923"/>
                <a:gd name="T44" fmla="*/ 4 w 2719"/>
                <a:gd name="T45" fmla="*/ 91 h 923"/>
                <a:gd name="T46" fmla="*/ 6 w 2719"/>
                <a:gd name="T47" fmla="*/ 92 h 923"/>
                <a:gd name="T48" fmla="*/ 7 w 2719"/>
                <a:gd name="T49" fmla="*/ 92 h 923"/>
                <a:gd name="T50" fmla="*/ 8 w 2719"/>
                <a:gd name="T51" fmla="*/ 92 h 923"/>
                <a:gd name="T52" fmla="*/ 9 w 2719"/>
                <a:gd name="T53" fmla="*/ 93 h 923"/>
                <a:gd name="T54" fmla="*/ 11 w 2719"/>
                <a:gd name="T55" fmla="*/ 93 h 923"/>
                <a:gd name="T56" fmla="*/ 14 w 2719"/>
                <a:gd name="T57" fmla="*/ 93 h 923"/>
                <a:gd name="T58" fmla="*/ 413 w 2719"/>
                <a:gd name="T59" fmla="*/ 93 h 923"/>
                <a:gd name="T60" fmla="*/ 415 w 2719"/>
                <a:gd name="T61" fmla="*/ 93 h 923"/>
                <a:gd name="T62" fmla="*/ 417 w 2719"/>
                <a:gd name="T63" fmla="*/ 93 h 923"/>
                <a:gd name="T64" fmla="*/ 419 w 2719"/>
                <a:gd name="T65" fmla="*/ 92 h 923"/>
                <a:gd name="T66" fmla="*/ 420 w 2719"/>
                <a:gd name="T67" fmla="*/ 92 h 923"/>
                <a:gd name="T68" fmla="*/ 421 w 2719"/>
                <a:gd name="T69" fmla="*/ 92 h 923"/>
                <a:gd name="T70" fmla="*/ 423 w 2719"/>
                <a:gd name="T71" fmla="*/ 91 h 923"/>
                <a:gd name="T72" fmla="*/ 424 w 2719"/>
                <a:gd name="T73" fmla="*/ 90 h 923"/>
                <a:gd name="T74" fmla="*/ 425 w 2719"/>
                <a:gd name="T75" fmla="*/ 90 h 923"/>
                <a:gd name="T76" fmla="*/ 426 w 2719"/>
                <a:gd name="T77" fmla="*/ 89 h 923"/>
                <a:gd name="T78" fmla="*/ 426 w 2719"/>
                <a:gd name="T79" fmla="*/ 88 h 923"/>
                <a:gd name="T80" fmla="*/ 427 w 2719"/>
                <a:gd name="T81" fmla="*/ 87 h 923"/>
                <a:gd name="T82" fmla="*/ 427 w 2719"/>
                <a:gd name="T83" fmla="*/ 86 h 923"/>
                <a:gd name="T84" fmla="*/ 427 w 2719"/>
                <a:gd name="T85" fmla="*/ 86 h 923"/>
                <a:gd name="T86" fmla="*/ 427 w 2719"/>
                <a:gd name="T87" fmla="*/ 85 h 923"/>
                <a:gd name="T88" fmla="*/ 427 w 2719"/>
                <a:gd name="T89" fmla="*/ 84 h 923"/>
                <a:gd name="T90" fmla="*/ 427 w 2719"/>
                <a:gd name="T91" fmla="*/ 84 h 923"/>
                <a:gd name="T92" fmla="*/ 427 w 2719"/>
                <a:gd name="T93" fmla="*/ 84 h 923"/>
                <a:gd name="T94" fmla="*/ 427 w 2719"/>
                <a:gd name="T95" fmla="*/ 84 h 923"/>
                <a:gd name="T96" fmla="*/ 427 w 2719"/>
                <a:gd name="T97" fmla="*/ 9 h 923"/>
                <a:gd name="T98" fmla="*/ 427 w 2719"/>
                <a:gd name="T99" fmla="*/ 7 h 923"/>
                <a:gd name="T100" fmla="*/ 427 w 2719"/>
                <a:gd name="T101" fmla="*/ 5 h 923"/>
                <a:gd name="T102" fmla="*/ 426 w 2719"/>
                <a:gd name="T103" fmla="*/ 4 h 923"/>
                <a:gd name="T104" fmla="*/ 425 w 2719"/>
                <a:gd name="T105" fmla="*/ 3 h 923"/>
                <a:gd name="T106" fmla="*/ 423 w 2719"/>
                <a:gd name="T107" fmla="*/ 2 h 923"/>
                <a:gd name="T108" fmla="*/ 421 w 2719"/>
                <a:gd name="T109" fmla="*/ 1 h 923"/>
                <a:gd name="T110" fmla="*/ 419 w 2719"/>
                <a:gd name="T111" fmla="*/ 0 h 923"/>
                <a:gd name="T112" fmla="*/ 417 w 2719"/>
                <a:gd name="T113" fmla="*/ 0 h 9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19"/>
                <a:gd name="T172" fmla="*/ 0 h 923"/>
                <a:gd name="T173" fmla="*/ 2719 w 2719"/>
                <a:gd name="T174" fmla="*/ 923 h 9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19" h="923">
                  <a:moveTo>
                    <a:pt x="2651" y="2"/>
                  </a:moveTo>
                  <a:lnTo>
                    <a:pt x="2640" y="0"/>
                  </a:lnTo>
                  <a:lnTo>
                    <a:pt x="2629" y="0"/>
                  </a:lnTo>
                  <a:lnTo>
                    <a:pt x="90" y="0"/>
                  </a:lnTo>
                  <a:lnTo>
                    <a:pt x="69" y="1"/>
                  </a:lnTo>
                  <a:lnTo>
                    <a:pt x="59" y="2"/>
                  </a:lnTo>
                  <a:lnTo>
                    <a:pt x="51" y="6"/>
                  </a:lnTo>
                  <a:lnTo>
                    <a:pt x="42" y="8"/>
                  </a:lnTo>
                  <a:lnTo>
                    <a:pt x="35" y="12"/>
                  </a:lnTo>
                  <a:lnTo>
                    <a:pt x="23" y="22"/>
                  </a:lnTo>
                  <a:lnTo>
                    <a:pt x="13" y="35"/>
                  </a:lnTo>
                  <a:lnTo>
                    <a:pt x="8" y="42"/>
                  </a:lnTo>
                  <a:lnTo>
                    <a:pt x="6" y="51"/>
                  </a:lnTo>
                  <a:lnTo>
                    <a:pt x="2" y="58"/>
                  </a:lnTo>
                  <a:lnTo>
                    <a:pt x="1" y="69"/>
                  </a:lnTo>
                  <a:lnTo>
                    <a:pt x="0" y="90"/>
                  </a:lnTo>
                  <a:lnTo>
                    <a:pt x="0" y="833"/>
                  </a:lnTo>
                  <a:lnTo>
                    <a:pt x="1" y="854"/>
                  </a:lnTo>
                  <a:lnTo>
                    <a:pt x="2" y="863"/>
                  </a:lnTo>
                  <a:lnTo>
                    <a:pt x="6" y="873"/>
                  </a:lnTo>
                  <a:lnTo>
                    <a:pt x="8" y="880"/>
                  </a:lnTo>
                  <a:lnTo>
                    <a:pt x="13" y="887"/>
                  </a:lnTo>
                  <a:lnTo>
                    <a:pt x="23" y="901"/>
                  </a:lnTo>
                  <a:lnTo>
                    <a:pt x="35" y="910"/>
                  </a:lnTo>
                  <a:lnTo>
                    <a:pt x="42" y="913"/>
                  </a:lnTo>
                  <a:lnTo>
                    <a:pt x="51" y="918"/>
                  </a:lnTo>
                  <a:lnTo>
                    <a:pt x="59" y="919"/>
                  </a:lnTo>
                  <a:lnTo>
                    <a:pt x="69" y="921"/>
                  </a:lnTo>
                  <a:lnTo>
                    <a:pt x="90" y="923"/>
                  </a:lnTo>
                  <a:lnTo>
                    <a:pt x="2629" y="923"/>
                  </a:lnTo>
                  <a:lnTo>
                    <a:pt x="2640" y="922"/>
                  </a:lnTo>
                  <a:lnTo>
                    <a:pt x="2651" y="922"/>
                  </a:lnTo>
                  <a:lnTo>
                    <a:pt x="2666" y="918"/>
                  </a:lnTo>
                  <a:lnTo>
                    <a:pt x="2673" y="914"/>
                  </a:lnTo>
                  <a:lnTo>
                    <a:pt x="2681" y="912"/>
                  </a:lnTo>
                  <a:lnTo>
                    <a:pt x="2692" y="904"/>
                  </a:lnTo>
                  <a:lnTo>
                    <a:pt x="2696" y="899"/>
                  </a:lnTo>
                  <a:lnTo>
                    <a:pt x="2702" y="894"/>
                  </a:lnTo>
                  <a:lnTo>
                    <a:pt x="2709" y="882"/>
                  </a:lnTo>
                  <a:lnTo>
                    <a:pt x="2711" y="874"/>
                  </a:lnTo>
                  <a:lnTo>
                    <a:pt x="2714" y="867"/>
                  </a:lnTo>
                  <a:lnTo>
                    <a:pt x="2716" y="858"/>
                  </a:lnTo>
                  <a:lnTo>
                    <a:pt x="2718" y="850"/>
                  </a:lnTo>
                  <a:lnTo>
                    <a:pt x="2718" y="841"/>
                  </a:lnTo>
                  <a:lnTo>
                    <a:pt x="2718" y="837"/>
                  </a:lnTo>
                  <a:lnTo>
                    <a:pt x="2718" y="834"/>
                  </a:lnTo>
                  <a:lnTo>
                    <a:pt x="2718" y="833"/>
                  </a:lnTo>
                  <a:lnTo>
                    <a:pt x="2719" y="833"/>
                  </a:lnTo>
                  <a:lnTo>
                    <a:pt x="2719" y="90"/>
                  </a:lnTo>
                  <a:lnTo>
                    <a:pt x="2718" y="71"/>
                  </a:lnTo>
                  <a:lnTo>
                    <a:pt x="2714" y="54"/>
                  </a:lnTo>
                  <a:lnTo>
                    <a:pt x="2709" y="39"/>
                  </a:lnTo>
                  <a:lnTo>
                    <a:pt x="2702" y="28"/>
                  </a:lnTo>
                  <a:lnTo>
                    <a:pt x="2692" y="18"/>
                  </a:lnTo>
                  <a:lnTo>
                    <a:pt x="2681" y="10"/>
                  </a:lnTo>
                  <a:lnTo>
                    <a:pt x="2666" y="4"/>
                  </a:lnTo>
                  <a:lnTo>
                    <a:pt x="2651" y="2"/>
                  </a:lnTo>
                  <a:close/>
                </a:path>
              </a:pathLst>
            </a:custGeom>
            <a:solidFill>
              <a:srgbClr val="FFFFFF"/>
            </a:solidFill>
            <a:ln w="9525">
              <a:noFill/>
              <a:round/>
              <a:headEnd/>
              <a:tailEnd/>
            </a:ln>
          </p:spPr>
          <p:txBody>
            <a:bodyPr/>
            <a:lstStyle/>
            <a:p>
              <a:endParaRPr lang="en-US"/>
            </a:p>
          </p:txBody>
        </p:sp>
        <p:sp>
          <p:nvSpPr>
            <p:cNvPr id="23658" name="Rectangle 116"/>
            <p:cNvSpPr>
              <a:spLocks noChangeArrowheads="1"/>
            </p:cNvSpPr>
            <p:nvPr/>
          </p:nvSpPr>
          <p:spPr bwMode="auto">
            <a:xfrm>
              <a:off x="2466" y="2878"/>
              <a:ext cx="821"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Device Service </a:t>
              </a:r>
              <a:endParaRPr lang="en-US" sz="3400"/>
            </a:p>
          </p:txBody>
        </p:sp>
        <p:sp>
          <p:nvSpPr>
            <p:cNvPr id="23659" name="Rectangle 117"/>
            <p:cNvSpPr>
              <a:spLocks noChangeArrowheads="1"/>
            </p:cNvSpPr>
            <p:nvPr/>
          </p:nvSpPr>
          <p:spPr bwMode="auto">
            <a:xfrm>
              <a:off x="2602" y="2996"/>
              <a:ext cx="51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Response</a:t>
              </a:r>
              <a:endParaRPr lang="en-US" sz="3400"/>
            </a:p>
          </p:txBody>
        </p:sp>
        <p:sp>
          <p:nvSpPr>
            <p:cNvPr id="23660" name="Freeform 118"/>
            <p:cNvSpPr>
              <a:spLocks/>
            </p:cNvSpPr>
            <p:nvPr/>
          </p:nvSpPr>
          <p:spPr bwMode="auto">
            <a:xfrm>
              <a:off x="2264" y="2503"/>
              <a:ext cx="1075" cy="292"/>
            </a:xfrm>
            <a:custGeom>
              <a:avLst/>
              <a:gdLst>
                <a:gd name="T0" fmla="*/ 427 w 2707"/>
                <a:gd name="T1" fmla="*/ 92 h 924"/>
                <a:gd name="T2" fmla="*/ 427 w 2707"/>
                <a:gd name="T3" fmla="*/ 0 h 924"/>
                <a:gd name="T4" fmla="*/ 14 w 2707"/>
                <a:gd name="T5" fmla="*/ 0 h 924"/>
                <a:gd name="T6" fmla="*/ 11 w 2707"/>
                <a:gd name="T7" fmla="*/ 0 h 924"/>
                <a:gd name="T8" fmla="*/ 9 w 2707"/>
                <a:gd name="T9" fmla="*/ 0 h 924"/>
                <a:gd name="T10" fmla="*/ 8 w 2707"/>
                <a:gd name="T11" fmla="*/ 1 h 924"/>
                <a:gd name="T12" fmla="*/ 6 w 2707"/>
                <a:gd name="T13" fmla="*/ 1 h 924"/>
                <a:gd name="T14" fmla="*/ 6 w 2707"/>
                <a:gd name="T15" fmla="*/ 1 h 924"/>
                <a:gd name="T16" fmla="*/ 4 w 2707"/>
                <a:gd name="T17" fmla="*/ 2 h 924"/>
                <a:gd name="T18" fmla="*/ 2 w 2707"/>
                <a:gd name="T19" fmla="*/ 3 h 924"/>
                <a:gd name="T20" fmla="*/ 1 w 2707"/>
                <a:gd name="T21" fmla="*/ 4 h 924"/>
                <a:gd name="T22" fmla="*/ 1 w 2707"/>
                <a:gd name="T23" fmla="*/ 5 h 924"/>
                <a:gd name="T24" fmla="*/ 0 w 2707"/>
                <a:gd name="T25" fmla="*/ 6 h 924"/>
                <a:gd name="T26" fmla="*/ 0 w 2707"/>
                <a:gd name="T27" fmla="*/ 7 h 924"/>
                <a:gd name="T28" fmla="*/ 0 w 2707"/>
                <a:gd name="T29" fmla="*/ 9 h 924"/>
                <a:gd name="T30" fmla="*/ 0 w 2707"/>
                <a:gd name="T31" fmla="*/ 83 h 924"/>
                <a:gd name="T32" fmla="*/ 0 w 2707"/>
                <a:gd name="T33" fmla="*/ 85 h 924"/>
                <a:gd name="T34" fmla="*/ 0 w 2707"/>
                <a:gd name="T35" fmla="*/ 86 h 924"/>
                <a:gd name="T36" fmla="*/ 1 w 2707"/>
                <a:gd name="T37" fmla="*/ 87 h 924"/>
                <a:gd name="T38" fmla="*/ 1 w 2707"/>
                <a:gd name="T39" fmla="*/ 88 h 924"/>
                <a:gd name="T40" fmla="*/ 2 w 2707"/>
                <a:gd name="T41" fmla="*/ 89 h 924"/>
                <a:gd name="T42" fmla="*/ 4 w 2707"/>
                <a:gd name="T43" fmla="*/ 90 h 924"/>
                <a:gd name="T44" fmla="*/ 6 w 2707"/>
                <a:gd name="T45" fmla="*/ 91 h 924"/>
                <a:gd name="T46" fmla="*/ 6 w 2707"/>
                <a:gd name="T47" fmla="*/ 91 h 924"/>
                <a:gd name="T48" fmla="*/ 8 w 2707"/>
                <a:gd name="T49" fmla="*/ 92 h 924"/>
                <a:gd name="T50" fmla="*/ 9 w 2707"/>
                <a:gd name="T51" fmla="*/ 92 h 924"/>
                <a:gd name="T52" fmla="*/ 11 w 2707"/>
                <a:gd name="T53" fmla="*/ 92 h 924"/>
                <a:gd name="T54" fmla="*/ 14 w 2707"/>
                <a:gd name="T55" fmla="*/ 92 h 924"/>
                <a:gd name="T56" fmla="*/ 427 w 2707"/>
                <a:gd name="T57" fmla="*/ 92 h 9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707"/>
                <a:gd name="T88" fmla="*/ 0 h 924"/>
                <a:gd name="T89" fmla="*/ 2707 w 2707"/>
                <a:gd name="T90" fmla="*/ 924 h 9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707" h="924">
                  <a:moveTo>
                    <a:pt x="2707" y="924"/>
                  </a:moveTo>
                  <a:lnTo>
                    <a:pt x="2707" y="0"/>
                  </a:lnTo>
                  <a:lnTo>
                    <a:pt x="90" y="0"/>
                  </a:lnTo>
                  <a:lnTo>
                    <a:pt x="68" y="1"/>
                  </a:lnTo>
                  <a:lnTo>
                    <a:pt x="58" y="3"/>
                  </a:lnTo>
                  <a:lnTo>
                    <a:pt x="50" y="6"/>
                  </a:lnTo>
                  <a:lnTo>
                    <a:pt x="41" y="8"/>
                  </a:lnTo>
                  <a:lnTo>
                    <a:pt x="35" y="13"/>
                  </a:lnTo>
                  <a:lnTo>
                    <a:pt x="22" y="23"/>
                  </a:lnTo>
                  <a:lnTo>
                    <a:pt x="12" y="35"/>
                  </a:lnTo>
                  <a:lnTo>
                    <a:pt x="8" y="42"/>
                  </a:lnTo>
                  <a:lnTo>
                    <a:pt x="5" y="51"/>
                  </a:lnTo>
                  <a:lnTo>
                    <a:pt x="2" y="59"/>
                  </a:lnTo>
                  <a:lnTo>
                    <a:pt x="1" y="69"/>
                  </a:lnTo>
                  <a:lnTo>
                    <a:pt x="0" y="90"/>
                  </a:lnTo>
                  <a:lnTo>
                    <a:pt x="0" y="834"/>
                  </a:lnTo>
                  <a:lnTo>
                    <a:pt x="1" y="854"/>
                  </a:lnTo>
                  <a:lnTo>
                    <a:pt x="2" y="863"/>
                  </a:lnTo>
                  <a:lnTo>
                    <a:pt x="5" y="873"/>
                  </a:lnTo>
                  <a:lnTo>
                    <a:pt x="8" y="880"/>
                  </a:lnTo>
                  <a:lnTo>
                    <a:pt x="12" y="888"/>
                  </a:lnTo>
                  <a:lnTo>
                    <a:pt x="22" y="901"/>
                  </a:lnTo>
                  <a:lnTo>
                    <a:pt x="35" y="910"/>
                  </a:lnTo>
                  <a:lnTo>
                    <a:pt x="41" y="914"/>
                  </a:lnTo>
                  <a:lnTo>
                    <a:pt x="50" y="918"/>
                  </a:lnTo>
                  <a:lnTo>
                    <a:pt x="58" y="919"/>
                  </a:lnTo>
                  <a:lnTo>
                    <a:pt x="68" y="922"/>
                  </a:lnTo>
                  <a:lnTo>
                    <a:pt x="90" y="924"/>
                  </a:lnTo>
                  <a:lnTo>
                    <a:pt x="2707" y="924"/>
                  </a:lnTo>
                  <a:close/>
                </a:path>
              </a:pathLst>
            </a:custGeom>
            <a:solidFill>
              <a:srgbClr val="FFFFFF"/>
            </a:solidFill>
            <a:ln w="9525">
              <a:noFill/>
              <a:round/>
              <a:headEnd/>
              <a:tailEnd/>
            </a:ln>
          </p:spPr>
          <p:txBody>
            <a:bodyPr/>
            <a:lstStyle/>
            <a:p>
              <a:endParaRPr lang="en-US"/>
            </a:p>
          </p:txBody>
        </p:sp>
        <p:sp>
          <p:nvSpPr>
            <p:cNvPr id="23661" name="Rectangle 119"/>
            <p:cNvSpPr>
              <a:spLocks noChangeArrowheads="1"/>
            </p:cNvSpPr>
            <p:nvPr/>
          </p:nvSpPr>
          <p:spPr bwMode="auto">
            <a:xfrm>
              <a:off x="2466" y="2527"/>
              <a:ext cx="821"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Device Service </a:t>
              </a:r>
              <a:endParaRPr lang="en-US" sz="3400"/>
            </a:p>
          </p:txBody>
        </p:sp>
        <p:sp>
          <p:nvSpPr>
            <p:cNvPr id="23662" name="Rectangle 120"/>
            <p:cNvSpPr>
              <a:spLocks noChangeArrowheads="1"/>
            </p:cNvSpPr>
            <p:nvPr/>
          </p:nvSpPr>
          <p:spPr bwMode="auto">
            <a:xfrm>
              <a:off x="2639" y="2645"/>
              <a:ext cx="43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Request</a:t>
              </a:r>
              <a:endParaRPr lang="en-US" sz="3400"/>
            </a:p>
          </p:txBody>
        </p:sp>
        <p:sp>
          <p:nvSpPr>
            <p:cNvPr id="23663" name="Line 121"/>
            <p:cNvSpPr>
              <a:spLocks noChangeShapeType="1"/>
            </p:cNvSpPr>
            <p:nvPr/>
          </p:nvSpPr>
          <p:spPr bwMode="auto">
            <a:xfrm>
              <a:off x="1837" y="3797"/>
              <a:ext cx="27" cy="0"/>
            </a:xfrm>
            <a:prstGeom prst="line">
              <a:avLst/>
            </a:prstGeom>
            <a:noFill/>
            <a:ln w="17463">
              <a:solidFill>
                <a:srgbClr val="000000"/>
              </a:solidFill>
              <a:round/>
              <a:headEnd/>
              <a:tailEnd/>
            </a:ln>
          </p:spPr>
          <p:txBody>
            <a:bodyPr/>
            <a:lstStyle/>
            <a:p>
              <a:endParaRPr lang="en-US"/>
            </a:p>
          </p:txBody>
        </p:sp>
        <p:sp>
          <p:nvSpPr>
            <p:cNvPr id="23664" name="Line 122"/>
            <p:cNvSpPr>
              <a:spLocks noChangeShapeType="1"/>
            </p:cNvSpPr>
            <p:nvPr/>
          </p:nvSpPr>
          <p:spPr bwMode="auto">
            <a:xfrm>
              <a:off x="1891" y="3797"/>
              <a:ext cx="27" cy="0"/>
            </a:xfrm>
            <a:prstGeom prst="line">
              <a:avLst/>
            </a:prstGeom>
            <a:noFill/>
            <a:ln w="17463">
              <a:solidFill>
                <a:srgbClr val="000000"/>
              </a:solidFill>
              <a:round/>
              <a:headEnd/>
              <a:tailEnd/>
            </a:ln>
          </p:spPr>
          <p:txBody>
            <a:bodyPr/>
            <a:lstStyle/>
            <a:p>
              <a:endParaRPr lang="en-US"/>
            </a:p>
          </p:txBody>
        </p:sp>
        <p:sp>
          <p:nvSpPr>
            <p:cNvPr id="23665" name="Line 123"/>
            <p:cNvSpPr>
              <a:spLocks noChangeShapeType="1"/>
            </p:cNvSpPr>
            <p:nvPr/>
          </p:nvSpPr>
          <p:spPr bwMode="auto">
            <a:xfrm>
              <a:off x="1945" y="3797"/>
              <a:ext cx="25" cy="0"/>
            </a:xfrm>
            <a:prstGeom prst="line">
              <a:avLst/>
            </a:prstGeom>
            <a:noFill/>
            <a:ln w="17463">
              <a:solidFill>
                <a:srgbClr val="000000"/>
              </a:solidFill>
              <a:round/>
              <a:headEnd/>
              <a:tailEnd/>
            </a:ln>
          </p:spPr>
          <p:txBody>
            <a:bodyPr/>
            <a:lstStyle/>
            <a:p>
              <a:endParaRPr lang="en-US"/>
            </a:p>
          </p:txBody>
        </p:sp>
        <p:sp>
          <p:nvSpPr>
            <p:cNvPr id="23666" name="Line 124"/>
            <p:cNvSpPr>
              <a:spLocks noChangeShapeType="1"/>
            </p:cNvSpPr>
            <p:nvPr/>
          </p:nvSpPr>
          <p:spPr bwMode="auto">
            <a:xfrm>
              <a:off x="1997" y="3797"/>
              <a:ext cx="27" cy="0"/>
            </a:xfrm>
            <a:prstGeom prst="line">
              <a:avLst/>
            </a:prstGeom>
            <a:noFill/>
            <a:ln w="17463">
              <a:solidFill>
                <a:srgbClr val="000000"/>
              </a:solidFill>
              <a:round/>
              <a:headEnd/>
              <a:tailEnd/>
            </a:ln>
          </p:spPr>
          <p:txBody>
            <a:bodyPr/>
            <a:lstStyle/>
            <a:p>
              <a:endParaRPr lang="en-US"/>
            </a:p>
          </p:txBody>
        </p:sp>
        <p:sp>
          <p:nvSpPr>
            <p:cNvPr id="23667" name="Line 125"/>
            <p:cNvSpPr>
              <a:spLocks noChangeShapeType="1"/>
            </p:cNvSpPr>
            <p:nvPr/>
          </p:nvSpPr>
          <p:spPr bwMode="auto">
            <a:xfrm>
              <a:off x="2051" y="3797"/>
              <a:ext cx="27" cy="0"/>
            </a:xfrm>
            <a:prstGeom prst="line">
              <a:avLst/>
            </a:prstGeom>
            <a:noFill/>
            <a:ln w="17463">
              <a:solidFill>
                <a:srgbClr val="000000"/>
              </a:solidFill>
              <a:round/>
              <a:headEnd/>
              <a:tailEnd/>
            </a:ln>
          </p:spPr>
          <p:txBody>
            <a:bodyPr/>
            <a:lstStyle/>
            <a:p>
              <a:endParaRPr lang="en-US"/>
            </a:p>
          </p:txBody>
        </p:sp>
        <p:sp>
          <p:nvSpPr>
            <p:cNvPr id="23668" name="Line 126"/>
            <p:cNvSpPr>
              <a:spLocks noChangeShapeType="1"/>
            </p:cNvSpPr>
            <p:nvPr/>
          </p:nvSpPr>
          <p:spPr bwMode="auto">
            <a:xfrm>
              <a:off x="2105" y="3797"/>
              <a:ext cx="27" cy="0"/>
            </a:xfrm>
            <a:prstGeom prst="line">
              <a:avLst/>
            </a:prstGeom>
            <a:noFill/>
            <a:ln w="17463">
              <a:solidFill>
                <a:srgbClr val="000000"/>
              </a:solidFill>
              <a:round/>
              <a:headEnd/>
              <a:tailEnd/>
            </a:ln>
          </p:spPr>
          <p:txBody>
            <a:bodyPr/>
            <a:lstStyle/>
            <a:p>
              <a:endParaRPr lang="en-US"/>
            </a:p>
          </p:txBody>
        </p:sp>
        <p:sp>
          <p:nvSpPr>
            <p:cNvPr id="23669" name="Line 127"/>
            <p:cNvSpPr>
              <a:spLocks noChangeShapeType="1"/>
            </p:cNvSpPr>
            <p:nvPr/>
          </p:nvSpPr>
          <p:spPr bwMode="auto">
            <a:xfrm>
              <a:off x="2159" y="3797"/>
              <a:ext cx="27" cy="0"/>
            </a:xfrm>
            <a:prstGeom prst="line">
              <a:avLst/>
            </a:prstGeom>
            <a:noFill/>
            <a:ln w="17463">
              <a:solidFill>
                <a:srgbClr val="000000"/>
              </a:solidFill>
              <a:round/>
              <a:headEnd/>
              <a:tailEnd/>
            </a:ln>
          </p:spPr>
          <p:txBody>
            <a:bodyPr/>
            <a:lstStyle/>
            <a:p>
              <a:endParaRPr lang="en-US"/>
            </a:p>
          </p:txBody>
        </p:sp>
        <p:sp>
          <p:nvSpPr>
            <p:cNvPr id="23670" name="Line 128"/>
            <p:cNvSpPr>
              <a:spLocks noChangeShapeType="1"/>
            </p:cNvSpPr>
            <p:nvPr/>
          </p:nvSpPr>
          <p:spPr bwMode="auto">
            <a:xfrm>
              <a:off x="2213" y="3797"/>
              <a:ext cx="26" cy="0"/>
            </a:xfrm>
            <a:prstGeom prst="line">
              <a:avLst/>
            </a:prstGeom>
            <a:noFill/>
            <a:ln w="17463">
              <a:solidFill>
                <a:srgbClr val="000000"/>
              </a:solidFill>
              <a:round/>
              <a:headEnd/>
              <a:tailEnd/>
            </a:ln>
          </p:spPr>
          <p:txBody>
            <a:bodyPr/>
            <a:lstStyle/>
            <a:p>
              <a:endParaRPr lang="en-US"/>
            </a:p>
          </p:txBody>
        </p:sp>
        <p:sp>
          <p:nvSpPr>
            <p:cNvPr id="23671" name="Line 129"/>
            <p:cNvSpPr>
              <a:spLocks noChangeShapeType="1"/>
            </p:cNvSpPr>
            <p:nvPr/>
          </p:nvSpPr>
          <p:spPr bwMode="auto">
            <a:xfrm>
              <a:off x="2266" y="3797"/>
              <a:ext cx="27" cy="0"/>
            </a:xfrm>
            <a:prstGeom prst="line">
              <a:avLst/>
            </a:prstGeom>
            <a:noFill/>
            <a:ln w="17463">
              <a:solidFill>
                <a:srgbClr val="000000"/>
              </a:solidFill>
              <a:round/>
              <a:headEnd/>
              <a:tailEnd/>
            </a:ln>
          </p:spPr>
          <p:txBody>
            <a:bodyPr/>
            <a:lstStyle/>
            <a:p>
              <a:endParaRPr lang="en-US"/>
            </a:p>
          </p:txBody>
        </p:sp>
        <p:sp>
          <p:nvSpPr>
            <p:cNvPr id="23672" name="Line 130"/>
            <p:cNvSpPr>
              <a:spLocks noChangeShapeType="1"/>
            </p:cNvSpPr>
            <p:nvPr/>
          </p:nvSpPr>
          <p:spPr bwMode="auto">
            <a:xfrm>
              <a:off x="2320" y="3797"/>
              <a:ext cx="27" cy="0"/>
            </a:xfrm>
            <a:prstGeom prst="line">
              <a:avLst/>
            </a:prstGeom>
            <a:noFill/>
            <a:ln w="17463">
              <a:solidFill>
                <a:srgbClr val="000000"/>
              </a:solidFill>
              <a:round/>
              <a:headEnd/>
              <a:tailEnd/>
            </a:ln>
          </p:spPr>
          <p:txBody>
            <a:bodyPr/>
            <a:lstStyle/>
            <a:p>
              <a:endParaRPr lang="en-US"/>
            </a:p>
          </p:txBody>
        </p:sp>
        <p:sp>
          <p:nvSpPr>
            <p:cNvPr id="23673" name="Line 131"/>
            <p:cNvSpPr>
              <a:spLocks noChangeShapeType="1"/>
            </p:cNvSpPr>
            <p:nvPr/>
          </p:nvSpPr>
          <p:spPr bwMode="auto">
            <a:xfrm>
              <a:off x="2374" y="3797"/>
              <a:ext cx="27" cy="0"/>
            </a:xfrm>
            <a:prstGeom prst="line">
              <a:avLst/>
            </a:prstGeom>
            <a:noFill/>
            <a:ln w="17463">
              <a:solidFill>
                <a:srgbClr val="000000"/>
              </a:solidFill>
              <a:round/>
              <a:headEnd/>
              <a:tailEnd/>
            </a:ln>
          </p:spPr>
          <p:txBody>
            <a:bodyPr/>
            <a:lstStyle/>
            <a:p>
              <a:endParaRPr lang="en-US"/>
            </a:p>
          </p:txBody>
        </p:sp>
        <p:sp>
          <p:nvSpPr>
            <p:cNvPr id="23674" name="Line 132"/>
            <p:cNvSpPr>
              <a:spLocks noChangeShapeType="1"/>
            </p:cNvSpPr>
            <p:nvPr/>
          </p:nvSpPr>
          <p:spPr bwMode="auto">
            <a:xfrm>
              <a:off x="2427" y="3797"/>
              <a:ext cx="27" cy="0"/>
            </a:xfrm>
            <a:prstGeom prst="line">
              <a:avLst/>
            </a:prstGeom>
            <a:noFill/>
            <a:ln w="17463">
              <a:solidFill>
                <a:srgbClr val="000000"/>
              </a:solidFill>
              <a:round/>
              <a:headEnd/>
              <a:tailEnd/>
            </a:ln>
          </p:spPr>
          <p:txBody>
            <a:bodyPr/>
            <a:lstStyle/>
            <a:p>
              <a:endParaRPr lang="en-US"/>
            </a:p>
          </p:txBody>
        </p:sp>
        <p:sp>
          <p:nvSpPr>
            <p:cNvPr id="23675" name="Line 133"/>
            <p:cNvSpPr>
              <a:spLocks noChangeShapeType="1"/>
            </p:cNvSpPr>
            <p:nvPr/>
          </p:nvSpPr>
          <p:spPr bwMode="auto">
            <a:xfrm>
              <a:off x="2481" y="3797"/>
              <a:ext cx="26" cy="0"/>
            </a:xfrm>
            <a:prstGeom prst="line">
              <a:avLst/>
            </a:prstGeom>
            <a:noFill/>
            <a:ln w="17463">
              <a:solidFill>
                <a:srgbClr val="000000"/>
              </a:solidFill>
              <a:round/>
              <a:headEnd/>
              <a:tailEnd/>
            </a:ln>
          </p:spPr>
          <p:txBody>
            <a:bodyPr/>
            <a:lstStyle/>
            <a:p>
              <a:endParaRPr lang="en-US"/>
            </a:p>
          </p:txBody>
        </p:sp>
        <p:sp>
          <p:nvSpPr>
            <p:cNvPr id="23676" name="Line 134"/>
            <p:cNvSpPr>
              <a:spLocks noChangeShapeType="1"/>
            </p:cNvSpPr>
            <p:nvPr/>
          </p:nvSpPr>
          <p:spPr bwMode="auto">
            <a:xfrm>
              <a:off x="2534" y="3797"/>
              <a:ext cx="27" cy="0"/>
            </a:xfrm>
            <a:prstGeom prst="line">
              <a:avLst/>
            </a:prstGeom>
            <a:noFill/>
            <a:ln w="17463">
              <a:solidFill>
                <a:srgbClr val="000000"/>
              </a:solidFill>
              <a:round/>
              <a:headEnd/>
              <a:tailEnd/>
            </a:ln>
          </p:spPr>
          <p:txBody>
            <a:bodyPr/>
            <a:lstStyle/>
            <a:p>
              <a:endParaRPr lang="en-US"/>
            </a:p>
          </p:txBody>
        </p:sp>
        <p:sp>
          <p:nvSpPr>
            <p:cNvPr id="23677" name="Line 135"/>
            <p:cNvSpPr>
              <a:spLocks noChangeShapeType="1"/>
            </p:cNvSpPr>
            <p:nvPr/>
          </p:nvSpPr>
          <p:spPr bwMode="auto">
            <a:xfrm>
              <a:off x="2588" y="3797"/>
              <a:ext cx="27" cy="0"/>
            </a:xfrm>
            <a:prstGeom prst="line">
              <a:avLst/>
            </a:prstGeom>
            <a:noFill/>
            <a:ln w="17463">
              <a:solidFill>
                <a:srgbClr val="000000"/>
              </a:solidFill>
              <a:round/>
              <a:headEnd/>
              <a:tailEnd/>
            </a:ln>
          </p:spPr>
          <p:txBody>
            <a:bodyPr/>
            <a:lstStyle/>
            <a:p>
              <a:endParaRPr lang="en-US"/>
            </a:p>
          </p:txBody>
        </p:sp>
        <p:sp>
          <p:nvSpPr>
            <p:cNvPr id="23678" name="Line 136"/>
            <p:cNvSpPr>
              <a:spLocks noChangeShapeType="1"/>
            </p:cNvSpPr>
            <p:nvPr/>
          </p:nvSpPr>
          <p:spPr bwMode="auto">
            <a:xfrm>
              <a:off x="2642" y="3797"/>
              <a:ext cx="27" cy="0"/>
            </a:xfrm>
            <a:prstGeom prst="line">
              <a:avLst/>
            </a:prstGeom>
            <a:noFill/>
            <a:ln w="17463">
              <a:solidFill>
                <a:srgbClr val="000000"/>
              </a:solidFill>
              <a:round/>
              <a:headEnd/>
              <a:tailEnd/>
            </a:ln>
          </p:spPr>
          <p:txBody>
            <a:bodyPr/>
            <a:lstStyle/>
            <a:p>
              <a:endParaRPr lang="en-US"/>
            </a:p>
          </p:txBody>
        </p:sp>
        <p:sp>
          <p:nvSpPr>
            <p:cNvPr id="23679" name="Line 137"/>
            <p:cNvSpPr>
              <a:spLocks noChangeShapeType="1"/>
            </p:cNvSpPr>
            <p:nvPr/>
          </p:nvSpPr>
          <p:spPr bwMode="auto">
            <a:xfrm>
              <a:off x="2696" y="3797"/>
              <a:ext cx="27" cy="0"/>
            </a:xfrm>
            <a:prstGeom prst="line">
              <a:avLst/>
            </a:prstGeom>
            <a:noFill/>
            <a:ln w="17463">
              <a:solidFill>
                <a:srgbClr val="000000"/>
              </a:solidFill>
              <a:round/>
              <a:headEnd/>
              <a:tailEnd/>
            </a:ln>
          </p:spPr>
          <p:txBody>
            <a:bodyPr/>
            <a:lstStyle/>
            <a:p>
              <a:endParaRPr lang="en-US"/>
            </a:p>
          </p:txBody>
        </p:sp>
        <p:sp>
          <p:nvSpPr>
            <p:cNvPr id="23680" name="Line 138"/>
            <p:cNvSpPr>
              <a:spLocks noChangeShapeType="1"/>
            </p:cNvSpPr>
            <p:nvPr/>
          </p:nvSpPr>
          <p:spPr bwMode="auto">
            <a:xfrm>
              <a:off x="2750" y="3797"/>
              <a:ext cx="25" cy="0"/>
            </a:xfrm>
            <a:prstGeom prst="line">
              <a:avLst/>
            </a:prstGeom>
            <a:noFill/>
            <a:ln w="17463">
              <a:solidFill>
                <a:srgbClr val="000000"/>
              </a:solidFill>
              <a:round/>
              <a:headEnd/>
              <a:tailEnd/>
            </a:ln>
          </p:spPr>
          <p:txBody>
            <a:bodyPr/>
            <a:lstStyle/>
            <a:p>
              <a:endParaRPr lang="en-US"/>
            </a:p>
          </p:txBody>
        </p:sp>
        <p:sp>
          <p:nvSpPr>
            <p:cNvPr id="23681" name="Line 139"/>
            <p:cNvSpPr>
              <a:spLocks noChangeShapeType="1"/>
            </p:cNvSpPr>
            <p:nvPr/>
          </p:nvSpPr>
          <p:spPr bwMode="auto">
            <a:xfrm>
              <a:off x="2802" y="3797"/>
              <a:ext cx="27" cy="0"/>
            </a:xfrm>
            <a:prstGeom prst="line">
              <a:avLst/>
            </a:prstGeom>
            <a:noFill/>
            <a:ln w="17463">
              <a:solidFill>
                <a:srgbClr val="000000"/>
              </a:solidFill>
              <a:round/>
              <a:headEnd/>
              <a:tailEnd/>
            </a:ln>
          </p:spPr>
          <p:txBody>
            <a:bodyPr/>
            <a:lstStyle/>
            <a:p>
              <a:endParaRPr lang="en-US"/>
            </a:p>
          </p:txBody>
        </p:sp>
        <p:sp>
          <p:nvSpPr>
            <p:cNvPr id="23682" name="Line 140"/>
            <p:cNvSpPr>
              <a:spLocks noChangeShapeType="1"/>
            </p:cNvSpPr>
            <p:nvPr/>
          </p:nvSpPr>
          <p:spPr bwMode="auto">
            <a:xfrm>
              <a:off x="2856" y="3797"/>
              <a:ext cx="27" cy="0"/>
            </a:xfrm>
            <a:prstGeom prst="line">
              <a:avLst/>
            </a:prstGeom>
            <a:noFill/>
            <a:ln w="17463">
              <a:solidFill>
                <a:srgbClr val="000000"/>
              </a:solidFill>
              <a:round/>
              <a:headEnd/>
              <a:tailEnd/>
            </a:ln>
          </p:spPr>
          <p:txBody>
            <a:bodyPr/>
            <a:lstStyle/>
            <a:p>
              <a:endParaRPr lang="en-US"/>
            </a:p>
          </p:txBody>
        </p:sp>
        <p:sp>
          <p:nvSpPr>
            <p:cNvPr id="23683" name="Line 141"/>
            <p:cNvSpPr>
              <a:spLocks noChangeShapeType="1"/>
            </p:cNvSpPr>
            <p:nvPr/>
          </p:nvSpPr>
          <p:spPr bwMode="auto">
            <a:xfrm>
              <a:off x="2910" y="3797"/>
              <a:ext cx="27" cy="0"/>
            </a:xfrm>
            <a:prstGeom prst="line">
              <a:avLst/>
            </a:prstGeom>
            <a:noFill/>
            <a:ln w="17463">
              <a:solidFill>
                <a:srgbClr val="000000"/>
              </a:solidFill>
              <a:round/>
              <a:headEnd/>
              <a:tailEnd/>
            </a:ln>
          </p:spPr>
          <p:txBody>
            <a:bodyPr/>
            <a:lstStyle/>
            <a:p>
              <a:endParaRPr lang="en-US"/>
            </a:p>
          </p:txBody>
        </p:sp>
        <p:sp>
          <p:nvSpPr>
            <p:cNvPr id="23684" name="Line 142"/>
            <p:cNvSpPr>
              <a:spLocks noChangeShapeType="1"/>
            </p:cNvSpPr>
            <p:nvPr/>
          </p:nvSpPr>
          <p:spPr bwMode="auto">
            <a:xfrm>
              <a:off x="2964" y="3797"/>
              <a:ext cx="27" cy="0"/>
            </a:xfrm>
            <a:prstGeom prst="line">
              <a:avLst/>
            </a:prstGeom>
            <a:noFill/>
            <a:ln w="17463">
              <a:solidFill>
                <a:srgbClr val="000000"/>
              </a:solidFill>
              <a:round/>
              <a:headEnd/>
              <a:tailEnd/>
            </a:ln>
          </p:spPr>
          <p:txBody>
            <a:bodyPr/>
            <a:lstStyle/>
            <a:p>
              <a:endParaRPr lang="en-US"/>
            </a:p>
          </p:txBody>
        </p:sp>
        <p:sp>
          <p:nvSpPr>
            <p:cNvPr id="23685" name="Line 143"/>
            <p:cNvSpPr>
              <a:spLocks noChangeShapeType="1"/>
            </p:cNvSpPr>
            <p:nvPr/>
          </p:nvSpPr>
          <p:spPr bwMode="auto">
            <a:xfrm>
              <a:off x="3018" y="3797"/>
              <a:ext cx="26" cy="0"/>
            </a:xfrm>
            <a:prstGeom prst="line">
              <a:avLst/>
            </a:prstGeom>
            <a:noFill/>
            <a:ln w="17463">
              <a:solidFill>
                <a:srgbClr val="000000"/>
              </a:solidFill>
              <a:round/>
              <a:headEnd/>
              <a:tailEnd/>
            </a:ln>
          </p:spPr>
          <p:txBody>
            <a:bodyPr/>
            <a:lstStyle/>
            <a:p>
              <a:endParaRPr lang="en-US"/>
            </a:p>
          </p:txBody>
        </p:sp>
        <p:sp>
          <p:nvSpPr>
            <p:cNvPr id="23686" name="Line 144"/>
            <p:cNvSpPr>
              <a:spLocks noChangeShapeType="1"/>
            </p:cNvSpPr>
            <p:nvPr/>
          </p:nvSpPr>
          <p:spPr bwMode="auto">
            <a:xfrm>
              <a:off x="3071" y="3797"/>
              <a:ext cx="27" cy="0"/>
            </a:xfrm>
            <a:prstGeom prst="line">
              <a:avLst/>
            </a:prstGeom>
            <a:noFill/>
            <a:ln w="17463">
              <a:solidFill>
                <a:srgbClr val="000000"/>
              </a:solidFill>
              <a:round/>
              <a:headEnd/>
              <a:tailEnd/>
            </a:ln>
          </p:spPr>
          <p:txBody>
            <a:bodyPr/>
            <a:lstStyle/>
            <a:p>
              <a:endParaRPr lang="en-US"/>
            </a:p>
          </p:txBody>
        </p:sp>
        <p:sp>
          <p:nvSpPr>
            <p:cNvPr id="23687" name="Line 145"/>
            <p:cNvSpPr>
              <a:spLocks noChangeShapeType="1"/>
            </p:cNvSpPr>
            <p:nvPr/>
          </p:nvSpPr>
          <p:spPr bwMode="auto">
            <a:xfrm>
              <a:off x="3125" y="3797"/>
              <a:ext cx="27" cy="0"/>
            </a:xfrm>
            <a:prstGeom prst="line">
              <a:avLst/>
            </a:prstGeom>
            <a:noFill/>
            <a:ln w="17463">
              <a:solidFill>
                <a:srgbClr val="000000"/>
              </a:solidFill>
              <a:round/>
              <a:headEnd/>
              <a:tailEnd/>
            </a:ln>
          </p:spPr>
          <p:txBody>
            <a:bodyPr/>
            <a:lstStyle/>
            <a:p>
              <a:endParaRPr lang="en-US"/>
            </a:p>
          </p:txBody>
        </p:sp>
        <p:sp>
          <p:nvSpPr>
            <p:cNvPr id="23688" name="Line 146"/>
            <p:cNvSpPr>
              <a:spLocks noChangeShapeType="1"/>
            </p:cNvSpPr>
            <p:nvPr/>
          </p:nvSpPr>
          <p:spPr bwMode="auto">
            <a:xfrm>
              <a:off x="3179" y="3797"/>
              <a:ext cx="27" cy="0"/>
            </a:xfrm>
            <a:prstGeom prst="line">
              <a:avLst/>
            </a:prstGeom>
            <a:noFill/>
            <a:ln w="17463">
              <a:solidFill>
                <a:srgbClr val="000000"/>
              </a:solidFill>
              <a:round/>
              <a:headEnd/>
              <a:tailEnd/>
            </a:ln>
          </p:spPr>
          <p:txBody>
            <a:bodyPr/>
            <a:lstStyle/>
            <a:p>
              <a:endParaRPr lang="en-US"/>
            </a:p>
          </p:txBody>
        </p:sp>
        <p:sp>
          <p:nvSpPr>
            <p:cNvPr id="23689" name="Line 147"/>
            <p:cNvSpPr>
              <a:spLocks noChangeShapeType="1"/>
            </p:cNvSpPr>
            <p:nvPr/>
          </p:nvSpPr>
          <p:spPr bwMode="auto">
            <a:xfrm>
              <a:off x="3233" y="3797"/>
              <a:ext cx="27" cy="0"/>
            </a:xfrm>
            <a:prstGeom prst="line">
              <a:avLst/>
            </a:prstGeom>
            <a:noFill/>
            <a:ln w="17463">
              <a:solidFill>
                <a:srgbClr val="000000"/>
              </a:solidFill>
              <a:round/>
              <a:headEnd/>
              <a:tailEnd/>
            </a:ln>
          </p:spPr>
          <p:txBody>
            <a:bodyPr/>
            <a:lstStyle/>
            <a:p>
              <a:endParaRPr lang="en-US"/>
            </a:p>
          </p:txBody>
        </p:sp>
        <p:sp>
          <p:nvSpPr>
            <p:cNvPr id="23690" name="Line 148"/>
            <p:cNvSpPr>
              <a:spLocks noChangeShapeType="1"/>
            </p:cNvSpPr>
            <p:nvPr/>
          </p:nvSpPr>
          <p:spPr bwMode="auto">
            <a:xfrm>
              <a:off x="3287" y="3797"/>
              <a:ext cx="25" cy="0"/>
            </a:xfrm>
            <a:prstGeom prst="line">
              <a:avLst/>
            </a:prstGeom>
            <a:noFill/>
            <a:ln w="17463">
              <a:solidFill>
                <a:srgbClr val="000000"/>
              </a:solidFill>
              <a:round/>
              <a:headEnd/>
              <a:tailEnd/>
            </a:ln>
          </p:spPr>
          <p:txBody>
            <a:bodyPr/>
            <a:lstStyle/>
            <a:p>
              <a:endParaRPr lang="en-US"/>
            </a:p>
          </p:txBody>
        </p:sp>
        <p:sp>
          <p:nvSpPr>
            <p:cNvPr id="23691" name="Line 149"/>
            <p:cNvSpPr>
              <a:spLocks noChangeShapeType="1"/>
            </p:cNvSpPr>
            <p:nvPr/>
          </p:nvSpPr>
          <p:spPr bwMode="auto">
            <a:xfrm>
              <a:off x="3339" y="3797"/>
              <a:ext cx="27" cy="0"/>
            </a:xfrm>
            <a:prstGeom prst="line">
              <a:avLst/>
            </a:prstGeom>
            <a:noFill/>
            <a:ln w="17463">
              <a:solidFill>
                <a:srgbClr val="000000"/>
              </a:solidFill>
              <a:round/>
              <a:headEnd/>
              <a:tailEnd/>
            </a:ln>
          </p:spPr>
          <p:txBody>
            <a:bodyPr/>
            <a:lstStyle/>
            <a:p>
              <a:endParaRPr lang="en-US"/>
            </a:p>
          </p:txBody>
        </p:sp>
        <p:sp>
          <p:nvSpPr>
            <p:cNvPr id="23692" name="Line 150"/>
            <p:cNvSpPr>
              <a:spLocks noChangeShapeType="1"/>
            </p:cNvSpPr>
            <p:nvPr/>
          </p:nvSpPr>
          <p:spPr bwMode="auto">
            <a:xfrm>
              <a:off x="3393" y="3797"/>
              <a:ext cx="27" cy="0"/>
            </a:xfrm>
            <a:prstGeom prst="line">
              <a:avLst/>
            </a:prstGeom>
            <a:noFill/>
            <a:ln w="17463">
              <a:solidFill>
                <a:srgbClr val="000000"/>
              </a:solidFill>
              <a:round/>
              <a:headEnd/>
              <a:tailEnd/>
            </a:ln>
          </p:spPr>
          <p:txBody>
            <a:bodyPr/>
            <a:lstStyle/>
            <a:p>
              <a:endParaRPr lang="en-US"/>
            </a:p>
          </p:txBody>
        </p:sp>
        <p:sp>
          <p:nvSpPr>
            <p:cNvPr id="23693" name="Line 151"/>
            <p:cNvSpPr>
              <a:spLocks noChangeShapeType="1"/>
            </p:cNvSpPr>
            <p:nvPr/>
          </p:nvSpPr>
          <p:spPr bwMode="auto">
            <a:xfrm>
              <a:off x="3447" y="3797"/>
              <a:ext cx="27" cy="0"/>
            </a:xfrm>
            <a:prstGeom prst="line">
              <a:avLst/>
            </a:prstGeom>
            <a:noFill/>
            <a:ln w="17463">
              <a:solidFill>
                <a:srgbClr val="000000"/>
              </a:solidFill>
              <a:round/>
              <a:headEnd/>
              <a:tailEnd/>
            </a:ln>
          </p:spPr>
          <p:txBody>
            <a:bodyPr/>
            <a:lstStyle/>
            <a:p>
              <a:endParaRPr lang="en-US"/>
            </a:p>
          </p:txBody>
        </p:sp>
        <p:sp>
          <p:nvSpPr>
            <p:cNvPr id="23694" name="Line 152"/>
            <p:cNvSpPr>
              <a:spLocks noChangeShapeType="1"/>
            </p:cNvSpPr>
            <p:nvPr/>
          </p:nvSpPr>
          <p:spPr bwMode="auto">
            <a:xfrm>
              <a:off x="3501" y="3797"/>
              <a:ext cx="27" cy="0"/>
            </a:xfrm>
            <a:prstGeom prst="line">
              <a:avLst/>
            </a:prstGeom>
            <a:noFill/>
            <a:ln w="17463">
              <a:solidFill>
                <a:srgbClr val="000000"/>
              </a:solidFill>
              <a:round/>
              <a:headEnd/>
              <a:tailEnd/>
            </a:ln>
          </p:spPr>
          <p:txBody>
            <a:bodyPr/>
            <a:lstStyle/>
            <a:p>
              <a:endParaRPr lang="en-US"/>
            </a:p>
          </p:txBody>
        </p:sp>
        <p:sp>
          <p:nvSpPr>
            <p:cNvPr id="23695" name="Line 153"/>
            <p:cNvSpPr>
              <a:spLocks noChangeShapeType="1"/>
            </p:cNvSpPr>
            <p:nvPr/>
          </p:nvSpPr>
          <p:spPr bwMode="auto">
            <a:xfrm>
              <a:off x="3555" y="3797"/>
              <a:ext cx="25" cy="0"/>
            </a:xfrm>
            <a:prstGeom prst="line">
              <a:avLst/>
            </a:prstGeom>
            <a:noFill/>
            <a:ln w="17463">
              <a:solidFill>
                <a:srgbClr val="000000"/>
              </a:solidFill>
              <a:round/>
              <a:headEnd/>
              <a:tailEnd/>
            </a:ln>
          </p:spPr>
          <p:txBody>
            <a:bodyPr/>
            <a:lstStyle/>
            <a:p>
              <a:endParaRPr lang="en-US"/>
            </a:p>
          </p:txBody>
        </p:sp>
        <p:sp>
          <p:nvSpPr>
            <p:cNvPr id="23696" name="Line 154"/>
            <p:cNvSpPr>
              <a:spLocks noChangeShapeType="1"/>
            </p:cNvSpPr>
            <p:nvPr/>
          </p:nvSpPr>
          <p:spPr bwMode="auto">
            <a:xfrm>
              <a:off x="3607" y="3797"/>
              <a:ext cx="27" cy="0"/>
            </a:xfrm>
            <a:prstGeom prst="line">
              <a:avLst/>
            </a:prstGeom>
            <a:noFill/>
            <a:ln w="17463">
              <a:solidFill>
                <a:srgbClr val="000000"/>
              </a:solidFill>
              <a:round/>
              <a:headEnd/>
              <a:tailEnd/>
            </a:ln>
          </p:spPr>
          <p:txBody>
            <a:bodyPr/>
            <a:lstStyle/>
            <a:p>
              <a:endParaRPr lang="en-US"/>
            </a:p>
          </p:txBody>
        </p:sp>
        <p:sp>
          <p:nvSpPr>
            <p:cNvPr id="23697" name="Line 155"/>
            <p:cNvSpPr>
              <a:spLocks noChangeShapeType="1"/>
            </p:cNvSpPr>
            <p:nvPr/>
          </p:nvSpPr>
          <p:spPr bwMode="auto">
            <a:xfrm>
              <a:off x="3661" y="3797"/>
              <a:ext cx="27" cy="0"/>
            </a:xfrm>
            <a:prstGeom prst="line">
              <a:avLst/>
            </a:prstGeom>
            <a:noFill/>
            <a:ln w="17463">
              <a:solidFill>
                <a:srgbClr val="000000"/>
              </a:solidFill>
              <a:round/>
              <a:headEnd/>
              <a:tailEnd/>
            </a:ln>
          </p:spPr>
          <p:txBody>
            <a:bodyPr/>
            <a:lstStyle/>
            <a:p>
              <a:endParaRPr lang="en-US"/>
            </a:p>
          </p:txBody>
        </p:sp>
        <p:sp>
          <p:nvSpPr>
            <p:cNvPr id="23698" name="Line 156"/>
            <p:cNvSpPr>
              <a:spLocks noChangeShapeType="1"/>
            </p:cNvSpPr>
            <p:nvPr/>
          </p:nvSpPr>
          <p:spPr bwMode="auto">
            <a:xfrm>
              <a:off x="3715" y="3797"/>
              <a:ext cx="27" cy="0"/>
            </a:xfrm>
            <a:prstGeom prst="line">
              <a:avLst/>
            </a:prstGeom>
            <a:noFill/>
            <a:ln w="17463">
              <a:solidFill>
                <a:srgbClr val="000000"/>
              </a:solidFill>
              <a:round/>
              <a:headEnd/>
              <a:tailEnd/>
            </a:ln>
          </p:spPr>
          <p:txBody>
            <a:bodyPr/>
            <a:lstStyle/>
            <a:p>
              <a:endParaRPr lang="en-US"/>
            </a:p>
          </p:txBody>
        </p:sp>
        <p:sp>
          <p:nvSpPr>
            <p:cNvPr id="23699" name="Freeform 157"/>
            <p:cNvSpPr>
              <a:spLocks/>
            </p:cNvSpPr>
            <p:nvPr/>
          </p:nvSpPr>
          <p:spPr bwMode="auto">
            <a:xfrm>
              <a:off x="3769" y="3794"/>
              <a:ext cx="27" cy="3"/>
            </a:xfrm>
            <a:custGeom>
              <a:avLst/>
              <a:gdLst>
                <a:gd name="T0" fmla="*/ 0 w 68"/>
                <a:gd name="T1" fmla="*/ 2 h 6"/>
                <a:gd name="T2" fmla="*/ 6 w 68"/>
                <a:gd name="T3" fmla="*/ 1 h 6"/>
                <a:gd name="T4" fmla="*/ 11 w 68"/>
                <a:gd name="T5" fmla="*/ 0 h 6"/>
                <a:gd name="T6" fmla="*/ 0 60000 65536"/>
                <a:gd name="T7" fmla="*/ 0 60000 65536"/>
                <a:gd name="T8" fmla="*/ 0 60000 65536"/>
                <a:gd name="T9" fmla="*/ 0 w 68"/>
                <a:gd name="T10" fmla="*/ 0 h 6"/>
                <a:gd name="T11" fmla="*/ 68 w 68"/>
                <a:gd name="T12" fmla="*/ 6 h 6"/>
              </a:gdLst>
              <a:ahLst/>
              <a:cxnLst>
                <a:cxn ang="T6">
                  <a:pos x="T0" y="T1"/>
                </a:cxn>
                <a:cxn ang="T7">
                  <a:pos x="T2" y="T3"/>
                </a:cxn>
                <a:cxn ang="T8">
                  <a:pos x="T4" y="T5"/>
                </a:cxn>
              </a:cxnLst>
              <a:rect l="T9" t="T10" r="T11" b="T12"/>
              <a:pathLst>
                <a:path w="68" h="6">
                  <a:moveTo>
                    <a:pt x="0" y="6"/>
                  </a:moveTo>
                  <a:lnTo>
                    <a:pt x="34" y="4"/>
                  </a:lnTo>
                  <a:lnTo>
                    <a:pt x="68" y="0"/>
                  </a:lnTo>
                </a:path>
              </a:pathLst>
            </a:custGeom>
            <a:noFill/>
            <a:ln w="17463">
              <a:solidFill>
                <a:srgbClr val="000000"/>
              </a:solidFill>
              <a:round/>
              <a:headEnd/>
              <a:tailEnd/>
            </a:ln>
          </p:spPr>
          <p:txBody>
            <a:bodyPr/>
            <a:lstStyle/>
            <a:p>
              <a:endParaRPr lang="en-US"/>
            </a:p>
          </p:txBody>
        </p:sp>
        <p:sp>
          <p:nvSpPr>
            <p:cNvPr id="23700" name="Freeform 158"/>
            <p:cNvSpPr>
              <a:spLocks/>
            </p:cNvSpPr>
            <p:nvPr/>
          </p:nvSpPr>
          <p:spPr bwMode="auto">
            <a:xfrm>
              <a:off x="3822" y="3784"/>
              <a:ext cx="25" cy="6"/>
            </a:xfrm>
            <a:custGeom>
              <a:avLst/>
              <a:gdLst>
                <a:gd name="T0" fmla="*/ 0 w 64"/>
                <a:gd name="T1" fmla="*/ 2 h 22"/>
                <a:gd name="T2" fmla="*/ 5 w 64"/>
                <a:gd name="T3" fmla="*/ 1 h 22"/>
                <a:gd name="T4" fmla="*/ 10 w 64"/>
                <a:gd name="T5" fmla="*/ 0 h 22"/>
                <a:gd name="T6" fmla="*/ 0 60000 65536"/>
                <a:gd name="T7" fmla="*/ 0 60000 65536"/>
                <a:gd name="T8" fmla="*/ 0 60000 65536"/>
                <a:gd name="T9" fmla="*/ 0 w 64"/>
                <a:gd name="T10" fmla="*/ 0 h 22"/>
                <a:gd name="T11" fmla="*/ 64 w 64"/>
                <a:gd name="T12" fmla="*/ 22 h 22"/>
              </a:gdLst>
              <a:ahLst/>
              <a:cxnLst>
                <a:cxn ang="T6">
                  <a:pos x="T0" y="T1"/>
                </a:cxn>
                <a:cxn ang="T7">
                  <a:pos x="T2" y="T3"/>
                </a:cxn>
                <a:cxn ang="T8">
                  <a:pos x="T4" y="T5"/>
                </a:cxn>
              </a:cxnLst>
              <a:rect l="T9" t="T10" r="T11" b="T12"/>
              <a:pathLst>
                <a:path w="64" h="22">
                  <a:moveTo>
                    <a:pt x="0" y="22"/>
                  </a:moveTo>
                  <a:lnTo>
                    <a:pt x="32" y="12"/>
                  </a:lnTo>
                  <a:lnTo>
                    <a:pt x="64" y="0"/>
                  </a:lnTo>
                </a:path>
              </a:pathLst>
            </a:custGeom>
            <a:noFill/>
            <a:ln w="17463">
              <a:solidFill>
                <a:srgbClr val="000000"/>
              </a:solidFill>
              <a:round/>
              <a:headEnd/>
              <a:tailEnd/>
            </a:ln>
          </p:spPr>
          <p:txBody>
            <a:bodyPr/>
            <a:lstStyle/>
            <a:p>
              <a:endParaRPr lang="en-US"/>
            </a:p>
          </p:txBody>
        </p:sp>
        <p:sp>
          <p:nvSpPr>
            <p:cNvPr id="23701" name="Freeform 159"/>
            <p:cNvSpPr>
              <a:spLocks/>
            </p:cNvSpPr>
            <p:nvPr/>
          </p:nvSpPr>
          <p:spPr bwMode="auto">
            <a:xfrm>
              <a:off x="3872" y="3763"/>
              <a:ext cx="23" cy="11"/>
            </a:xfrm>
            <a:custGeom>
              <a:avLst/>
              <a:gdLst>
                <a:gd name="T0" fmla="*/ 0 w 58"/>
                <a:gd name="T1" fmla="*/ 3 h 37"/>
                <a:gd name="T2" fmla="*/ 4 w 58"/>
                <a:gd name="T3" fmla="*/ 2 h 37"/>
                <a:gd name="T4" fmla="*/ 9 w 58"/>
                <a:gd name="T5" fmla="*/ 0 h 37"/>
                <a:gd name="T6" fmla="*/ 0 60000 65536"/>
                <a:gd name="T7" fmla="*/ 0 60000 65536"/>
                <a:gd name="T8" fmla="*/ 0 60000 65536"/>
                <a:gd name="T9" fmla="*/ 0 w 58"/>
                <a:gd name="T10" fmla="*/ 0 h 37"/>
                <a:gd name="T11" fmla="*/ 58 w 58"/>
                <a:gd name="T12" fmla="*/ 37 h 37"/>
              </a:gdLst>
              <a:ahLst/>
              <a:cxnLst>
                <a:cxn ang="T6">
                  <a:pos x="T0" y="T1"/>
                </a:cxn>
                <a:cxn ang="T7">
                  <a:pos x="T2" y="T3"/>
                </a:cxn>
                <a:cxn ang="T8">
                  <a:pos x="T4" y="T5"/>
                </a:cxn>
              </a:cxnLst>
              <a:rect l="T9" t="T10" r="T11" b="T12"/>
              <a:pathLst>
                <a:path w="58" h="37">
                  <a:moveTo>
                    <a:pt x="0" y="37"/>
                  </a:moveTo>
                  <a:lnTo>
                    <a:pt x="28" y="19"/>
                  </a:lnTo>
                  <a:lnTo>
                    <a:pt x="58" y="0"/>
                  </a:lnTo>
                </a:path>
              </a:pathLst>
            </a:custGeom>
            <a:noFill/>
            <a:ln w="17463">
              <a:solidFill>
                <a:srgbClr val="000000"/>
              </a:solidFill>
              <a:round/>
              <a:headEnd/>
              <a:tailEnd/>
            </a:ln>
          </p:spPr>
          <p:txBody>
            <a:bodyPr/>
            <a:lstStyle/>
            <a:p>
              <a:endParaRPr lang="en-US"/>
            </a:p>
          </p:txBody>
        </p:sp>
        <p:sp>
          <p:nvSpPr>
            <p:cNvPr id="23702" name="Freeform 160"/>
            <p:cNvSpPr>
              <a:spLocks/>
            </p:cNvSpPr>
            <p:nvPr/>
          </p:nvSpPr>
          <p:spPr bwMode="auto">
            <a:xfrm>
              <a:off x="3915" y="3735"/>
              <a:ext cx="18" cy="15"/>
            </a:xfrm>
            <a:custGeom>
              <a:avLst/>
              <a:gdLst>
                <a:gd name="T0" fmla="*/ 0 w 47"/>
                <a:gd name="T1" fmla="*/ 5 h 46"/>
                <a:gd name="T2" fmla="*/ 2 w 47"/>
                <a:gd name="T3" fmla="*/ 4 h 46"/>
                <a:gd name="T4" fmla="*/ 3 w 47"/>
                <a:gd name="T5" fmla="*/ 3 h 46"/>
                <a:gd name="T6" fmla="*/ 7 w 47"/>
                <a:gd name="T7" fmla="*/ 0 h 46"/>
                <a:gd name="T8" fmla="*/ 0 60000 65536"/>
                <a:gd name="T9" fmla="*/ 0 60000 65536"/>
                <a:gd name="T10" fmla="*/ 0 60000 65536"/>
                <a:gd name="T11" fmla="*/ 0 60000 65536"/>
                <a:gd name="T12" fmla="*/ 0 w 47"/>
                <a:gd name="T13" fmla="*/ 0 h 46"/>
                <a:gd name="T14" fmla="*/ 47 w 47"/>
                <a:gd name="T15" fmla="*/ 46 h 46"/>
              </a:gdLst>
              <a:ahLst/>
              <a:cxnLst>
                <a:cxn ang="T8">
                  <a:pos x="T0" y="T1"/>
                </a:cxn>
                <a:cxn ang="T9">
                  <a:pos x="T2" y="T3"/>
                </a:cxn>
                <a:cxn ang="T10">
                  <a:pos x="T4" y="T5"/>
                </a:cxn>
                <a:cxn ang="T11">
                  <a:pos x="T6" y="T7"/>
                </a:cxn>
              </a:cxnLst>
              <a:rect l="T12" t="T13" r="T14" b="T15"/>
              <a:pathLst>
                <a:path w="47" h="46">
                  <a:moveTo>
                    <a:pt x="0" y="46"/>
                  </a:moveTo>
                  <a:lnTo>
                    <a:pt x="12" y="34"/>
                  </a:lnTo>
                  <a:lnTo>
                    <a:pt x="24" y="23"/>
                  </a:lnTo>
                  <a:lnTo>
                    <a:pt x="47" y="0"/>
                  </a:lnTo>
                </a:path>
              </a:pathLst>
            </a:custGeom>
            <a:noFill/>
            <a:ln w="17463">
              <a:solidFill>
                <a:srgbClr val="000000"/>
              </a:solidFill>
              <a:round/>
              <a:headEnd/>
              <a:tailEnd/>
            </a:ln>
          </p:spPr>
          <p:txBody>
            <a:bodyPr/>
            <a:lstStyle/>
            <a:p>
              <a:endParaRPr lang="en-US"/>
            </a:p>
          </p:txBody>
        </p:sp>
        <p:sp>
          <p:nvSpPr>
            <p:cNvPr id="23703" name="Freeform 161"/>
            <p:cNvSpPr>
              <a:spLocks/>
            </p:cNvSpPr>
            <p:nvPr/>
          </p:nvSpPr>
          <p:spPr bwMode="auto">
            <a:xfrm>
              <a:off x="3950" y="3700"/>
              <a:ext cx="15" cy="18"/>
            </a:xfrm>
            <a:custGeom>
              <a:avLst/>
              <a:gdLst>
                <a:gd name="T0" fmla="*/ 0 w 36"/>
                <a:gd name="T1" fmla="*/ 6 h 55"/>
                <a:gd name="T2" fmla="*/ 2 w 36"/>
                <a:gd name="T3" fmla="*/ 4 h 55"/>
                <a:gd name="T4" fmla="*/ 3 w 36"/>
                <a:gd name="T5" fmla="*/ 3 h 55"/>
                <a:gd name="T6" fmla="*/ 6 w 36"/>
                <a:gd name="T7" fmla="*/ 0 h 55"/>
                <a:gd name="T8" fmla="*/ 0 60000 65536"/>
                <a:gd name="T9" fmla="*/ 0 60000 65536"/>
                <a:gd name="T10" fmla="*/ 0 60000 65536"/>
                <a:gd name="T11" fmla="*/ 0 60000 65536"/>
                <a:gd name="T12" fmla="*/ 0 w 36"/>
                <a:gd name="T13" fmla="*/ 0 h 55"/>
                <a:gd name="T14" fmla="*/ 36 w 36"/>
                <a:gd name="T15" fmla="*/ 55 h 55"/>
              </a:gdLst>
              <a:ahLst/>
              <a:cxnLst>
                <a:cxn ang="T8">
                  <a:pos x="T0" y="T1"/>
                </a:cxn>
                <a:cxn ang="T9">
                  <a:pos x="T2" y="T3"/>
                </a:cxn>
                <a:cxn ang="T10">
                  <a:pos x="T4" y="T5"/>
                </a:cxn>
                <a:cxn ang="T11">
                  <a:pos x="T6" y="T7"/>
                </a:cxn>
              </a:cxnLst>
              <a:rect l="T12" t="T13" r="T14" b="T15"/>
              <a:pathLst>
                <a:path w="36" h="55">
                  <a:moveTo>
                    <a:pt x="0" y="55"/>
                  </a:moveTo>
                  <a:lnTo>
                    <a:pt x="9" y="41"/>
                  </a:lnTo>
                  <a:lnTo>
                    <a:pt x="19" y="27"/>
                  </a:lnTo>
                  <a:lnTo>
                    <a:pt x="36" y="0"/>
                  </a:lnTo>
                </a:path>
              </a:pathLst>
            </a:custGeom>
            <a:noFill/>
            <a:ln w="17463">
              <a:solidFill>
                <a:srgbClr val="000000"/>
              </a:solidFill>
              <a:round/>
              <a:headEnd/>
              <a:tailEnd/>
            </a:ln>
          </p:spPr>
          <p:txBody>
            <a:bodyPr/>
            <a:lstStyle/>
            <a:p>
              <a:endParaRPr lang="en-US"/>
            </a:p>
          </p:txBody>
        </p:sp>
        <p:sp>
          <p:nvSpPr>
            <p:cNvPr id="23704" name="Freeform 162"/>
            <p:cNvSpPr>
              <a:spLocks/>
            </p:cNvSpPr>
            <p:nvPr/>
          </p:nvSpPr>
          <p:spPr bwMode="auto">
            <a:xfrm>
              <a:off x="3976" y="3662"/>
              <a:ext cx="8" cy="19"/>
            </a:xfrm>
            <a:custGeom>
              <a:avLst/>
              <a:gdLst>
                <a:gd name="T0" fmla="*/ 0 w 21"/>
                <a:gd name="T1" fmla="*/ 6 h 63"/>
                <a:gd name="T2" fmla="*/ 2 w 21"/>
                <a:gd name="T3" fmla="*/ 3 h 63"/>
                <a:gd name="T4" fmla="*/ 3 w 21"/>
                <a:gd name="T5" fmla="*/ 0 h 63"/>
                <a:gd name="T6" fmla="*/ 0 60000 65536"/>
                <a:gd name="T7" fmla="*/ 0 60000 65536"/>
                <a:gd name="T8" fmla="*/ 0 60000 65536"/>
                <a:gd name="T9" fmla="*/ 0 w 21"/>
                <a:gd name="T10" fmla="*/ 0 h 63"/>
                <a:gd name="T11" fmla="*/ 21 w 21"/>
                <a:gd name="T12" fmla="*/ 63 h 63"/>
              </a:gdLst>
              <a:ahLst/>
              <a:cxnLst>
                <a:cxn ang="T6">
                  <a:pos x="T0" y="T1"/>
                </a:cxn>
                <a:cxn ang="T7">
                  <a:pos x="T2" y="T3"/>
                </a:cxn>
                <a:cxn ang="T8">
                  <a:pos x="T4" y="T5"/>
                </a:cxn>
              </a:cxnLst>
              <a:rect l="T9" t="T10" r="T11" b="T12"/>
              <a:pathLst>
                <a:path w="21" h="63">
                  <a:moveTo>
                    <a:pt x="0" y="63"/>
                  </a:moveTo>
                  <a:lnTo>
                    <a:pt x="11" y="32"/>
                  </a:lnTo>
                  <a:lnTo>
                    <a:pt x="21" y="0"/>
                  </a:lnTo>
                </a:path>
              </a:pathLst>
            </a:custGeom>
            <a:noFill/>
            <a:ln w="17463">
              <a:solidFill>
                <a:srgbClr val="000000"/>
              </a:solidFill>
              <a:round/>
              <a:headEnd/>
              <a:tailEnd/>
            </a:ln>
          </p:spPr>
          <p:txBody>
            <a:bodyPr/>
            <a:lstStyle/>
            <a:p>
              <a:endParaRPr lang="en-US"/>
            </a:p>
          </p:txBody>
        </p:sp>
        <p:sp>
          <p:nvSpPr>
            <p:cNvPr id="23705" name="Freeform 163"/>
            <p:cNvSpPr>
              <a:spLocks/>
            </p:cNvSpPr>
            <p:nvPr/>
          </p:nvSpPr>
          <p:spPr bwMode="auto">
            <a:xfrm>
              <a:off x="3990" y="3619"/>
              <a:ext cx="3" cy="22"/>
            </a:xfrm>
            <a:custGeom>
              <a:avLst/>
              <a:gdLst>
                <a:gd name="T0" fmla="*/ 0 w 6"/>
                <a:gd name="T1" fmla="*/ 7 h 69"/>
                <a:gd name="T2" fmla="*/ 1 w 6"/>
                <a:gd name="T3" fmla="*/ 5 h 69"/>
                <a:gd name="T4" fmla="*/ 1 w 6"/>
                <a:gd name="T5" fmla="*/ 4 h 69"/>
                <a:gd name="T6" fmla="*/ 2 w 6"/>
                <a:gd name="T7" fmla="*/ 0 h 69"/>
                <a:gd name="T8" fmla="*/ 0 60000 65536"/>
                <a:gd name="T9" fmla="*/ 0 60000 65536"/>
                <a:gd name="T10" fmla="*/ 0 60000 65536"/>
                <a:gd name="T11" fmla="*/ 0 60000 65536"/>
                <a:gd name="T12" fmla="*/ 0 w 6"/>
                <a:gd name="T13" fmla="*/ 0 h 69"/>
                <a:gd name="T14" fmla="*/ 6 w 6"/>
                <a:gd name="T15" fmla="*/ 69 h 69"/>
              </a:gdLst>
              <a:ahLst/>
              <a:cxnLst>
                <a:cxn ang="T8">
                  <a:pos x="T0" y="T1"/>
                </a:cxn>
                <a:cxn ang="T9">
                  <a:pos x="T2" y="T3"/>
                </a:cxn>
                <a:cxn ang="T10">
                  <a:pos x="T4" y="T5"/>
                </a:cxn>
                <a:cxn ang="T11">
                  <a:pos x="T6" y="T7"/>
                </a:cxn>
              </a:cxnLst>
              <a:rect l="T12" t="T13" r="T14" b="T15"/>
              <a:pathLst>
                <a:path w="6" h="69">
                  <a:moveTo>
                    <a:pt x="0" y="69"/>
                  </a:moveTo>
                  <a:lnTo>
                    <a:pt x="1" y="51"/>
                  </a:lnTo>
                  <a:lnTo>
                    <a:pt x="3" y="34"/>
                  </a:lnTo>
                  <a:lnTo>
                    <a:pt x="6" y="0"/>
                  </a:lnTo>
                </a:path>
              </a:pathLst>
            </a:custGeom>
            <a:noFill/>
            <a:ln w="17463">
              <a:solidFill>
                <a:srgbClr val="000000"/>
              </a:solidFill>
              <a:round/>
              <a:headEnd/>
              <a:tailEnd/>
            </a:ln>
          </p:spPr>
          <p:txBody>
            <a:bodyPr/>
            <a:lstStyle/>
            <a:p>
              <a:endParaRPr lang="en-US"/>
            </a:p>
          </p:txBody>
        </p:sp>
        <p:sp>
          <p:nvSpPr>
            <p:cNvPr id="23706" name="Freeform 164"/>
            <p:cNvSpPr>
              <a:spLocks/>
            </p:cNvSpPr>
            <p:nvPr/>
          </p:nvSpPr>
          <p:spPr bwMode="auto">
            <a:xfrm>
              <a:off x="3988" y="3576"/>
              <a:ext cx="4" cy="22"/>
            </a:xfrm>
            <a:custGeom>
              <a:avLst/>
              <a:gdLst>
                <a:gd name="T0" fmla="*/ 2 w 8"/>
                <a:gd name="T1" fmla="*/ 7 h 67"/>
                <a:gd name="T2" fmla="*/ 1 w 8"/>
                <a:gd name="T3" fmla="*/ 4 h 67"/>
                <a:gd name="T4" fmla="*/ 0 w 8"/>
                <a:gd name="T5" fmla="*/ 0 h 67"/>
                <a:gd name="T6" fmla="*/ 0 60000 65536"/>
                <a:gd name="T7" fmla="*/ 0 60000 65536"/>
                <a:gd name="T8" fmla="*/ 0 60000 65536"/>
                <a:gd name="T9" fmla="*/ 0 w 8"/>
                <a:gd name="T10" fmla="*/ 0 h 67"/>
                <a:gd name="T11" fmla="*/ 8 w 8"/>
                <a:gd name="T12" fmla="*/ 67 h 67"/>
              </a:gdLst>
              <a:ahLst/>
              <a:cxnLst>
                <a:cxn ang="T6">
                  <a:pos x="T0" y="T1"/>
                </a:cxn>
                <a:cxn ang="T7">
                  <a:pos x="T2" y="T3"/>
                </a:cxn>
                <a:cxn ang="T8">
                  <a:pos x="T4" y="T5"/>
                </a:cxn>
              </a:cxnLst>
              <a:rect l="T9" t="T10" r="T11" b="T12"/>
              <a:pathLst>
                <a:path w="8" h="67">
                  <a:moveTo>
                    <a:pt x="8" y="67"/>
                  </a:moveTo>
                  <a:lnTo>
                    <a:pt x="5" y="33"/>
                  </a:lnTo>
                  <a:lnTo>
                    <a:pt x="0" y="0"/>
                  </a:lnTo>
                </a:path>
              </a:pathLst>
            </a:custGeom>
            <a:noFill/>
            <a:ln w="17463">
              <a:solidFill>
                <a:srgbClr val="000000"/>
              </a:solidFill>
              <a:round/>
              <a:headEnd/>
              <a:tailEnd/>
            </a:ln>
          </p:spPr>
          <p:txBody>
            <a:bodyPr/>
            <a:lstStyle/>
            <a:p>
              <a:endParaRPr lang="en-US"/>
            </a:p>
          </p:txBody>
        </p:sp>
        <p:sp>
          <p:nvSpPr>
            <p:cNvPr id="23707" name="Freeform 165"/>
            <p:cNvSpPr>
              <a:spLocks/>
            </p:cNvSpPr>
            <p:nvPr/>
          </p:nvSpPr>
          <p:spPr bwMode="auto">
            <a:xfrm>
              <a:off x="3973" y="3536"/>
              <a:ext cx="9" cy="20"/>
            </a:xfrm>
            <a:custGeom>
              <a:avLst/>
              <a:gdLst>
                <a:gd name="T0" fmla="*/ 3 w 24"/>
                <a:gd name="T1" fmla="*/ 6 h 62"/>
                <a:gd name="T2" fmla="*/ 2 w 24"/>
                <a:gd name="T3" fmla="*/ 3 h 62"/>
                <a:gd name="T4" fmla="*/ 0 w 24"/>
                <a:gd name="T5" fmla="*/ 0 h 62"/>
                <a:gd name="T6" fmla="*/ 0 60000 65536"/>
                <a:gd name="T7" fmla="*/ 0 60000 65536"/>
                <a:gd name="T8" fmla="*/ 0 60000 65536"/>
                <a:gd name="T9" fmla="*/ 0 w 24"/>
                <a:gd name="T10" fmla="*/ 0 h 62"/>
                <a:gd name="T11" fmla="*/ 24 w 24"/>
                <a:gd name="T12" fmla="*/ 62 h 62"/>
              </a:gdLst>
              <a:ahLst/>
              <a:cxnLst>
                <a:cxn ang="T6">
                  <a:pos x="T0" y="T1"/>
                </a:cxn>
                <a:cxn ang="T7">
                  <a:pos x="T2" y="T3"/>
                </a:cxn>
                <a:cxn ang="T8">
                  <a:pos x="T4" y="T5"/>
                </a:cxn>
              </a:cxnLst>
              <a:rect l="T9" t="T10" r="T11" b="T12"/>
              <a:pathLst>
                <a:path w="24" h="62">
                  <a:moveTo>
                    <a:pt x="24" y="62"/>
                  </a:moveTo>
                  <a:lnTo>
                    <a:pt x="12" y="30"/>
                  </a:lnTo>
                  <a:lnTo>
                    <a:pt x="0" y="0"/>
                  </a:lnTo>
                </a:path>
              </a:pathLst>
            </a:custGeom>
            <a:noFill/>
            <a:ln w="17463">
              <a:solidFill>
                <a:srgbClr val="000000"/>
              </a:solidFill>
              <a:round/>
              <a:headEnd/>
              <a:tailEnd/>
            </a:ln>
          </p:spPr>
          <p:txBody>
            <a:bodyPr/>
            <a:lstStyle/>
            <a:p>
              <a:endParaRPr lang="en-US"/>
            </a:p>
          </p:txBody>
        </p:sp>
        <p:sp>
          <p:nvSpPr>
            <p:cNvPr id="23708" name="Freeform 166"/>
            <p:cNvSpPr>
              <a:spLocks/>
            </p:cNvSpPr>
            <p:nvPr/>
          </p:nvSpPr>
          <p:spPr bwMode="auto">
            <a:xfrm>
              <a:off x="3947" y="3500"/>
              <a:ext cx="14" cy="18"/>
            </a:xfrm>
            <a:custGeom>
              <a:avLst/>
              <a:gdLst>
                <a:gd name="T0" fmla="*/ 5 w 38"/>
                <a:gd name="T1" fmla="*/ 6 h 55"/>
                <a:gd name="T2" fmla="*/ 3 w 38"/>
                <a:gd name="T3" fmla="*/ 3 h 55"/>
                <a:gd name="T4" fmla="*/ 0 w 38"/>
                <a:gd name="T5" fmla="*/ 0 h 55"/>
                <a:gd name="T6" fmla="*/ 0 60000 65536"/>
                <a:gd name="T7" fmla="*/ 0 60000 65536"/>
                <a:gd name="T8" fmla="*/ 0 60000 65536"/>
                <a:gd name="T9" fmla="*/ 0 w 38"/>
                <a:gd name="T10" fmla="*/ 0 h 55"/>
                <a:gd name="T11" fmla="*/ 38 w 38"/>
                <a:gd name="T12" fmla="*/ 55 h 55"/>
              </a:gdLst>
              <a:ahLst/>
              <a:cxnLst>
                <a:cxn ang="T6">
                  <a:pos x="T0" y="T1"/>
                </a:cxn>
                <a:cxn ang="T7">
                  <a:pos x="T2" y="T3"/>
                </a:cxn>
                <a:cxn ang="T8">
                  <a:pos x="T4" y="T5"/>
                </a:cxn>
              </a:cxnLst>
              <a:rect l="T9" t="T10" r="T11" b="T12"/>
              <a:pathLst>
                <a:path w="38" h="55">
                  <a:moveTo>
                    <a:pt x="38" y="55"/>
                  </a:moveTo>
                  <a:lnTo>
                    <a:pt x="19" y="27"/>
                  </a:lnTo>
                  <a:lnTo>
                    <a:pt x="0" y="0"/>
                  </a:lnTo>
                </a:path>
              </a:pathLst>
            </a:custGeom>
            <a:noFill/>
            <a:ln w="17463">
              <a:solidFill>
                <a:srgbClr val="000000"/>
              </a:solidFill>
              <a:round/>
              <a:headEnd/>
              <a:tailEnd/>
            </a:ln>
          </p:spPr>
          <p:txBody>
            <a:bodyPr/>
            <a:lstStyle/>
            <a:p>
              <a:endParaRPr lang="en-US"/>
            </a:p>
          </p:txBody>
        </p:sp>
        <p:sp>
          <p:nvSpPr>
            <p:cNvPr id="23709" name="Freeform 167"/>
            <p:cNvSpPr>
              <a:spLocks/>
            </p:cNvSpPr>
            <p:nvPr/>
          </p:nvSpPr>
          <p:spPr bwMode="auto">
            <a:xfrm>
              <a:off x="3907" y="3467"/>
              <a:ext cx="23" cy="17"/>
            </a:xfrm>
            <a:custGeom>
              <a:avLst/>
              <a:gdLst>
                <a:gd name="T0" fmla="*/ 9 w 56"/>
                <a:gd name="T1" fmla="*/ 5 h 53"/>
                <a:gd name="T2" fmla="*/ 7 w 56"/>
                <a:gd name="T3" fmla="*/ 4 h 53"/>
                <a:gd name="T4" fmla="*/ 4 w 56"/>
                <a:gd name="T5" fmla="*/ 2 h 53"/>
                <a:gd name="T6" fmla="*/ 0 w 56"/>
                <a:gd name="T7" fmla="*/ 0 h 53"/>
                <a:gd name="T8" fmla="*/ 0 60000 65536"/>
                <a:gd name="T9" fmla="*/ 0 60000 65536"/>
                <a:gd name="T10" fmla="*/ 0 60000 65536"/>
                <a:gd name="T11" fmla="*/ 0 60000 65536"/>
                <a:gd name="T12" fmla="*/ 0 w 56"/>
                <a:gd name="T13" fmla="*/ 0 h 53"/>
                <a:gd name="T14" fmla="*/ 56 w 56"/>
                <a:gd name="T15" fmla="*/ 53 h 53"/>
              </a:gdLst>
              <a:ahLst/>
              <a:cxnLst>
                <a:cxn ang="T8">
                  <a:pos x="T0" y="T1"/>
                </a:cxn>
                <a:cxn ang="T9">
                  <a:pos x="T2" y="T3"/>
                </a:cxn>
                <a:cxn ang="T10">
                  <a:pos x="T4" y="T5"/>
                </a:cxn>
                <a:cxn ang="T11">
                  <a:pos x="T6" y="T7"/>
                </a:cxn>
              </a:cxnLst>
              <a:rect l="T12" t="T13" r="T14" b="T15"/>
              <a:pathLst>
                <a:path w="56" h="53">
                  <a:moveTo>
                    <a:pt x="56" y="53"/>
                  </a:moveTo>
                  <a:lnTo>
                    <a:pt x="42" y="38"/>
                  </a:lnTo>
                  <a:lnTo>
                    <a:pt x="21" y="18"/>
                  </a:lnTo>
                  <a:lnTo>
                    <a:pt x="0" y="0"/>
                  </a:lnTo>
                </a:path>
              </a:pathLst>
            </a:custGeom>
            <a:noFill/>
            <a:ln w="17463">
              <a:solidFill>
                <a:srgbClr val="000000"/>
              </a:solidFill>
              <a:round/>
              <a:headEnd/>
              <a:tailEnd/>
            </a:ln>
          </p:spPr>
          <p:txBody>
            <a:bodyPr/>
            <a:lstStyle/>
            <a:p>
              <a:endParaRPr lang="en-US"/>
            </a:p>
          </p:txBody>
        </p:sp>
        <p:sp>
          <p:nvSpPr>
            <p:cNvPr id="23710" name="Freeform 168"/>
            <p:cNvSpPr>
              <a:spLocks/>
            </p:cNvSpPr>
            <p:nvPr/>
          </p:nvSpPr>
          <p:spPr bwMode="auto">
            <a:xfrm>
              <a:off x="3863" y="3444"/>
              <a:ext cx="24" cy="11"/>
            </a:xfrm>
            <a:custGeom>
              <a:avLst/>
              <a:gdLst>
                <a:gd name="T0" fmla="*/ 10 w 57"/>
                <a:gd name="T1" fmla="*/ 4 h 34"/>
                <a:gd name="T2" fmla="*/ 5 w 57"/>
                <a:gd name="T3" fmla="*/ 2 h 34"/>
                <a:gd name="T4" fmla="*/ 0 w 57"/>
                <a:gd name="T5" fmla="*/ 0 h 34"/>
                <a:gd name="T6" fmla="*/ 0 60000 65536"/>
                <a:gd name="T7" fmla="*/ 0 60000 65536"/>
                <a:gd name="T8" fmla="*/ 0 60000 65536"/>
                <a:gd name="T9" fmla="*/ 0 w 57"/>
                <a:gd name="T10" fmla="*/ 0 h 34"/>
                <a:gd name="T11" fmla="*/ 57 w 57"/>
                <a:gd name="T12" fmla="*/ 34 h 34"/>
              </a:gdLst>
              <a:ahLst/>
              <a:cxnLst>
                <a:cxn ang="T6">
                  <a:pos x="T0" y="T1"/>
                </a:cxn>
                <a:cxn ang="T7">
                  <a:pos x="T2" y="T3"/>
                </a:cxn>
                <a:cxn ang="T8">
                  <a:pos x="T4" y="T5"/>
                </a:cxn>
              </a:cxnLst>
              <a:rect l="T9" t="T10" r="T11" b="T12"/>
              <a:pathLst>
                <a:path w="57" h="34">
                  <a:moveTo>
                    <a:pt x="57" y="34"/>
                  </a:moveTo>
                  <a:lnTo>
                    <a:pt x="28" y="15"/>
                  </a:lnTo>
                  <a:lnTo>
                    <a:pt x="0" y="0"/>
                  </a:lnTo>
                </a:path>
              </a:pathLst>
            </a:custGeom>
            <a:noFill/>
            <a:ln w="17463">
              <a:solidFill>
                <a:srgbClr val="000000"/>
              </a:solidFill>
              <a:round/>
              <a:headEnd/>
              <a:tailEnd/>
            </a:ln>
          </p:spPr>
          <p:txBody>
            <a:bodyPr/>
            <a:lstStyle/>
            <a:p>
              <a:endParaRPr lang="en-US"/>
            </a:p>
          </p:txBody>
        </p:sp>
        <p:sp>
          <p:nvSpPr>
            <p:cNvPr id="23711" name="Freeform 169"/>
            <p:cNvSpPr>
              <a:spLocks/>
            </p:cNvSpPr>
            <p:nvPr/>
          </p:nvSpPr>
          <p:spPr bwMode="auto">
            <a:xfrm>
              <a:off x="3814" y="3431"/>
              <a:ext cx="25" cy="5"/>
            </a:xfrm>
            <a:custGeom>
              <a:avLst/>
              <a:gdLst>
                <a:gd name="T0" fmla="*/ 10 w 64"/>
                <a:gd name="T1" fmla="*/ 1 h 20"/>
                <a:gd name="T2" fmla="*/ 5 w 64"/>
                <a:gd name="T3" fmla="*/ 1 h 20"/>
                <a:gd name="T4" fmla="*/ 0 w 64"/>
                <a:gd name="T5" fmla="*/ 0 h 20"/>
                <a:gd name="T6" fmla="*/ 0 60000 65536"/>
                <a:gd name="T7" fmla="*/ 0 60000 65536"/>
                <a:gd name="T8" fmla="*/ 0 60000 65536"/>
                <a:gd name="T9" fmla="*/ 0 w 64"/>
                <a:gd name="T10" fmla="*/ 0 h 20"/>
                <a:gd name="T11" fmla="*/ 64 w 64"/>
                <a:gd name="T12" fmla="*/ 20 h 20"/>
              </a:gdLst>
              <a:ahLst/>
              <a:cxnLst>
                <a:cxn ang="T6">
                  <a:pos x="T0" y="T1"/>
                </a:cxn>
                <a:cxn ang="T7">
                  <a:pos x="T2" y="T3"/>
                </a:cxn>
                <a:cxn ang="T8">
                  <a:pos x="T4" y="T5"/>
                </a:cxn>
              </a:cxnLst>
              <a:rect l="T9" t="T10" r="T11" b="T12"/>
              <a:pathLst>
                <a:path w="64" h="20">
                  <a:moveTo>
                    <a:pt x="64" y="20"/>
                  </a:moveTo>
                  <a:lnTo>
                    <a:pt x="31" y="8"/>
                  </a:lnTo>
                  <a:lnTo>
                    <a:pt x="0" y="0"/>
                  </a:lnTo>
                </a:path>
              </a:pathLst>
            </a:custGeom>
            <a:noFill/>
            <a:ln w="17463">
              <a:solidFill>
                <a:srgbClr val="000000"/>
              </a:solidFill>
              <a:round/>
              <a:headEnd/>
              <a:tailEnd/>
            </a:ln>
          </p:spPr>
          <p:txBody>
            <a:bodyPr/>
            <a:lstStyle/>
            <a:p>
              <a:endParaRPr lang="en-US"/>
            </a:p>
          </p:txBody>
        </p:sp>
        <p:sp>
          <p:nvSpPr>
            <p:cNvPr id="23712" name="Freeform 170"/>
            <p:cNvSpPr>
              <a:spLocks/>
            </p:cNvSpPr>
            <p:nvPr/>
          </p:nvSpPr>
          <p:spPr bwMode="auto">
            <a:xfrm>
              <a:off x="3760" y="3425"/>
              <a:ext cx="27" cy="2"/>
            </a:xfrm>
            <a:custGeom>
              <a:avLst/>
              <a:gdLst>
                <a:gd name="T0" fmla="*/ 10 w 71"/>
                <a:gd name="T1" fmla="*/ 1 h 3"/>
                <a:gd name="T2" fmla="*/ 5 w 71"/>
                <a:gd name="T3" fmla="*/ 0 h 3"/>
                <a:gd name="T4" fmla="*/ 0 w 71"/>
                <a:gd name="T5" fmla="*/ 0 h 3"/>
                <a:gd name="T6" fmla="*/ 0 w 71"/>
                <a:gd name="T7" fmla="*/ 0 h 3"/>
                <a:gd name="T8" fmla="*/ 0 60000 65536"/>
                <a:gd name="T9" fmla="*/ 0 60000 65536"/>
                <a:gd name="T10" fmla="*/ 0 60000 65536"/>
                <a:gd name="T11" fmla="*/ 0 60000 65536"/>
                <a:gd name="T12" fmla="*/ 0 w 71"/>
                <a:gd name="T13" fmla="*/ 0 h 3"/>
                <a:gd name="T14" fmla="*/ 71 w 71"/>
                <a:gd name="T15" fmla="*/ 3 h 3"/>
              </a:gdLst>
              <a:ahLst/>
              <a:cxnLst>
                <a:cxn ang="T8">
                  <a:pos x="T0" y="T1"/>
                </a:cxn>
                <a:cxn ang="T9">
                  <a:pos x="T2" y="T3"/>
                </a:cxn>
                <a:cxn ang="T10">
                  <a:pos x="T4" y="T5"/>
                </a:cxn>
                <a:cxn ang="T11">
                  <a:pos x="T6" y="T7"/>
                </a:cxn>
              </a:cxnLst>
              <a:rect l="T12" t="T13" r="T14" b="T15"/>
              <a:pathLst>
                <a:path w="71" h="3">
                  <a:moveTo>
                    <a:pt x="71" y="3"/>
                  </a:moveTo>
                  <a:lnTo>
                    <a:pt x="36" y="0"/>
                  </a:lnTo>
                  <a:lnTo>
                    <a:pt x="2" y="0"/>
                  </a:lnTo>
                  <a:lnTo>
                    <a:pt x="0" y="0"/>
                  </a:lnTo>
                </a:path>
              </a:pathLst>
            </a:custGeom>
            <a:noFill/>
            <a:ln w="17463">
              <a:solidFill>
                <a:srgbClr val="000000"/>
              </a:solidFill>
              <a:round/>
              <a:headEnd/>
              <a:tailEnd/>
            </a:ln>
          </p:spPr>
          <p:txBody>
            <a:bodyPr/>
            <a:lstStyle/>
            <a:p>
              <a:endParaRPr lang="en-US"/>
            </a:p>
          </p:txBody>
        </p:sp>
        <p:sp>
          <p:nvSpPr>
            <p:cNvPr id="23713" name="Line 171"/>
            <p:cNvSpPr>
              <a:spLocks noChangeShapeType="1"/>
            </p:cNvSpPr>
            <p:nvPr/>
          </p:nvSpPr>
          <p:spPr bwMode="auto">
            <a:xfrm flipH="1">
              <a:off x="3706" y="3425"/>
              <a:ext cx="27" cy="0"/>
            </a:xfrm>
            <a:prstGeom prst="line">
              <a:avLst/>
            </a:prstGeom>
            <a:noFill/>
            <a:ln w="17463">
              <a:solidFill>
                <a:srgbClr val="000000"/>
              </a:solidFill>
              <a:round/>
              <a:headEnd/>
              <a:tailEnd/>
            </a:ln>
          </p:spPr>
          <p:txBody>
            <a:bodyPr/>
            <a:lstStyle/>
            <a:p>
              <a:endParaRPr lang="en-US"/>
            </a:p>
          </p:txBody>
        </p:sp>
        <p:sp>
          <p:nvSpPr>
            <p:cNvPr id="23714" name="Line 172"/>
            <p:cNvSpPr>
              <a:spLocks noChangeShapeType="1"/>
            </p:cNvSpPr>
            <p:nvPr/>
          </p:nvSpPr>
          <p:spPr bwMode="auto">
            <a:xfrm flipH="1">
              <a:off x="3652" y="3425"/>
              <a:ext cx="27" cy="0"/>
            </a:xfrm>
            <a:prstGeom prst="line">
              <a:avLst/>
            </a:prstGeom>
            <a:noFill/>
            <a:ln w="17463">
              <a:solidFill>
                <a:srgbClr val="000000"/>
              </a:solidFill>
              <a:round/>
              <a:headEnd/>
              <a:tailEnd/>
            </a:ln>
          </p:spPr>
          <p:txBody>
            <a:bodyPr/>
            <a:lstStyle/>
            <a:p>
              <a:endParaRPr lang="en-US"/>
            </a:p>
          </p:txBody>
        </p:sp>
        <p:sp>
          <p:nvSpPr>
            <p:cNvPr id="23715" name="Line 173"/>
            <p:cNvSpPr>
              <a:spLocks noChangeShapeType="1"/>
            </p:cNvSpPr>
            <p:nvPr/>
          </p:nvSpPr>
          <p:spPr bwMode="auto">
            <a:xfrm flipH="1">
              <a:off x="3598" y="3425"/>
              <a:ext cx="27" cy="0"/>
            </a:xfrm>
            <a:prstGeom prst="line">
              <a:avLst/>
            </a:prstGeom>
            <a:noFill/>
            <a:ln w="17463">
              <a:solidFill>
                <a:srgbClr val="000000"/>
              </a:solidFill>
              <a:round/>
              <a:headEnd/>
              <a:tailEnd/>
            </a:ln>
          </p:spPr>
          <p:txBody>
            <a:bodyPr/>
            <a:lstStyle/>
            <a:p>
              <a:endParaRPr lang="en-US"/>
            </a:p>
          </p:txBody>
        </p:sp>
        <p:sp>
          <p:nvSpPr>
            <p:cNvPr id="23716" name="Line 174"/>
            <p:cNvSpPr>
              <a:spLocks noChangeShapeType="1"/>
            </p:cNvSpPr>
            <p:nvPr/>
          </p:nvSpPr>
          <p:spPr bwMode="auto">
            <a:xfrm flipH="1">
              <a:off x="3545" y="3425"/>
              <a:ext cx="27" cy="0"/>
            </a:xfrm>
            <a:prstGeom prst="line">
              <a:avLst/>
            </a:prstGeom>
            <a:noFill/>
            <a:ln w="17463">
              <a:solidFill>
                <a:srgbClr val="000000"/>
              </a:solidFill>
              <a:round/>
              <a:headEnd/>
              <a:tailEnd/>
            </a:ln>
          </p:spPr>
          <p:txBody>
            <a:bodyPr/>
            <a:lstStyle/>
            <a:p>
              <a:endParaRPr lang="en-US"/>
            </a:p>
          </p:txBody>
        </p:sp>
        <p:sp>
          <p:nvSpPr>
            <p:cNvPr id="23717" name="Line 175"/>
            <p:cNvSpPr>
              <a:spLocks noChangeShapeType="1"/>
            </p:cNvSpPr>
            <p:nvPr/>
          </p:nvSpPr>
          <p:spPr bwMode="auto">
            <a:xfrm flipH="1">
              <a:off x="3491" y="3425"/>
              <a:ext cx="27" cy="0"/>
            </a:xfrm>
            <a:prstGeom prst="line">
              <a:avLst/>
            </a:prstGeom>
            <a:noFill/>
            <a:ln w="17463">
              <a:solidFill>
                <a:srgbClr val="000000"/>
              </a:solidFill>
              <a:round/>
              <a:headEnd/>
              <a:tailEnd/>
            </a:ln>
          </p:spPr>
          <p:txBody>
            <a:bodyPr/>
            <a:lstStyle/>
            <a:p>
              <a:endParaRPr lang="en-US"/>
            </a:p>
          </p:txBody>
        </p:sp>
        <p:sp>
          <p:nvSpPr>
            <p:cNvPr id="23718" name="Line 176"/>
            <p:cNvSpPr>
              <a:spLocks noChangeShapeType="1"/>
            </p:cNvSpPr>
            <p:nvPr/>
          </p:nvSpPr>
          <p:spPr bwMode="auto">
            <a:xfrm flipH="1">
              <a:off x="3437" y="3425"/>
              <a:ext cx="27" cy="0"/>
            </a:xfrm>
            <a:prstGeom prst="line">
              <a:avLst/>
            </a:prstGeom>
            <a:noFill/>
            <a:ln w="17463">
              <a:solidFill>
                <a:srgbClr val="000000"/>
              </a:solidFill>
              <a:round/>
              <a:headEnd/>
              <a:tailEnd/>
            </a:ln>
          </p:spPr>
          <p:txBody>
            <a:bodyPr/>
            <a:lstStyle/>
            <a:p>
              <a:endParaRPr lang="en-US"/>
            </a:p>
          </p:txBody>
        </p:sp>
        <p:sp>
          <p:nvSpPr>
            <p:cNvPr id="23719" name="Line 177"/>
            <p:cNvSpPr>
              <a:spLocks noChangeShapeType="1"/>
            </p:cNvSpPr>
            <p:nvPr/>
          </p:nvSpPr>
          <p:spPr bwMode="auto">
            <a:xfrm flipH="1">
              <a:off x="3383" y="3425"/>
              <a:ext cx="27" cy="0"/>
            </a:xfrm>
            <a:prstGeom prst="line">
              <a:avLst/>
            </a:prstGeom>
            <a:noFill/>
            <a:ln w="17463">
              <a:solidFill>
                <a:srgbClr val="000000"/>
              </a:solidFill>
              <a:round/>
              <a:headEnd/>
              <a:tailEnd/>
            </a:ln>
          </p:spPr>
          <p:txBody>
            <a:bodyPr/>
            <a:lstStyle/>
            <a:p>
              <a:endParaRPr lang="en-US"/>
            </a:p>
          </p:txBody>
        </p:sp>
        <p:sp>
          <p:nvSpPr>
            <p:cNvPr id="23720" name="Line 178"/>
            <p:cNvSpPr>
              <a:spLocks noChangeShapeType="1"/>
            </p:cNvSpPr>
            <p:nvPr/>
          </p:nvSpPr>
          <p:spPr bwMode="auto">
            <a:xfrm flipH="1">
              <a:off x="3329" y="3425"/>
              <a:ext cx="27" cy="0"/>
            </a:xfrm>
            <a:prstGeom prst="line">
              <a:avLst/>
            </a:prstGeom>
            <a:noFill/>
            <a:ln w="17463">
              <a:solidFill>
                <a:srgbClr val="000000"/>
              </a:solidFill>
              <a:round/>
              <a:headEnd/>
              <a:tailEnd/>
            </a:ln>
          </p:spPr>
          <p:txBody>
            <a:bodyPr/>
            <a:lstStyle/>
            <a:p>
              <a:endParaRPr lang="en-US"/>
            </a:p>
          </p:txBody>
        </p:sp>
        <p:sp>
          <p:nvSpPr>
            <p:cNvPr id="23721" name="Line 179"/>
            <p:cNvSpPr>
              <a:spLocks noChangeShapeType="1"/>
            </p:cNvSpPr>
            <p:nvPr/>
          </p:nvSpPr>
          <p:spPr bwMode="auto">
            <a:xfrm flipH="1">
              <a:off x="3277" y="3425"/>
              <a:ext cx="27" cy="0"/>
            </a:xfrm>
            <a:prstGeom prst="line">
              <a:avLst/>
            </a:prstGeom>
            <a:noFill/>
            <a:ln w="17463">
              <a:solidFill>
                <a:srgbClr val="000000"/>
              </a:solidFill>
              <a:round/>
              <a:headEnd/>
              <a:tailEnd/>
            </a:ln>
          </p:spPr>
          <p:txBody>
            <a:bodyPr/>
            <a:lstStyle/>
            <a:p>
              <a:endParaRPr lang="en-US"/>
            </a:p>
          </p:txBody>
        </p:sp>
        <p:sp>
          <p:nvSpPr>
            <p:cNvPr id="23722" name="Line 180"/>
            <p:cNvSpPr>
              <a:spLocks noChangeShapeType="1"/>
            </p:cNvSpPr>
            <p:nvPr/>
          </p:nvSpPr>
          <p:spPr bwMode="auto">
            <a:xfrm flipH="1">
              <a:off x="3223" y="3425"/>
              <a:ext cx="27" cy="0"/>
            </a:xfrm>
            <a:prstGeom prst="line">
              <a:avLst/>
            </a:prstGeom>
            <a:noFill/>
            <a:ln w="17463">
              <a:solidFill>
                <a:srgbClr val="000000"/>
              </a:solidFill>
              <a:round/>
              <a:headEnd/>
              <a:tailEnd/>
            </a:ln>
          </p:spPr>
          <p:txBody>
            <a:bodyPr/>
            <a:lstStyle/>
            <a:p>
              <a:endParaRPr lang="en-US"/>
            </a:p>
          </p:txBody>
        </p:sp>
        <p:sp>
          <p:nvSpPr>
            <p:cNvPr id="23723" name="Line 181"/>
            <p:cNvSpPr>
              <a:spLocks noChangeShapeType="1"/>
            </p:cNvSpPr>
            <p:nvPr/>
          </p:nvSpPr>
          <p:spPr bwMode="auto">
            <a:xfrm flipH="1">
              <a:off x="3169" y="3425"/>
              <a:ext cx="27" cy="0"/>
            </a:xfrm>
            <a:prstGeom prst="line">
              <a:avLst/>
            </a:prstGeom>
            <a:noFill/>
            <a:ln w="17463">
              <a:solidFill>
                <a:srgbClr val="000000"/>
              </a:solidFill>
              <a:round/>
              <a:headEnd/>
              <a:tailEnd/>
            </a:ln>
          </p:spPr>
          <p:txBody>
            <a:bodyPr/>
            <a:lstStyle/>
            <a:p>
              <a:endParaRPr lang="en-US"/>
            </a:p>
          </p:txBody>
        </p:sp>
        <p:sp>
          <p:nvSpPr>
            <p:cNvPr id="23724" name="Line 182"/>
            <p:cNvSpPr>
              <a:spLocks noChangeShapeType="1"/>
            </p:cNvSpPr>
            <p:nvPr/>
          </p:nvSpPr>
          <p:spPr bwMode="auto">
            <a:xfrm flipH="1">
              <a:off x="3115" y="3425"/>
              <a:ext cx="27" cy="0"/>
            </a:xfrm>
            <a:prstGeom prst="line">
              <a:avLst/>
            </a:prstGeom>
            <a:noFill/>
            <a:ln w="17463">
              <a:solidFill>
                <a:srgbClr val="000000"/>
              </a:solidFill>
              <a:round/>
              <a:headEnd/>
              <a:tailEnd/>
            </a:ln>
          </p:spPr>
          <p:txBody>
            <a:bodyPr/>
            <a:lstStyle/>
            <a:p>
              <a:endParaRPr lang="en-US"/>
            </a:p>
          </p:txBody>
        </p:sp>
        <p:sp>
          <p:nvSpPr>
            <p:cNvPr id="23725" name="Line 183"/>
            <p:cNvSpPr>
              <a:spLocks noChangeShapeType="1"/>
            </p:cNvSpPr>
            <p:nvPr/>
          </p:nvSpPr>
          <p:spPr bwMode="auto">
            <a:xfrm flipH="1">
              <a:off x="3061" y="3425"/>
              <a:ext cx="27" cy="0"/>
            </a:xfrm>
            <a:prstGeom prst="line">
              <a:avLst/>
            </a:prstGeom>
            <a:noFill/>
            <a:ln w="17463">
              <a:solidFill>
                <a:srgbClr val="000000"/>
              </a:solidFill>
              <a:round/>
              <a:headEnd/>
              <a:tailEnd/>
            </a:ln>
          </p:spPr>
          <p:txBody>
            <a:bodyPr/>
            <a:lstStyle/>
            <a:p>
              <a:endParaRPr lang="en-US"/>
            </a:p>
          </p:txBody>
        </p:sp>
        <p:sp>
          <p:nvSpPr>
            <p:cNvPr id="23726" name="Line 184"/>
            <p:cNvSpPr>
              <a:spLocks noChangeShapeType="1"/>
            </p:cNvSpPr>
            <p:nvPr/>
          </p:nvSpPr>
          <p:spPr bwMode="auto">
            <a:xfrm flipH="1">
              <a:off x="3009" y="3425"/>
              <a:ext cx="27" cy="0"/>
            </a:xfrm>
            <a:prstGeom prst="line">
              <a:avLst/>
            </a:prstGeom>
            <a:noFill/>
            <a:ln w="17463">
              <a:solidFill>
                <a:srgbClr val="000000"/>
              </a:solidFill>
              <a:round/>
              <a:headEnd/>
              <a:tailEnd/>
            </a:ln>
          </p:spPr>
          <p:txBody>
            <a:bodyPr/>
            <a:lstStyle/>
            <a:p>
              <a:endParaRPr lang="en-US"/>
            </a:p>
          </p:txBody>
        </p:sp>
        <p:sp>
          <p:nvSpPr>
            <p:cNvPr id="23727" name="Line 185"/>
            <p:cNvSpPr>
              <a:spLocks noChangeShapeType="1"/>
            </p:cNvSpPr>
            <p:nvPr/>
          </p:nvSpPr>
          <p:spPr bwMode="auto">
            <a:xfrm flipH="1">
              <a:off x="2955" y="3425"/>
              <a:ext cx="27" cy="0"/>
            </a:xfrm>
            <a:prstGeom prst="line">
              <a:avLst/>
            </a:prstGeom>
            <a:noFill/>
            <a:ln w="17463">
              <a:solidFill>
                <a:srgbClr val="000000"/>
              </a:solidFill>
              <a:round/>
              <a:headEnd/>
              <a:tailEnd/>
            </a:ln>
          </p:spPr>
          <p:txBody>
            <a:bodyPr/>
            <a:lstStyle/>
            <a:p>
              <a:endParaRPr lang="en-US"/>
            </a:p>
          </p:txBody>
        </p:sp>
        <p:sp>
          <p:nvSpPr>
            <p:cNvPr id="23728" name="Line 186"/>
            <p:cNvSpPr>
              <a:spLocks noChangeShapeType="1"/>
            </p:cNvSpPr>
            <p:nvPr/>
          </p:nvSpPr>
          <p:spPr bwMode="auto">
            <a:xfrm flipH="1">
              <a:off x="2901" y="3425"/>
              <a:ext cx="27" cy="0"/>
            </a:xfrm>
            <a:prstGeom prst="line">
              <a:avLst/>
            </a:prstGeom>
            <a:noFill/>
            <a:ln w="17463">
              <a:solidFill>
                <a:srgbClr val="000000"/>
              </a:solidFill>
              <a:round/>
              <a:headEnd/>
              <a:tailEnd/>
            </a:ln>
          </p:spPr>
          <p:txBody>
            <a:bodyPr/>
            <a:lstStyle/>
            <a:p>
              <a:endParaRPr lang="en-US"/>
            </a:p>
          </p:txBody>
        </p:sp>
        <p:sp>
          <p:nvSpPr>
            <p:cNvPr id="23729" name="Line 187"/>
            <p:cNvSpPr>
              <a:spLocks noChangeShapeType="1"/>
            </p:cNvSpPr>
            <p:nvPr/>
          </p:nvSpPr>
          <p:spPr bwMode="auto">
            <a:xfrm flipH="1">
              <a:off x="2847" y="3425"/>
              <a:ext cx="27" cy="0"/>
            </a:xfrm>
            <a:prstGeom prst="line">
              <a:avLst/>
            </a:prstGeom>
            <a:noFill/>
            <a:ln w="17463">
              <a:solidFill>
                <a:srgbClr val="000000"/>
              </a:solidFill>
              <a:round/>
              <a:headEnd/>
              <a:tailEnd/>
            </a:ln>
          </p:spPr>
          <p:txBody>
            <a:bodyPr/>
            <a:lstStyle/>
            <a:p>
              <a:endParaRPr lang="en-US"/>
            </a:p>
          </p:txBody>
        </p:sp>
        <p:sp>
          <p:nvSpPr>
            <p:cNvPr id="23730" name="Line 188"/>
            <p:cNvSpPr>
              <a:spLocks noChangeShapeType="1"/>
            </p:cNvSpPr>
            <p:nvPr/>
          </p:nvSpPr>
          <p:spPr bwMode="auto">
            <a:xfrm flipH="1">
              <a:off x="2793" y="3425"/>
              <a:ext cx="27" cy="0"/>
            </a:xfrm>
            <a:prstGeom prst="line">
              <a:avLst/>
            </a:prstGeom>
            <a:noFill/>
            <a:ln w="17463">
              <a:solidFill>
                <a:srgbClr val="000000"/>
              </a:solidFill>
              <a:round/>
              <a:headEnd/>
              <a:tailEnd/>
            </a:ln>
          </p:spPr>
          <p:txBody>
            <a:bodyPr/>
            <a:lstStyle/>
            <a:p>
              <a:endParaRPr lang="en-US"/>
            </a:p>
          </p:txBody>
        </p:sp>
        <p:sp>
          <p:nvSpPr>
            <p:cNvPr id="23731" name="Line 189"/>
            <p:cNvSpPr>
              <a:spLocks noChangeShapeType="1"/>
            </p:cNvSpPr>
            <p:nvPr/>
          </p:nvSpPr>
          <p:spPr bwMode="auto">
            <a:xfrm flipH="1">
              <a:off x="2740" y="3425"/>
              <a:ext cx="27" cy="0"/>
            </a:xfrm>
            <a:prstGeom prst="line">
              <a:avLst/>
            </a:prstGeom>
            <a:noFill/>
            <a:ln w="17463">
              <a:solidFill>
                <a:srgbClr val="000000"/>
              </a:solidFill>
              <a:round/>
              <a:headEnd/>
              <a:tailEnd/>
            </a:ln>
          </p:spPr>
          <p:txBody>
            <a:bodyPr/>
            <a:lstStyle/>
            <a:p>
              <a:endParaRPr lang="en-US"/>
            </a:p>
          </p:txBody>
        </p:sp>
        <p:sp>
          <p:nvSpPr>
            <p:cNvPr id="23732" name="Line 190"/>
            <p:cNvSpPr>
              <a:spLocks noChangeShapeType="1"/>
            </p:cNvSpPr>
            <p:nvPr/>
          </p:nvSpPr>
          <p:spPr bwMode="auto">
            <a:xfrm flipH="1">
              <a:off x="2686" y="3425"/>
              <a:ext cx="27" cy="0"/>
            </a:xfrm>
            <a:prstGeom prst="line">
              <a:avLst/>
            </a:prstGeom>
            <a:noFill/>
            <a:ln w="17463">
              <a:solidFill>
                <a:srgbClr val="000000"/>
              </a:solidFill>
              <a:round/>
              <a:headEnd/>
              <a:tailEnd/>
            </a:ln>
          </p:spPr>
          <p:txBody>
            <a:bodyPr/>
            <a:lstStyle/>
            <a:p>
              <a:endParaRPr lang="en-US"/>
            </a:p>
          </p:txBody>
        </p:sp>
        <p:sp>
          <p:nvSpPr>
            <p:cNvPr id="23733" name="Line 191"/>
            <p:cNvSpPr>
              <a:spLocks noChangeShapeType="1"/>
            </p:cNvSpPr>
            <p:nvPr/>
          </p:nvSpPr>
          <p:spPr bwMode="auto">
            <a:xfrm flipH="1">
              <a:off x="2632" y="3425"/>
              <a:ext cx="27" cy="0"/>
            </a:xfrm>
            <a:prstGeom prst="line">
              <a:avLst/>
            </a:prstGeom>
            <a:noFill/>
            <a:ln w="17463">
              <a:solidFill>
                <a:srgbClr val="000000"/>
              </a:solidFill>
              <a:round/>
              <a:headEnd/>
              <a:tailEnd/>
            </a:ln>
          </p:spPr>
          <p:txBody>
            <a:bodyPr/>
            <a:lstStyle/>
            <a:p>
              <a:endParaRPr lang="en-US"/>
            </a:p>
          </p:txBody>
        </p:sp>
        <p:sp>
          <p:nvSpPr>
            <p:cNvPr id="23734" name="Line 192"/>
            <p:cNvSpPr>
              <a:spLocks noChangeShapeType="1"/>
            </p:cNvSpPr>
            <p:nvPr/>
          </p:nvSpPr>
          <p:spPr bwMode="auto">
            <a:xfrm flipH="1">
              <a:off x="2578" y="3425"/>
              <a:ext cx="27" cy="0"/>
            </a:xfrm>
            <a:prstGeom prst="line">
              <a:avLst/>
            </a:prstGeom>
            <a:noFill/>
            <a:ln w="17463">
              <a:solidFill>
                <a:srgbClr val="000000"/>
              </a:solidFill>
              <a:round/>
              <a:headEnd/>
              <a:tailEnd/>
            </a:ln>
          </p:spPr>
          <p:txBody>
            <a:bodyPr/>
            <a:lstStyle/>
            <a:p>
              <a:endParaRPr lang="en-US"/>
            </a:p>
          </p:txBody>
        </p:sp>
        <p:sp>
          <p:nvSpPr>
            <p:cNvPr id="23735" name="Line 193"/>
            <p:cNvSpPr>
              <a:spLocks noChangeShapeType="1"/>
            </p:cNvSpPr>
            <p:nvPr/>
          </p:nvSpPr>
          <p:spPr bwMode="auto">
            <a:xfrm flipH="1">
              <a:off x="2524" y="3425"/>
              <a:ext cx="27" cy="0"/>
            </a:xfrm>
            <a:prstGeom prst="line">
              <a:avLst/>
            </a:prstGeom>
            <a:noFill/>
            <a:ln w="17463">
              <a:solidFill>
                <a:srgbClr val="000000"/>
              </a:solidFill>
              <a:round/>
              <a:headEnd/>
              <a:tailEnd/>
            </a:ln>
          </p:spPr>
          <p:txBody>
            <a:bodyPr/>
            <a:lstStyle/>
            <a:p>
              <a:endParaRPr lang="en-US"/>
            </a:p>
          </p:txBody>
        </p:sp>
        <p:sp>
          <p:nvSpPr>
            <p:cNvPr id="23736" name="Line 194"/>
            <p:cNvSpPr>
              <a:spLocks noChangeShapeType="1"/>
            </p:cNvSpPr>
            <p:nvPr/>
          </p:nvSpPr>
          <p:spPr bwMode="auto">
            <a:xfrm flipH="1">
              <a:off x="2472" y="3425"/>
              <a:ext cx="27" cy="0"/>
            </a:xfrm>
            <a:prstGeom prst="line">
              <a:avLst/>
            </a:prstGeom>
            <a:noFill/>
            <a:ln w="17463">
              <a:solidFill>
                <a:srgbClr val="000000"/>
              </a:solidFill>
              <a:round/>
              <a:headEnd/>
              <a:tailEnd/>
            </a:ln>
          </p:spPr>
          <p:txBody>
            <a:bodyPr/>
            <a:lstStyle/>
            <a:p>
              <a:endParaRPr lang="en-US"/>
            </a:p>
          </p:txBody>
        </p:sp>
        <p:sp>
          <p:nvSpPr>
            <p:cNvPr id="23737" name="Line 195"/>
            <p:cNvSpPr>
              <a:spLocks noChangeShapeType="1"/>
            </p:cNvSpPr>
            <p:nvPr/>
          </p:nvSpPr>
          <p:spPr bwMode="auto">
            <a:xfrm flipH="1">
              <a:off x="2418" y="3425"/>
              <a:ext cx="27" cy="0"/>
            </a:xfrm>
            <a:prstGeom prst="line">
              <a:avLst/>
            </a:prstGeom>
            <a:noFill/>
            <a:ln w="17463">
              <a:solidFill>
                <a:srgbClr val="000000"/>
              </a:solidFill>
              <a:round/>
              <a:headEnd/>
              <a:tailEnd/>
            </a:ln>
          </p:spPr>
          <p:txBody>
            <a:bodyPr/>
            <a:lstStyle/>
            <a:p>
              <a:endParaRPr lang="en-US"/>
            </a:p>
          </p:txBody>
        </p:sp>
        <p:sp>
          <p:nvSpPr>
            <p:cNvPr id="23738" name="Line 196"/>
            <p:cNvSpPr>
              <a:spLocks noChangeShapeType="1"/>
            </p:cNvSpPr>
            <p:nvPr/>
          </p:nvSpPr>
          <p:spPr bwMode="auto">
            <a:xfrm flipH="1">
              <a:off x="2364" y="3425"/>
              <a:ext cx="27" cy="0"/>
            </a:xfrm>
            <a:prstGeom prst="line">
              <a:avLst/>
            </a:prstGeom>
            <a:noFill/>
            <a:ln w="17463">
              <a:solidFill>
                <a:srgbClr val="000000"/>
              </a:solidFill>
              <a:round/>
              <a:headEnd/>
              <a:tailEnd/>
            </a:ln>
          </p:spPr>
          <p:txBody>
            <a:bodyPr/>
            <a:lstStyle/>
            <a:p>
              <a:endParaRPr lang="en-US"/>
            </a:p>
          </p:txBody>
        </p:sp>
        <p:sp>
          <p:nvSpPr>
            <p:cNvPr id="23739" name="Line 197"/>
            <p:cNvSpPr>
              <a:spLocks noChangeShapeType="1"/>
            </p:cNvSpPr>
            <p:nvPr/>
          </p:nvSpPr>
          <p:spPr bwMode="auto">
            <a:xfrm flipH="1">
              <a:off x="2310" y="3425"/>
              <a:ext cx="27" cy="0"/>
            </a:xfrm>
            <a:prstGeom prst="line">
              <a:avLst/>
            </a:prstGeom>
            <a:noFill/>
            <a:ln w="17463">
              <a:solidFill>
                <a:srgbClr val="000000"/>
              </a:solidFill>
              <a:round/>
              <a:headEnd/>
              <a:tailEnd/>
            </a:ln>
          </p:spPr>
          <p:txBody>
            <a:bodyPr/>
            <a:lstStyle/>
            <a:p>
              <a:endParaRPr lang="en-US"/>
            </a:p>
          </p:txBody>
        </p:sp>
        <p:sp>
          <p:nvSpPr>
            <p:cNvPr id="23740" name="Line 198"/>
            <p:cNvSpPr>
              <a:spLocks noChangeShapeType="1"/>
            </p:cNvSpPr>
            <p:nvPr/>
          </p:nvSpPr>
          <p:spPr bwMode="auto">
            <a:xfrm flipH="1">
              <a:off x="2256" y="3425"/>
              <a:ext cx="27" cy="0"/>
            </a:xfrm>
            <a:prstGeom prst="line">
              <a:avLst/>
            </a:prstGeom>
            <a:noFill/>
            <a:ln w="17463">
              <a:solidFill>
                <a:srgbClr val="000000"/>
              </a:solidFill>
              <a:round/>
              <a:headEnd/>
              <a:tailEnd/>
            </a:ln>
          </p:spPr>
          <p:txBody>
            <a:bodyPr/>
            <a:lstStyle/>
            <a:p>
              <a:endParaRPr lang="en-US"/>
            </a:p>
          </p:txBody>
        </p:sp>
        <p:sp>
          <p:nvSpPr>
            <p:cNvPr id="23741" name="Line 199"/>
            <p:cNvSpPr>
              <a:spLocks noChangeShapeType="1"/>
            </p:cNvSpPr>
            <p:nvPr/>
          </p:nvSpPr>
          <p:spPr bwMode="auto">
            <a:xfrm flipH="1">
              <a:off x="2204" y="3425"/>
              <a:ext cx="27" cy="0"/>
            </a:xfrm>
            <a:prstGeom prst="line">
              <a:avLst/>
            </a:prstGeom>
            <a:noFill/>
            <a:ln w="17463">
              <a:solidFill>
                <a:srgbClr val="000000"/>
              </a:solidFill>
              <a:round/>
              <a:headEnd/>
              <a:tailEnd/>
            </a:ln>
          </p:spPr>
          <p:txBody>
            <a:bodyPr/>
            <a:lstStyle/>
            <a:p>
              <a:endParaRPr lang="en-US"/>
            </a:p>
          </p:txBody>
        </p:sp>
        <p:sp>
          <p:nvSpPr>
            <p:cNvPr id="23742" name="Line 200"/>
            <p:cNvSpPr>
              <a:spLocks noChangeShapeType="1"/>
            </p:cNvSpPr>
            <p:nvPr/>
          </p:nvSpPr>
          <p:spPr bwMode="auto">
            <a:xfrm flipH="1">
              <a:off x="2150" y="3425"/>
              <a:ext cx="27" cy="0"/>
            </a:xfrm>
            <a:prstGeom prst="line">
              <a:avLst/>
            </a:prstGeom>
            <a:noFill/>
            <a:ln w="17463">
              <a:solidFill>
                <a:srgbClr val="000000"/>
              </a:solidFill>
              <a:round/>
              <a:headEnd/>
              <a:tailEnd/>
            </a:ln>
          </p:spPr>
          <p:txBody>
            <a:bodyPr/>
            <a:lstStyle/>
            <a:p>
              <a:endParaRPr lang="en-US"/>
            </a:p>
          </p:txBody>
        </p:sp>
        <p:sp>
          <p:nvSpPr>
            <p:cNvPr id="23743" name="Line 201"/>
            <p:cNvSpPr>
              <a:spLocks noChangeShapeType="1"/>
            </p:cNvSpPr>
            <p:nvPr/>
          </p:nvSpPr>
          <p:spPr bwMode="auto">
            <a:xfrm flipH="1">
              <a:off x="2096" y="3425"/>
              <a:ext cx="27" cy="0"/>
            </a:xfrm>
            <a:prstGeom prst="line">
              <a:avLst/>
            </a:prstGeom>
            <a:noFill/>
            <a:ln w="17463">
              <a:solidFill>
                <a:srgbClr val="000000"/>
              </a:solidFill>
              <a:round/>
              <a:headEnd/>
              <a:tailEnd/>
            </a:ln>
          </p:spPr>
          <p:txBody>
            <a:bodyPr/>
            <a:lstStyle/>
            <a:p>
              <a:endParaRPr lang="en-US"/>
            </a:p>
          </p:txBody>
        </p:sp>
        <p:sp>
          <p:nvSpPr>
            <p:cNvPr id="23744" name="Line 202"/>
            <p:cNvSpPr>
              <a:spLocks noChangeShapeType="1"/>
            </p:cNvSpPr>
            <p:nvPr/>
          </p:nvSpPr>
          <p:spPr bwMode="auto">
            <a:xfrm flipH="1">
              <a:off x="2042" y="3425"/>
              <a:ext cx="27" cy="0"/>
            </a:xfrm>
            <a:prstGeom prst="line">
              <a:avLst/>
            </a:prstGeom>
            <a:noFill/>
            <a:ln w="17463">
              <a:solidFill>
                <a:srgbClr val="000000"/>
              </a:solidFill>
              <a:round/>
              <a:headEnd/>
              <a:tailEnd/>
            </a:ln>
          </p:spPr>
          <p:txBody>
            <a:bodyPr/>
            <a:lstStyle/>
            <a:p>
              <a:endParaRPr lang="en-US"/>
            </a:p>
          </p:txBody>
        </p:sp>
        <p:sp>
          <p:nvSpPr>
            <p:cNvPr id="23745" name="Line 203"/>
            <p:cNvSpPr>
              <a:spLocks noChangeShapeType="1"/>
            </p:cNvSpPr>
            <p:nvPr/>
          </p:nvSpPr>
          <p:spPr bwMode="auto">
            <a:xfrm flipH="1">
              <a:off x="1988" y="3425"/>
              <a:ext cx="27" cy="0"/>
            </a:xfrm>
            <a:prstGeom prst="line">
              <a:avLst/>
            </a:prstGeom>
            <a:noFill/>
            <a:ln w="17463">
              <a:solidFill>
                <a:srgbClr val="000000"/>
              </a:solidFill>
              <a:round/>
              <a:headEnd/>
              <a:tailEnd/>
            </a:ln>
          </p:spPr>
          <p:txBody>
            <a:bodyPr/>
            <a:lstStyle/>
            <a:p>
              <a:endParaRPr lang="en-US"/>
            </a:p>
          </p:txBody>
        </p:sp>
        <p:sp>
          <p:nvSpPr>
            <p:cNvPr id="23746" name="Line 204"/>
            <p:cNvSpPr>
              <a:spLocks noChangeShapeType="1"/>
            </p:cNvSpPr>
            <p:nvPr/>
          </p:nvSpPr>
          <p:spPr bwMode="auto">
            <a:xfrm flipH="1">
              <a:off x="1935" y="3425"/>
              <a:ext cx="26" cy="0"/>
            </a:xfrm>
            <a:prstGeom prst="line">
              <a:avLst/>
            </a:prstGeom>
            <a:noFill/>
            <a:ln w="17463">
              <a:solidFill>
                <a:srgbClr val="000000"/>
              </a:solidFill>
              <a:round/>
              <a:headEnd/>
              <a:tailEnd/>
            </a:ln>
          </p:spPr>
          <p:txBody>
            <a:bodyPr/>
            <a:lstStyle/>
            <a:p>
              <a:endParaRPr lang="en-US"/>
            </a:p>
          </p:txBody>
        </p:sp>
        <p:sp>
          <p:nvSpPr>
            <p:cNvPr id="23747" name="Line 205"/>
            <p:cNvSpPr>
              <a:spLocks noChangeShapeType="1"/>
            </p:cNvSpPr>
            <p:nvPr/>
          </p:nvSpPr>
          <p:spPr bwMode="auto">
            <a:xfrm flipH="1">
              <a:off x="1881" y="3425"/>
              <a:ext cx="27" cy="0"/>
            </a:xfrm>
            <a:prstGeom prst="line">
              <a:avLst/>
            </a:prstGeom>
            <a:noFill/>
            <a:ln w="17463">
              <a:solidFill>
                <a:srgbClr val="000000"/>
              </a:solidFill>
              <a:round/>
              <a:headEnd/>
              <a:tailEnd/>
            </a:ln>
          </p:spPr>
          <p:txBody>
            <a:bodyPr/>
            <a:lstStyle/>
            <a:p>
              <a:endParaRPr lang="en-US"/>
            </a:p>
          </p:txBody>
        </p:sp>
        <p:sp>
          <p:nvSpPr>
            <p:cNvPr id="23748" name="Line 206"/>
            <p:cNvSpPr>
              <a:spLocks noChangeShapeType="1"/>
            </p:cNvSpPr>
            <p:nvPr/>
          </p:nvSpPr>
          <p:spPr bwMode="auto">
            <a:xfrm flipH="1">
              <a:off x="1837" y="3425"/>
              <a:ext cx="17" cy="0"/>
            </a:xfrm>
            <a:prstGeom prst="line">
              <a:avLst/>
            </a:prstGeom>
            <a:noFill/>
            <a:ln w="17463">
              <a:solidFill>
                <a:srgbClr val="000000"/>
              </a:solidFill>
              <a:round/>
              <a:headEnd/>
              <a:tailEnd/>
            </a:ln>
          </p:spPr>
          <p:txBody>
            <a:bodyPr/>
            <a:lstStyle/>
            <a:p>
              <a:endParaRPr lang="en-US"/>
            </a:p>
          </p:txBody>
        </p:sp>
        <p:sp>
          <p:nvSpPr>
            <p:cNvPr id="23749" name="Freeform 207"/>
            <p:cNvSpPr>
              <a:spLocks/>
            </p:cNvSpPr>
            <p:nvPr/>
          </p:nvSpPr>
          <p:spPr bwMode="auto">
            <a:xfrm>
              <a:off x="3682" y="3380"/>
              <a:ext cx="130" cy="92"/>
            </a:xfrm>
            <a:custGeom>
              <a:avLst/>
              <a:gdLst>
                <a:gd name="T0" fmla="*/ 0 w 329"/>
                <a:gd name="T1" fmla="*/ 0 h 292"/>
                <a:gd name="T2" fmla="*/ 11 w 329"/>
                <a:gd name="T3" fmla="*/ 14 h 292"/>
                <a:gd name="T4" fmla="*/ 0 w 329"/>
                <a:gd name="T5" fmla="*/ 29 h 292"/>
                <a:gd name="T6" fmla="*/ 51 w 329"/>
                <a:gd name="T7" fmla="*/ 14 h 292"/>
                <a:gd name="T8" fmla="*/ 0 w 329"/>
                <a:gd name="T9" fmla="*/ 0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0" y="0"/>
                  </a:moveTo>
                  <a:lnTo>
                    <a:pt x="68" y="146"/>
                  </a:lnTo>
                  <a:lnTo>
                    <a:pt x="0" y="292"/>
                  </a:lnTo>
                  <a:lnTo>
                    <a:pt x="329" y="146"/>
                  </a:lnTo>
                  <a:lnTo>
                    <a:pt x="0" y="0"/>
                  </a:lnTo>
                  <a:close/>
                </a:path>
              </a:pathLst>
            </a:custGeom>
            <a:solidFill>
              <a:srgbClr val="000000"/>
            </a:solidFill>
            <a:ln w="9525">
              <a:noFill/>
              <a:round/>
              <a:headEnd/>
              <a:tailEnd/>
            </a:ln>
          </p:spPr>
          <p:txBody>
            <a:bodyPr/>
            <a:lstStyle/>
            <a:p>
              <a:endParaRPr lang="en-US"/>
            </a:p>
          </p:txBody>
        </p:sp>
        <p:sp>
          <p:nvSpPr>
            <p:cNvPr id="23750" name="Freeform 209"/>
            <p:cNvSpPr>
              <a:spLocks/>
            </p:cNvSpPr>
            <p:nvPr/>
          </p:nvSpPr>
          <p:spPr bwMode="auto">
            <a:xfrm>
              <a:off x="1813" y="3750"/>
              <a:ext cx="130" cy="92"/>
            </a:xfrm>
            <a:custGeom>
              <a:avLst/>
              <a:gdLst>
                <a:gd name="T0" fmla="*/ 41 w 329"/>
                <a:gd name="T1" fmla="*/ 14 h 292"/>
                <a:gd name="T2" fmla="*/ 51 w 329"/>
                <a:gd name="T3" fmla="*/ 0 h 292"/>
                <a:gd name="T4" fmla="*/ 0 w 329"/>
                <a:gd name="T5" fmla="*/ 14 h 292"/>
                <a:gd name="T6" fmla="*/ 51 w 329"/>
                <a:gd name="T7" fmla="*/ 29 h 292"/>
                <a:gd name="T8" fmla="*/ 41 w 329"/>
                <a:gd name="T9" fmla="*/ 14 h 292"/>
                <a:gd name="T10" fmla="*/ 0 60000 65536"/>
                <a:gd name="T11" fmla="*/ 0 60000 65536"/>
                <a:gd name="T12" fmla="*/ 0 60000 65536"/>
                <a:gd name="T13" fmla="*/ 0 60000 65536"/>
                <a:gd name="T14" fmla="*/ 0 60000 65536"/>
                <a:gd name="T15" fmla="*/ 0 w 329"/>
                <a:gd name="T16" fmla="*/ 0 h 292"/>
                <a:gd name="T17" fmla="*/ 329 w 329"/>
                <a:gd name="T18" fmla="*/ 292 h 292"/>
              </a:gdLst>
              <a:ahLst/>
              <a:cxnLst>
                <a:cxn ang="T10">
                  <a:pos x="T0" y="T1"/>
                </a:cxn>
                <a:cxn ang="T11">
                  <a:pos x="T2" y="T3"/>
                </a:cxn>
                <a:cxn ang="T12">
                  <a:pos x="T4" y="T5"/>
                </a:cxn>
                <a:cxn ang="T13">
                  <a:pos x="T6" y="T7"/>
                </a:cxn>
                <a:cxn ang="T14">
                  <a:pos x="T8" y="T9"/>
                </a:cxn>
              </a:cxnLst>
              <a:rect l="T15" t="T16" r="T17" b="T18"/>
              <a:pathLst>
                <a:path w="329" h="292">
                  <a:moveTo>
                    <a:pt x="261" y="146"/>
                  </a:moveTo>
                  <a:lnTo>
                    <a:pt x="329" y="0"/>
                  </a:lnTo>
                  <a:lnTo>
                    <a:pt x="0" y="146"/>
                  </a:lnTo>
                  <a:lnTo>
                    <a:pt x="329" y="292"/>
                  </a:lnTo>
                  <a:lnTo>
                    <a:pt x="261" y="146"/>
                  </a:lnTo>
                  <a:close/>
                </a:path>
              </a:pathLst>
            </a:custGeom>
            <a:solidFill>
              <a:srgbClr val="000000"/>
            </a:solidFill>
            <a:ln w="9525">
              <a:noFill/>
              <a:round/>
              <a:headEnd/>
              <a:tailEnd/>
            </a:ln>
          </p:spPr>
          <p:txBody>
            <a:bodyPr/>
            <a:lstStyle/>
            <a:p>
              <a:endParaRPr lang="en-US"/>
            </a:p>
          </p:txBody>
        </p:sp>
        <p:sp>
          <p:nvSpPr>
            <p:cNvPr id="23751" name="Freeform 210"/>
            <p:cNvSpPr>
              <a:spLocks/>
            </p:cNvSpPr>
            <p:nvPr/>
          </p:nvSpPr>
          <p:spPr bwMode="auto">
            <a:xfrm>
              <a:off x="2219" y="3264"/>
              <a:ext cx="1228" cy="293"/>
            </a:xfrm>
            <a:custGeom>
              <a:avLst/>
              <a:gdLst>
                <a:gd name="T0" fmla="*/ 488 w 3091"/>
                <a:gd name="T1" fmla="*/ 9 h 923"/>
                <a:gd name="T2" fmla="*/ 487 w 3091"/>
                <a:gd name="T3" fmla="*/ 6 h 923"/>
                <a:gd name="T4" fmla="*/ 486 w 3091"/>
                <a:gd name="T5" fmla="*/ 4 h 923"/>
                <a:gd name="T6" fmla="*/ 484 w 3091"/>
                <a:gd name="T7" fmla="*/ 2 h 923"/>
                <a:gd name="T8" fmla="*/ 481 w 3091"/>
                <a:gd name="T9" fmla="*/ 1 h 923"/>
                <a:gd name="T10" fmla="*/ 478 w 3091"/>
                <a:gd name="T11" fmla="*/ 0 h 923"/>
                <a:gd name="T12" fmla="*/ 474 w 3091"/>
                <a:gd name="T13" fmla="*/ 0 h 923"/>
                <a:gd name="T14" fmla="*/ 11 w 3091"/>
                <a:gd name="T15" fmla="*/ 0 h 923"/>
                <a:gd name="T16" fmla="*/ 8 w 3091"/>
                <a:gd name="T17" fmla="*/ 1 h 923"/>
                <a:gd name="T18" fmla="*/ 6 w 3091"/>
                <a:gd name="T19" fmla="*/ 1 h 923"/>
                <a:gd name="T20" fmla="*/ 2 w 3091"/>
                <a:gd name="T21" fmla="*/ 3 h 923"/>
                <a:gd name="T22" fmla="*/ 1 w 3091"/>
                <a:gd name="T23" fmla="*/ 5 h 923"/>
                <a:gd name="T24" fmla="*/ 0 w 3091"/>
                <a:gd name="T25" fmla="*/ 7 h 923"/>
                <a:gd name="T26" fmla="*/ 0 w 3091"/>
                <a:gd name="T27" fmla="*/ 84 h 923"/>
                <a:gd name="T28" fmla="*/ 0 w 3091"/>
                <a:gd name="T29" fmla="*/ 87 h 923"/>
                <a:gd name="T30" fmla="*/ 1 w 3091"/>
                <a:gd name="T31" fmla="*/ 89 h 923"/>
                <a:gd name="T32" fmla="*/ 4 w 3091"/>
                <a:gd name="T33" fmla="*/ 91 h 923"/>
                <a:gd name="T34" fmla="*/ 7 w 3091"/>
                <a:gd name="T35" fmla="*/ 92 h 923"/>
                <a:gd name="T36" fmla="*/ 9 w 3091"/>
                <a:gd name="T37" fmla="*/ 93 h 923"/>
                <a:gd name="T38" fmla="*/ 14 w 3091"/>
                <a:gd name="T39" fmla="*/ 93 h 923"/>
                <a:gd name="T40" fmla="*/ 474 w 3091"/>
                <a:gd name="T41" fmla="*/ 93 h 923"/>
                <a:gd name="T42" fmla="*/ 476 w 3091"/>
                <a:gd name="T43" fmla="*/ 93 h 923"/>
                <a:gd name="T44" fmla="*/ 478 w 3091"/>
                <a:gd name="T45" fmla="*/ 93 h 923"/>
                <a:gd name="T46" fmla="*/ 480 w 3091"/>
                <a:gd name="T47" fmla="*/ 92 h 923"/>
                <a:gd name="T48" fmla="*/ 482 w 3091"/>
                <a:gd name="T49" fmla="*/ 92 h 923"/>
                <a:gd name="T50" fmla="*/ 483 w 3091"/>
                <a:gd name="T51" fmla="*/ 91 h 923"/>
                <a:gd name="T52" fmla="*/ 485 w 3091"/>
                <a:gd name="T53" fmla="*/ 90 h 923"/>
                <a:gd name="T54" fmla="*/ 486 w 3091"/>
                <a:gd name="T55" fmla="*/ 89 h 923"/>
                <a:gd name="T56" fmla="*/ 487 w 3091"/>
                <a:gd name="T57" fmla="*/ 88 h 923"/>
                <a:gd name="T58" fmla="*/ 487 w 3091"/>
                <a:gd name="T59" fmla="*/ 87 h 923"/>
                <a:gd name="T60" fmla="*/ 487 w 3091"/>
                <a:gd name="T61" fmla="*/ 85 h 923"/>
                <a:gd name="T62" fmla="*/ 488 w 3091"/>
                <a:gd name="T63" fmla="*/ 84 h 9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1"/>
                <a:gd name="T97" fmla="*/ 0 h 923"/>
                <a:gd name="T98" fmla="*/ 3091 w 3091"/>
                <a:gd name="T99" fmla="*/ 923 h 9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1" h="923">
                  <a:moveTo>
                    <a:pt x="3091" y="833"/>
                  </a:moveTo>
                  <a:lnTo>
                    <a:pt x="3091" y="90"/>
                  </a:lnTo>
                  <a:lnTo>
                    <a:pt x="3088" y="69"/>
                  </a:lnTo>
                  <a:lnTo>
                    <a:pt x="3086" y="58"/>
                  </a:lnTo>
                  <a:lnTo>
                    <a:pt x="3085" y="51"/>
                  </a:lnTo>
                  <a:lnTo>
                    <a:pt x="3081" y="42"/>
                  </a:lnTo>
                  <a:lnTo>
                    <a:pt x="3077" y="35"/>
                  </a:lnTo>
                  <a:lnTo>
                    <a:pt x="3068" y="22"/>
                  </a:lnTo>
                  <a:lnTo>
                    <a:pt x="3055" y="12"/>
                  </a:lnTo>
                  <a:lnTo>
                    <a:pt x="3047" y="8"/>
                  </a:lnTo>
                  <a:lnTo>
                    <a:pt x="3040" y="6"/>
                  </a:lnTo>
                  <a:lnTo>
                    <a:pt x="3030" y="2"/>
                  </a:lnTo>
                  <a:lnTo>
                    <a:pt x="3021" y="1"/>
                  </a:lnTo>
                  <a:lnTo>
                    <a:pt x="3001" y="0"/>
                  </a:lnTo>
                  <a:lnTo>
                    <a:pt x="90" y="0"/>
                  </a:lnTo>
                  <a:lnTo>
                    <a:pt x="69" y="1"/>
                  </a:lnTo>
                  <a:lnTo>
                    <a:pt x="59" y="2"/>
                  </a:lnTo>
                  <a:lnTo>
                    <a:pt x="51" y="6"/>
                  </a:lnTo>
                  <a:lnTo>
                    <a:pt x="42" y="8"/>
                  </a:lnTo>
                  <a:lnTo>
                    <a:pt x="35" y="12"/>
                  </a:lnTo>
                  <a:lnTo>
                    <a:pt x="23" y="22"/>
                  </a:lnTo>
                  <a:lnTo>
                    <a:pt x="12" y="35"/>
                  </a:lnTo>
                  <a:lnTo>
                    <a:pt x="8" y="42"/>
                  </a:lnTo>
                  <a:lnTo>
                    <a:pt x="6" y="51"/>
                  </a:lnTo>
                  <a:lnTo>
                    <a:pt x="2" y="58"/>
                  </a:lnTo>
                  <a:lnTo>
                    <a:pt x="1" y="69"/>
                  </a:lnTo>
                  <a:lnTo>
                    <a:pt x="0" y="90"/>
                  </a:lnTo>
                  <a:lnTo>
                    <a:pt x="0" y="833"/>
                  </a:lnTo>
                  <a:lnTo>
                    <a:pt x="1" y="854"/>
                  </a:lnTo>
                  <a:lnTo>
                    <a:pt x="2" y="863"/>
                  </a:lnTo>
                  <a:lnTo>
                    <a:pt x="6" y="873"/>
                  </a:lnTo>
                  <a:lnTo>
                    <a:pt x="8" y="880"/>
                  </a:lnTo>
                  <a:lnTo>
                    <a:pt x="12" y="887"/>
                  </a:lnTo>
                  <a:lnTo>
                    <a:pt x="23" y="901"/>
                  </a:lnTo>
                  <a:lnTo>
                    <a:pt x="35" y="910"/>
                  </a:lnTo>
                  <a:lnTo>
                    <a:pt x="42" y="913"/>
                  </a:lnTo>
                  <a:lnTo>
                    <a:pt x="51" y="918"/>
                  </a:lnTo>
                  <a:lnTo>
                    <a:pt x="59" y="919"/>
                  </a:lnTo>
                  <a:lnTo>
                    <a:pt x="69" y="921"/>
                  </a:lnTo>
                  <a:lnTo>
                    <a:pt x="90" y="923"/>
                  </a:lnTo>
                  <a:lnTo>
                    <a:pt x="3001" y="923"/>
                  </a:lnTo>
                  <a:lnTo>
                    <a:pt x="3005" y="922"/>
                  </a:lnTo>
                  <a:lnTo>
                    <a:pt x="3011" y="922"/>
                  </a:lnTo>
                  <a:lnTo>
                    <a:pt x="3015" y="921"/>
                  </a:lnTo>
                  <a:lnTo>
                    <a:pt x="3021" y="921"/>
                  </a:lnTo>
                  <a:lnTo>
                    <a:pt x="3030" y="919"/>
                  </a:lnTo>
                  <a:lnTo>
                    <a:pt x="3034" y="918"/>
                  </a:lnTo>
                  <a:lnTo>
                    <a:pt x="3040" y="918"/>
                  </a:lnTo>
                  <a:lnTo>
                    <a:pt x="3047" y="913"/>
                  </a:lnTo>
                  <a:lnTo>
                    <a:pt x="3050" y="911"/>
                  </a:lnTo>
                  <a:lnTo>
                    <a:pt x="3055" y="910"/>
                  </a:lnTo>
                  <a:lnTo>
                    <a:pt x="3061" y="905"/>
                  </a:lnTo>
                  <a:lnTo>
                    <a:pt x="3068" y="901"/>
                  </a:lnTo>
                  <a:lnTo>
                    <a:pt x="3073" y="894"/>
                  </a:lnTo>
                  <a:lnTo>
                    <a:pt x="3077" y="887"/>
                  </a:lnTo>
                  <a:lnTo>
                    <a:pt x="3078" y="883"/>
                  </a:lnTo>
                  <a:lnTo>
                    <a:pt x="3081" y="880"/>
                  </a:lnTo>
                  <a:lnTo>
                    <a:pt x="3085" y="873"/>
                  </a:lnTo>
                  <a:lnTo>
                    <a:pt x="3085" y="867"/>
                  </a:lnTo>
                  <a:lnTo>
                    <a:pt x="3086" y="863"/>
                  </a:lnTo>
                  <a:lnTo>
                    <a:pt x="3088" y="854"/>
                  </a:lnTo>
                  <a:lnTo>
                    <a:pt x="3088" y="848"/>
                  </a:lnTo>
                  <a:lnTo>
                    <a:pt x="3090" y="843"/>
                  </a:lnTo>
                  <a:lnTo>
                    <a:pt x="3090" y="838"/>
                  </a:lnTo>
                  <a:lnTo>
                    <a:pt x="3091" y="833"/>
                  </a:lnTo>
                  <a:close/>
                </a:path>
              </a:pathLst>
            </a:custGeom>
            <a:solidFill>
              <a:srgbClr val="FFFFFF"/>
            </a:solidFill>
            <a:ln w="9525">
              <a:noFill/>
              <a:round/>
              <a:headEnd/>
              <a:tailEnd/>
            </a:ln>
          </p:spPr>
          <p:txBody>
            <a:bodyPr/>
            <a:lstStyle/>
            <a:p>
              <a:endParaRPr lang="en-US"/>
            </a:p>
          </p:txBody>
        </p:sp>
        <p:sp>
          <p:nvSpPr>
            <p:cNvPr id="23752" name="Rectangle 211"/>
            <p:cNvSpPr>
              <a:spLocks noChangeArrowheads="1"/>
            </p:cNvSpPr>
            <p:nvPr/>
          </p:nvSpPr>
          <p:spPr bwMode="auto">
            <a:xfrm>
              <a:off x="2370" y="3301"/>
              <a:ext cx="1013" cy="116"/>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Task Management </a:t>
              </a:r>
              <a:endParaRPr lang="en-US" sz="3400"/>
            </a:p>
          </p:txBody>
        </p:sp>
        <p:sp>
          <p:nvSpPr>
            <p:cNvPr id="23753" name="Rectangle 212"/>
            <p:cNvSpPr>
              <a:spLocks noChangeArrowheads="1"/>
            </p:cNvSpPr>
            <p:nvPr/>
          </p:nvSpPr>
          <p:spPr bwMode="auto">
            <a:xfrm>
              <a:off x="2639" y="3419"/>
              <a:ext cx="438"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Request</a:t>
              </a:r>
              <a:endParaRPr lang="en-US" sz="3400"/>
            </a:p>
          </p:txBody>
        </p:sp>
        <p:sp>
          <p:nvSpPr>
            <p:cNvPr id="23754" name="Freeform 213"/>
            <p:cNvSpPr>
              <a:spLocks/>
            </p:cNvSpPr>
            <p:nvPr/>
          </p:nvSpPr>
          <p:spPr bwMode="auto">
            <a:xfrm>
              <a:off x="2251" y="3640"/>
              <a:ext cx="1186" cy="291"/>
            </a:xfrm>
            <a:custGeom>
              <a:avLst/>
              <a:gdLst>
                <a:gd name="T0" fmla="*/ 471 w 2989"/>
                <a:gd name="T1" fmla="*/ 9 h 924"/>
                <a:gd name="T2" fmla="*/ 470 w 2989"/>
                <a:gd name="T3" fmla="*/ 7 h 924"/>
                <a:gd name="T4" fmla="*/ 470 w 2989"/>
                <a:gd name="T5" fmla="*/ 6 h 924"/>
                <a:gd name="T6" fmla="*/ 470 w 2989"/>
                <a:gd name="T7" fmla="*/ 5 h 924"/>
                <a:gd name="T8" fmla="*/ 469 w 2989"/>
                <a:gd name="T9" fmla="*/ 4 h 924"/>
                <a:gd name="T10" fmla="*/ 469 w 2989"/>
                <a:gd name="T11" fmla="*/ 3 h 924"/>
                <a:gd name="T12" fmla="*/ 467 w 2989"/>
                <a:gd name="T13" fmla="*/ 2 h 924"/>
                <a:gd name="T14" fmla="*/ 465 w 2989"/>
                <a:gd name="T15" fmla="*/ 1 h 924"/>
                <a:gd name="T16" fmla="*/ 464 w 2989"/>
                <a:gd name="T17" fmla="*/ 1 h 924"/>
                <a:gd name="T18" fmla="*/ 463 w 2989"/>
                <a:gd name="T19" fmla="*/ 1 h 924"/>
                <a:gd name="T20" fmla="*/ 461 w 2989"/>
                <a:gd name="T21" fmla="*/ 0 h 924"/>
                <a:gd name="T22" fmla="*/ 459 w 2989"/>
                <a:gd name="T23" fmla="*/ 0 h 924"/>
                <a:gd name="T24" fmla="*/ 456 w 2989"/>
                <a:gd name="T25" fmla="*/ 0 h 924"/>
                <a:gd name="T26" fmla="*/ 14 w 2989"/>
                <a:gd name="T27" fmla="*/ 0 h 924"/>
                <a:gd name="T28" fmla="*/ 10 w 2989"/>
                <a:gd name="T29" fmla="*/ 0 h 924"/>
                <a:gd name="T30" fmla="*/ 7 w 2989"/>
                <a:gd name="T31" fmla="*/ 1 h 924"/>
                <a:gd name="T32" fmla="*/ 4 w 2989"/>
                <a:gd name="T33" fmla="*/ 2 h 924"/>
                <a:gd name="T34" fmla="*/ 2 w 2989"/>
                <a:gd name="T35" fmla="*/ 3 h 924"/>
                <a:gd name="T36" fmla="*/ 1 w 2989"/>
                <a:gd name="T37" fmla="*/ 4 h 924"/>
                <a:gd name="T38" fmla="*/ 0 w 2989"/>
                <a:gd name="T39" fmla="*/ 6 h 924"/>
                <a:gd name="T40" fmla="*/ 0 w 2989"/>
                <a:gd name="T41" fmla="*/ 7 h 924"/>
                <a:gd name="T42" fmla="*/ 0 w 2989"/>
                <a:gd name="T43" fmla="*/ 9 h 924"/>
                <a:gd name="T44" fmla="*/ 0 w 2989"/>
                <a:gd name="T45" fmla="*/ 83 h 924"/>
                <a:gd name="T46" fmla="*/ 0 w 2989"/>
                <a:gd name="T47" fmla="*/ 84 h 924"/>
                <a:gd name="T48" fmla="*/ 0 w 2989"/>
                <a:gd name="T49" fmla="*/ 86 h 924"/>
                <a:gd name="T50" fmla="*/ 1 w 2989"/>
                <a:gd name="T51" fmla="*/ 87 h 924"/>
                <a:gd name="T52" fmla="*/ 2 w 2989"/>
                <a:gd name="T53" fmla="*/ 88 h 924"/>
                <a:gd name="T54" fmla="*/ 3 w 2989"/>
                <a:gd name="T55" fmla="*/ 89 h 924"/>
                <a:gd name="T56" fmla="*/ 4 w 2989"/>
                <a:gd name="T57" fmla="*/ 90 h 924"/>
                <a:gd name="T58" fmla="*/ 7 w 2989"/>
                <a:gd name="T59" fmla="*/ 91 h 924"/>
                <a:gd name="T60" fmla="*/ 8 w 2989"/>
                <a:gd name="T61" fmla="*/ 91 h 924"/>
                <a:gd name="T62" fmla="*/ 10 w 2989"/>
                <a:gd name="T63" fmla="*/ 91 h 924"/>
                <a:gd name="T64" fmla="*/ 14 w 2989"/>
                <a:gd name="T65" fmla="*/ 92 h 924"/>
                <a:gd name="T66" fmla="*/ 456 w 2989"/>
                <a:gd name="T67" fmla="*/ 92 h 924"/>
                <a:gd name="T68" fmla="*/ 457 w 2989"/>
                <a:gd name="T69" fmla="*/ 92 h 924"/>
                <a:gd name="T70" fmla="*/ 458 w 2989"/>
                <a:gd name="T71" fmla="*/ 92 h 924"/>
                <a:gd name="T72" fmla="*/ 459 w 2989"/>
                <a:gd name="T73" fmla="*/ 91 h 924"/>
                <a:gd name="T74" fmla="*/ 459 w 2989"/>
                <a:gd name="T75" fmla="*/ 91 h 924"/>
                <a:gd name="T76" fmla="*/ 461 w 2989"/>
                <a:gd name="T77" fmla="*/ 91 h 924"/>
                <a:gd name="T78" fmla="*/ 462 w 2989"/>
                <a:gd name="T79" fmla="*/ 91 h 924"/>
                <a:gd name="T80" fmla="*/ 463 w 2989"/>
                <a:gd name="T81" fmla="*/ 91 h 924"/>
                <a:gd name="T82" fmla="*/ 464 w 2989"/>
                <a:gd name="T83" fmla="*/ 91 h 924"/>
                <a:gd name="T84" fmla="*/ 464 w 2989"/>
                <a:gd name="T85" fmla="*/ 90 h 924"/>
                <a:gd name="T86" fmla="*/ 465 w 2989"/>
                <a:gd name="T87" fmla="*/ 90 h 924"/>
                <a:gd name="T88" fmla="*/ 466 w 2989"/>
                <a:gd name="T89" fmla="*/ 90 h 924"/>
                <a:gd name="T90" fmla="*/ 467 w 2989"/>
                <a:gd name="T91" fmla="*/ 89 h 924"/>
                <a:gd name="T92" fmla="*/ 468 w 2989"/>
                <a:gd name="T93" fmla="*/ 89 h 924"/>
                <a:gd name="T94" fmla="*/ 469 w 2989"/>
                <a:gd name="T95" fmla="*/ 88 h 924"/>
                <a:gd name="T96" fmla="*/ 469 w 2989"/>
                <a:gd name="T97" fmla="*/ 88 h 924"/>
                <a:gd name="T98" fmla="*/ 469 w 2989"/>
                <a:gd name="T99" fmla="*/ 87 h 924"/>
                <a:gd name="T100" fmla="*/ 470 w 2989"/>
                <a:gd name="T101" fmla="*/ 87 h 924"/>
                <a:gd name="T102" fmla="*/ 470 w 2989"/>
                <a:gd name="T103" fmla="*/ 86 h 924"/>
                <a:gd name="T104" fmla="*/ 470 w 2989"/>
                <a:gd name="T105" fmla="*/ 86 h 924"/>
                <a:gd name="T106" fmla="*/ 470 w 2989"/>
                <a:gd name="T107" fmla="*/ 85 h 924"/>
                <a:gd name="T108" fmla="*/ 470 w 2989"/>
                <a:gd name="T109" fmla="*/ 84 h 924"/>
                <a:gd name="T110" fmla="*/ 471 w 2989"/>
                <a:gd name="T111" fmla="*/ 84 h 924"/>
                <a:gd name="T112" fmla="*/ 471 w 2989"/>
                <a:gd name="T113" fmla="*/ 83 h 924"/>
                <a:gd name="T114" fmla="*/ 471 w 2989"/>
                <a:gd name="T115" fmla="*/ 83 h 924"/>
                <a:gd name="T116" fmla="*/ 471 w 2989"/>
                <a:gd name="T117" fmla="*/ 9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989"/>
                <a:gd name="T178" fmla="*/ 0 h 924"/>
                <a:gd name="T179" fmla="*/ 2989 w 2989"/>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989" h="924">
                  <a:moveTo>
                    <a:pt x="2989" y="90"/>
                  </a:moveTo>
                  <a:lnTo>
                    <a:pt x="2987" y="69"/>
                  </a:lnTo>
                  <a:lnTo>
                    <a:pt x="2985" y="59"/>
                  </a:lnTo>
                  <a:lnTo>
                    <a:pt x="2984" y="51"/>
                  </a:lnTo>
                  <a:lnTo>
                    <a:pt x="2979" y="42"/>
                  </a:lnTo>
                  <a:lnTo>
                    <a:pt x="2976" y="35"/>
                  </a:lnTo>
                  <a:lnTo>
                    <a:pt x="2967" y="23"/>
                  </a:lnTo>
                  <a:lnTo>
                    <a:pt x="2953" y="13"/>
                  </a:lnTo>
                  <a:lnTo>
                    <a:pt x="2945" y="8"/>
                  </a:lnTo>
                  <a:lnTo>
                    <a:pt x="2938" y="6"/>
                  </a:lnTo>
                  <a:lnTo>
                    <a:pt x="2928" y="3"/>
                  </a:lnTo>
                  <a:lnTo>
                    <a:pt x="2919" y="1"/>
                  </a:lnTo>
                  <a:lnTo>
                    <a:pt x="2899" y="0"/>
                  </a:lnTo>
                  <a:lnTo>
                    <a:pt x="90" y="0"/>
                  </a:lnTo>
                  <a:lnTo>
                    <a:pt x="64" y="1"/>
                  </a:lnTo>
                  <a:lnTo>
                    <a:pt x="44" y="7"/>
                  </a:lnTo>
                  <a:lnTo>
                    <a:pt x="27" y="16"/>
                  </a:lnTo>
                  <a:lnTo>
                    <a:pt x="16" y="31"/>
                  </a:lnTo>
                  <a:lnTo>
                    <a:pt x="8" y="42"/>
                  </a:lnTo>
                  <a:lnTo>
                    <a:pt x="3" y="57"/>
                  </a:lnTo>
                  <a:lnTo>
                    <a:pt x="0" y="71"/>
                  </a:lnTo>
                  <a:lnTo>
                    <a:pt x="0" y="90"/>
                  </a:lnTo>
                  <a:lnTo>
                    <a:pt x="0" y="834"/>
                  </a:lnTo>
                  <a:lnTo>
                    <a:pt x="0" y="851"/>
                  </a:lnTo>
                  <a:lnTo>
                    <a:pt x="3" y="866"/>
                  </a:lnTo>
                  <a:lnTo>
                    <a:pt x="8" y="881"/>
                  </a:lnTo>
                  <a:lnTo>
                    <a:pt x="16" y="893"/>
                  </a:lnTo>
                  <a:lnTo>
                    <a:pt x="20" y="899"/>
                  </a:lnTo>
                  <a:lnTo>
                    <a:pt x="27" y="906"/>
                  </a:lnTo>
                  <a:lnTo>
                    <a:pt x="44" y="916"/>
                  </a:lnTo>
                  <a:lnTo>
                    <a:pt x="53" y="918"/>
                  </a:lnTo>
                  <a:lnTo>
                    <a:pt x="64" y="922"/>
                  </a:lnTo>
                  <a:lnTo>
                    <a:pt x="90" y="924"/>
                  </a:lnTo>
                  <a:lnTo>
                    <a:pt x="2899" y="924"/>
                  </a:lnTo>
                  <a:lnTo>
                    <a:pt x="2904" y="923"/>
                  </a:lnTo>
                  <a:lnTo>
                    <a:pt x="2909" y="923"/>
                  </a:lnTo>
                  <a:lnTo>
                    <a:pt x="2914" y="922"/>
                  </a:lnTo>
                  <a:lnTo>
                    <a:pt x="2919" y="922"/>
                  </a:lnTo>
                  <a:lnTo>
                    <a:pt x="2928" y="919"/>
                  </a:lnTo>
                  <a:lnTo>
                    <a:pt x="2933" y="918"/>
                  </a:lnTo>
                  <a:lnTo>
                    <a:pt x="2938" y="918"/>
                  </a:lnTo>
                  <a:lnTo>
                    <a:pt x="2945" y="914"/>
                  </a:lnTo>
                  <a:lnTo>
                    <a:pt x="2949" y="911"/>
                  </a:lnTo>
                  <a:lnTo>
                    <a:pt x="2953" y="910"/>
                  </a:lnTo>
                  <a:lnTo>
                    <a:pt x="2960" y="906"/>
                  </a:lnTo>
                  <a:lnTo>
                    <a:pt x="2967" y="901"/>
                  </a:lnTo>
                  <a:lnTo>
                    <a:pt x="2971" y="895"/>
                  </a:lnTo>
                  <a:lnTo>
                    <a:pt x="2976" y="888"/>
                  </a:lnTo>
                  <a:lnTo>
                    <a:pt x="2977" y="883"/>
                  </a:lnTo>
                  <a:lnTo>
                    <a:pt x="2979" y="880"/>
                  </a:lnTo>
                  <a:lnTo>
                    <a:pt x="2984" y="873"/>
                  </a:lnTo>
                  <a:lnTo>
                    <a:pt x="2984" y="868"/>
                  </a:lnTo>
                  <a:lnTo>
                    <a:pt x="2985" y="863"/>
                  </a:lnTo>
                  <a:lnTo>
                    <a:pt x="2987" y="854"/>
                  </a:lnTo>
                  <a:lnTo>
                    <a:pt x="2987" y="848"/>
                  </a:lnTo>
                  <a:lnTo>
                    <a:pt x="2988" y="844"/>
                  </a:lnTo>
                  <a:lnTo>
                    <a:pt x="2988" y="838"/>
                  </a:lnTo>
                  <a:lnTo>
                    <a:pt x="2989" y="834"/>
                  </a:lnTo>
                  <a:lnTo>
                    <a:pt x="2989" y="90"/>
                  </a:lnTo>
                  <a:close/>
                </a:path>
              </a:pathLst>
            </a:custGeom>
            <a:solidFill>
              <a:srgbClr val="FFFFFF"/>
            </a:solidFill>
            <a:ln w="9525">
              <a:noFill/>
              <a:round/>
              <a:headEnd/>
              <a:tailEnd/>
            </a:ln>
          </p:spPr>
          <p:txBody>
            <a:bodyPr/>
            <a:lstStyle/>
            <a:p>
              <a:endParaRPr lang="en-US"/>
            </a:p>
          </p:txBody>
        </p:sp>
        <p:sp>
          <p:nvSpPr>
            <p:cNvPr id="23755" name="AutoShape 224"/>
            <p:cNvSpPr>
              <a:spLocks noChangeArrowheads="1"/>
            </p:cNvSpPr>
            <p:nvPr/>
          </p:nvSpPr>
          <p:spPr bwMode="auto">
            <a:xfrm>
              <a:off x="4165" y="2901"/>
              <a:ext cx="698" cy="355"/>
            </a:xfrm>
            <a:prstGeom prst="roundRect">
              <a:avLst>
                <a:gd name="adj" fmla="val 16667"/>
              </a:avLst>
            </a:prstGeom>
            <a:solidFill>
              <a:srgbClr val="0000FF"/>
            </a:solidFill>
            <a:ln w="25400" algn="ctr">
              <a:solidFill>
                <a:srgbClr val="000000"/>
              </a:solidFill>
              <a:round/>
              <a:headEnd/>
              <a:tailEnd type="none" w="lg" len="med"/>
            </a:ln>
          </p:spPr>
          <p:txBody>
            <a:bodyPr wrap="none" lIns="0" tIns="0" rIns="0" bIns="0" anchor="ctr"/>
            <a:lstStyle/>
            <a:p>
              <a:endParaRPr lang="en-US"/>
            </a:p>
          </p:txBody>
        </p:sp>
        <p:sp>
          <p:nvSpPr>
            <p:cNvPr id="23756" name="Rectangle 214"/>
            <p:cNvSpPr>
              <a:spLocks noChangeArrowheads="1"/>
            </p:cNvSpPr>
            <p:nvPr/>
          </p:nvSpPr>
          <p:spPr bwMode="auto">
            <a:xfrm>
              <a:off x="2370" y="3676"/>
              <a:ext cx="1013" cy="114"/>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Task Management </a:t>
              </a:r>
              <a:endParaRPr lang="en-US" sz="3400"/>
            </a:p>
          </p:txBody>
        </p:sp>
        <p:sp>
          <p:nvSpPr>
            <p:cNvPr id="23757" name="Rectangle 215"/>
            <p:cNvSpPr>
              <a:spLocks noChangeArrowheads="1"/>
            </p:cNvSpPr>
            <p:nvPr/>
          </p:nvSpPr>
          <p:spPr bwMode="auto">
            <a:xfrm>
              <a:off x="2602" y="3794"/>
              <a:ext cx="518" cy="116"/>
            </a:xfrm>
            <a:prstGeom prst="rect">
              <a:avLst/>
            </a:prstGeom>
            <a:noFill/>
            <a:ln w="9525">
              <a:noFill/>
              <a:miter lim="800000"/>
              <a:headEnd/>
              <a:tailEnd/>
            </a:ln>
          </p:spPr>
          <p:txBody>
            <a:bodyPr wrap="none" lIns="0" tIns="0" rIns="0" bIns="0">
              <a:spAutoFit/>
            </a:bodyPr>
            <a:lstStyle/>
            <a:p>
              <a:pPr marL="354013" indent="-354013" defTabSz="941388"/>
              <a:r>
                <a:rPr lang="en-US" sz="1200" b="1">
                  <a:solidFill>
                    <a:srgbClr val="000000"/>
                  </a:solidFill>
                  <a:latin typeface="Verdana" pitchFamily="34" charset="0"/>
                </a:rPr>
                <a:t>Response</a:t>
              </a:r>
              <a:endParaRPr lang="en-US" sz="3400"/>
            </a:p>
          </p:txBody>
        </p:sp>
        <p:sp>
          <p:nvSpPr>
            <p:cNvPr id="23758" name="Rectangle 25"/>
            <p:cNvSpPr>
              <a:spLocks noChangeArrowheads="1"/>
            </p:cNvSpPr>
            <p:nvPr/>
          </p:nvSpPr>
          <p:spPr bwMode="auto">
            <a:xfrm>
              <a:off x="4357" y="2955"/>
              <a:ext cx="359" cy="116"/>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Device</a:t>
              </a:r>
              <a:endParaRPr lang="en-US" sz="3400">
                <a:solidFill>
                  <a:schemeClr val="bg1"/>
                </a:solidFill>
              </a:endParaRPr>
            </a:p>
          </p:txBody>
        </p:sp>
        <p:sp>
          <p:nvSpPr>
            <p:cNvPr id="23759" name="Rectangle 26"/>
            <p:cNvSpPr>
              <a:spLocks noChangeArrowheads="1"/>
            </p:cNvSpPr>
            <p:nvPr/>
          </p:nvSpPr>
          <p:spPr bwMode="auto">
            <a:xfrm>
              <a:off x="4362" y="3073"/>
              <a:ext cx="354"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Server</a:t>
              </a:r>
              <a:endParaRPr lang="en-US" sz="3400">
                <a:solidFill>
                  <a:schemeClr val="bg1"/>
                </a:solidFill>
              </a:endParaRPr>
            </a:p>
          </p:txBody>
        </p:sp>
        <p:sp>
          <p:nvSpPr>
            <p:cNvPr id="23760" name="AutoShape 225"/>
            <p:cNvSpPr>
              <a:spLocks noChangeArrowheads="1"/>
            </p:cNvSpPr>
            <p:nvPr/>
          </p:nvSpPr>
          <p:spPr bwMode="auto">
            <a:xfrm>
              <a:off x="4165" y="3316"/>
              <a:ext cx="698" cy="355"/>
            </a:xfrm>
            <a:prstGeom prst="roundRect">
              <a:avLst>
                <a:gd name="adj" fmla="val 16667"/>
              </a:avLst>
            </a:prstGeom>
            <a:solidFill>
              <a:srgbClr val="0000FF"/>
            </a:solidFill>
            <a:ln w="25400" algn="ctr">
              <a:solidFill>
                <a:srgbClr val="000000"/>
              </a:solidFill>
              <a:round/>
              <a:headEnd/>
              <a:tailEnd type="none" w="lg" len="med"/>
            </a:ln>
          </p:spPr>
          <p:txBody>
            <a:bodyPr wrap="none" lIns="0" tIns="0" rIns="0" bIns="0" anchor="ctr"/>
            <a:lstStyle/>
            <a:p>
              <a:endParaRPr lang="en-US"/>
            </a:p>
          </p:txBody>
        </p:sp>
        <p:sp>
          <p:nvSpPr>
            <p:cNvPr id="23761" name="Rectangle 22"/>
            <p:cNvSpPr>
              <a:spLocks noChangeArrowheads="1"/>
            </p:cNvSpPr>
            <p:nvPr/>
          </p:nvSpPr>
          <p:spPr bwMode="auto">
            <a:xfrm>
              <a:off x="4401" y="3376"/>
              <a:ext cx="250"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Task</a:t>
              </a:r>
              <a:endParaRPr lang="en-US" sz="3400">
                <a:solidFill>
                  <a:schemeClr val="bg1"/>
                </a:solidFill>
              </a:endParaRPr>
            </a:p>
          </p:txBody>
        </p:sp>
        <p:sp>
          <p:nvSpPr>
            <p:cNvPr id="23762" name="Rectangle 23"/>
            <p:cNvSpPr>
              <a:spLocks noChangeArrowheads="1"/>
            </p:cNvSpPr>
            <p:nvPr/>
          </p:nvSpPr>
          <p:spPr bwMode="auto">
            <a:xfrm>
              <a:off x="4308" y="3494"/>
              <a:ext cx="465" cy="115"/>
            </a:xfrm>
            <a:prstGeom prst="rect">
              <a:avLst/>
            </a:prstGeom>
            <a:noFill/>
            <a:ln w="9525">
              <a:noFill/>
              <a:miter lim="800000"/>
              <a:headEnd/>
              <a:tailEnd/>
            </a:ln>
          </p:spPr>
          <p:txBody>
            <a:bodyPr wrap="none" lIns="0" tIns="0" rIns="0" bIns="0">
              <a:spAutoFit/>
            </a:bodyPr>
            <a:lstStyle/>
            <a:p>
              <a:pPr marL="354013" indent="-354013" defTabSz="941388"/>
              <a:r>
                <a:rPr lang="en-US" sz="1200" b="1">
                  <a:solidFill>
                    <a:schemeClr val="bg1"/>
                  </a:solidFill>
                  <a:latin typeface="Verdana" pitchFamily="34" charset="0"/>
                </a:rPr>
                <a:t>Manager</a:t>
              </a:r>
              <a:endParaRPr lang="en-US" sz="3400">
                <a:solidFill>
                  <a:schemeClr val="bg1"/>
                </a:solidFill>
              </a:endParaRPr>
            </a:p>
          </p:txBody>
        </p:sp>
      </p:grpSp>
      <p:sp>
        <p:nvSpPr>
          <p:cNvPr id="23555" name="Rectangle 5"/>
          <p:cNvSpPr>
            <a:spLocks noGrp="1" noChangeArrowheads="1"/>
          </p:cNvSpPr>
          <p:nvPr>
            <p:ph sz="half" idx="1"/>
          </p:nvPr>
        </p:nvSpPr>
        <p:spPr>
          <a:xfrm>
            <a:off x="228600" y="1009201"/>
            <a:ext cx="3806825" cy="2165319"/>
          </a:xfrm>
        </p:spPr>
        <p:txBody>
          <a:bodyPr/>
          <a:lstStyle/>
          <a:p>
            <a:pPr>
              <a:buFontTx/>
              <a:buNone/>
            </a:pPr>
            <a:r>
              <a:rPr lang="en-US" sz="2100" dirty="0" smtClean="0"/>
              <a:t>SCSI communication involves: </a:t>
            </a:r>
          </a:p>
          <a:p>
            <a:r>
              <a:rPr lang="en-US" sz="2100" dirty="0" smtClean="0"/>
              <a:t>SCSI initiator device</a:t>
            </a:r>
          </a:p>
          <a:p>
            <a:pPr lvl="1"/>
            <a:r>
              <a:rPr lang="en-US" sz="1900" dirty="0" smtClean="0"/>
              <a:t>Issues commands to SCSI target devices</a:t>
            </a:r>
          </a:p>
          <a:p>
            <a:pPr lvl="1"/>
            <a:r>
              <a:rPr lang="en-US" sz="1900" dirty="0" smtClean="0"/>
              <a:t>Example: SCSI host adaptor</a:t>
            </a:r>
          </a:p>
          <a:p>
            <a:endParaRPr lang="en-US" sz="2100" dirty="0" smtClean="0"/>
          </a:p>
        </p:txBody>
      </p:sp>
      <p:sp>
        <p:nvSpPr>
          <p:cNvPr id="23556" name="Rectangle 229"/>
          <p:cNvSpPr>
            <a:spLocks noGrp="1" noChangeArrowheads="1"/>
          </p:cNvSpPr>
          <p:nvPr>
            <p:ph sz="half" idx="2"/>
          </p:nvPr>
        </p:nvSpPr>
        <p:spPr>
          <a:xfrm>
            <a:off x="4596442" y="1213720"/>
            <a:ext cx="4038600" cy="1736515"/>
          </a:xfrm>
        </p:spPr>
        <p:txBody>
          <a:bodyPr/>
          <a:lstStyle/>
          <a:p>
            <a:r>
              <a:rPr lang="en-US" sz="2100" dirty="0" smtClean="0"/>
              <a:t>SCSI target device</a:t>
            </a:r>
          </a:p>
          <a:p>
            <a:pPr lvl="1"/>
            <a:r>
              <a:rPr lang="en-US" sz="1900" dirty="0" smtClean="0"/>
              <a:t>Executes commands issued by initiators</a:t>
            </a:r>
          </a:p>
          <a:p>
            <a:pPr lvl="1"/>
            <a:r>
              <a:rPr lang="en-US" sz="1900" dirty="0" smtClean="0"/>
              <a:t>Examples: SCSI peripheral devices</a:t>
            </a:r>
          </a:p>
        </p:txBody>
      </p:sp>
      <p:sp>
        <p:nvSpPr>
          <p:cNvPr id="15364" name="Rectangle 2"/>
          <p:cNvSpPr>
            <a:spLocks noGrp="1" noChangeArrowheads="1"/>
          </p:cNvSpPr>
          <p:nvPr>
            <p:ph type="title"/>
          </p:nvPr>
        </p:nvSpPr>
        <p:spPr/>
        <p:txBody>
          <a:bodyPr/>
          <a:lstStyle/>
          <a:p>
            <a:pPr fontAlgn="auto">
              <a:spcAft>
                <a:spcPts val="0"/>
              </a:spcAft>
              <a:defRPr/>
            </a:pPr>
            <a:r>
              <a:rPr lang="en-US" smtClean="0">
                <a:solidFill>
                  <a:schemeClr val="tx1"/>
                </a:solidFill>
              </a:rPr>
              <a:t>SCSI</a:t>
            </a:r>
            <a:r>
              <a:rPr lang="en-US" smtClean="0">
                <a:solidFill>
                  <a:srgbClr val="FF0000"/>
                </a:solidFill>
              </a:rPr>
              <a:t> </a:t>
            </a:r>
            <a:r>
              <a:rPr lang="en-US" smtClean="0">
                <a:solidFill>
                  <a:schemeClr val="tx1"/>
                </a:solidFill>
              </a:rPr>
              <a:t>Device</a:t>
            </a:r>
            <a:r>
              <a:rPr lang="en-US" smtClean="0"/>
              <a:t> Model</a:t>
            </a:r>
          </a:p>
        </p:txBody>
      </p:sp>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Device Model (Cont.)</a:t>
            </a:r>
            <a:endParaRPr lang="en-US" dirty="0"/>
          </a:p>
        </p:txBody>
      </p:sp>
      <p:sp>
        <p:nvSpPr>
          <p:cNvPr id="3" name="Content Placeholder 2"/>
          <p:cNvSpPr>
            <a:spLocks noGrp="1"/>
          </p:cNvSpPr>
          <p:nvPr>
            <p:ph idx="1"/>
          </p:nvPr>
        </p:nvSpPr>
        <p:spPr/>
        <p:txBody>
          <a:bodyPr/>
          <a:lstStyle/>
          <a:p>
            <a:pPr marL="365760" indent="-256032" fontAlgn="auto">
              <a:spcAft>
                <a:spcPts val="0"/>
              </a:spcAft>
              <a:defRPr/>
            </a:pPr>
            <a:r>
              <a:rPr lang="en-US" dirty="0" smtClean="0"/>
              <a:t>Device request uses Command Descriptor Block (CDB)</a:t>
            </a:r>
            <a:endParaRPr lang="en-US" sz="2400" dirty="0" smtClean="0"/>
          </a:p>
          <a:p>
            <a:pPr marL="621792" lvl="1" fontAlgn="auto">
              <a:spcBef>
                <a:spcPts val="324"/>
              </a:spcBef>
              <a:spcAft>
                <a:spcPts val="0"/>
              </a:spcAft>
              <a:defRPr/>
            </a:pPr>
            <a:r>
              <a:rPr lang="en-US" dirty="0" smtClean="0"/>
              <a:t>8 bit structure</a:t>
            </a:r>
          </a:p>
          <a:p>
            <a:pPr marL="621792" lvl="1" fontAlgn="auto">
              <a:spcBef>
                <a:spcPts val="324"/>
              </a:spcBef>
              <a:spcAft>
                <a:spcPts val="0"/>
              </a:spcAft>
              <a:defRPr/>
            </a:pPr>
            <a:r>
              <a:rPr lang="en-US" dirty="0" smtClean="0"/>
              <a:t>Contain operation code, command specific parameter and control parameter</a:t>
            </a:r>
          </a:p>
          <a:p>
            <a:pPr marL="365760" indent="-256032" fontAlgn="auto">
              <a:spcAft>
                <a:spcPts val="0"/>
              </a:spcAft>
              <a:defRPr/>
            </a:pPr>
            <a:r>
              <a:rPr lang="en-US" dirty="0" smtClean="0"/>
              <a:t>SCSI Ports</a:t>
            </a:r>
          </a:p>
          <a:p>
            <a:pPr marL="621792" lvl="1" fontAlgn="auto">
              <a:spcBef>
                <a:spcPts val="324"/>
              </a:spcBef>
              <a:spcAft>
                <a:spcPts val="0"/>
              </a:spcAft>
              <a:defRPr/>
            </a:pPr>
            <a:r>
              <a:rPr lang="en-US" dirty="0" smtClean="0"/>
              <a:t>SCSI device may contain initiator port, target port, target/initiator port</a:t>
            </a:r>
          </a:p>
          <a:p>
            <a:pPr marL="621792" lvl="1" fontAlgn="auto">
              <a:spcBef>
                <a:spcPts val="324"/>
              </a:spcBef>
              <a:spcAft>
                <a:spcPts val="0"/>
              </a:spcAft>
              <a:defRPr/>
            </a:pPr>
            <a:r>
              <a:rPr lang="en-US" dirty="0" smtClean="0"/>
              <a:t>Based on the port combination, a SCSI device can be classified as an initiator model, a target model, a target model with multiple ports or a combined model (target/initiator model). Example:</a:t>
            </a:r>
          </a:p>
          <a:p>
            <a:pPr marL="859536" lvl="2" fontAlgn="auto">
              <a:spcAft>
                <a:spcPts val="0"/>
              </a:spcAft>
              <a:defRPr/>
            </a:pPr>
            <a:r>
              <a:rPr lang="en-US" dirty="0" smtClean="0"/>
              <a:t>Target/initiator device contain target/initiator port and can switch orientations depending on the role it plays while participating in an I/O operation </a:t>
            </a:r>
          </a:p>
          <a:p>
            <a:pPr marL="621792" lvl="1" fontAlgn="auto">
              <a:spcBef>
                <a:spcPts val="324"/>
              </a:spcBef>
              <a:spcAft>
                <a:spcPts val="0"/>
              </a:spcAft>
              <a:defRPr/>
            </a:pPr>
            <a:r>
              <a:rPr lang="en-US" dirty="0" smtClean="0"/>
              <a:t>To cater to service requests from multiple devices, a SCSI device may also have multiple ports (e.g. target model with multiple ports)</a:t>
            </a:r>
          </a:p>
          <a:p>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SCSI</a:t>
            </a:r>
            <a:endParaRPr lang="en-US" dirty="0"/>
          </a:p>
        </p:txBody>
      </p:sp>
      <p:sp>
        <p:nvSpPr>
          <p:cNvPr id="3" name="Content Placeholder 2"/>
          <p:cNvSpPr>
            <a:spLocks noGrp="1"/>
          </p:cNvSpPr>
          <p:nvPr>
            <p:ph idx="1"/>
          </p:nvPr>
        </p:nvSpPr>
        <p:spPr>
          <a:xfrm>
            <a:off x="806450" y="1233489"/>
            <a:ext cx="8229600" cy="2415486"/>
          </a:xfrm>
        </p:spPr>
        <p:txBody>
          <a:bodyPr/>
          <a:lstStyle/>
          <a:p>
            <a:r>
              <a:rPr lang="en-US" dirty="0" smtClean="0"/>
              <a:t>The protocol Introduces SCSI ID ( target ID)  &amp; Logical Unit Number  for addressing the deices </a:t>
            </a:r>
          </a:p>
          <a:p>
            <a:r>
              <a:rPr lang="en-US" dirty="0" smtClean="0"/>
              <a:t> Each device must have unique ID </a:t>
            </a:r>
          </a:p>
          <a:p>
            <a:r>
              <a:rPr lang="en-US" dirty="0" smtClean="0"/>
              <a:t>Host bus adapter will also have ID</a:t>
            </a:r>
          </a:p>
          <a:p>
            <a:r>
              <a:rPr lang="en-US" dirty="0" smtClean="0"/>
              <a:t>The priority of SCSI ID  7 has highest priority </a:t>
            </a:r>
            <a:endParaRPr lang="en-US" dirty="0"/>
          </a:p>
        </p:txBody>
      </p:sp>
      <p:pic>
        <p:nvPicPr>
          <p:cNvPr id="5122" name="Picture 2"/>
          <p:cNvPicPr>
            <a:picLocks noChangeAspect="1" noChangeArrowheads="1"/>
          </p:cNvPicPr>
          <p:nvPr/>
        </p:nvPicPr>
        <p:blipFill>
          <a:blip r:embed="rId2"/>
          <a:srcRect/>
          <a:stretch>
            <a:fillRect/>
          </a:stretch>
        </p:blipFill>
        <p:spPr bwMode="auto">
          <a:xfrm>
            <a:off x="1130060" y="3528204"/>
            <a:ext cx="7099540" cy="2648309"/>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Anatomy of Disk</a:t>
            </a:r>
            <a:endParaRPr lang="en-US" dirty="0"/>
          </a:p>
        </p:txBody>
      </p:sp>
      <p:sp>
        <p:nvSpPr>
          <p:cNvPr id="3" name="Content Placeholder 2"/>
          <p:cNvSpPr>
            <a:spLocks noGrp="1"/>
          </p:cNvSpPr>
          <p:nvPr>
            <p:ph idx="1"/>
          </p:nvPr>
        </p:nvSpPr>
        <p:spPr>
          <a:xfrm>
            <a:off x="288758" y="1233488"/>
            <a:ext cx="5669280" cy="4530725"/>
          </a:xfrm>
        </p:spPr>
        <p:txBody>
          <a:bodyPr/>
          <a:lstStyle/>
          <a:p>
            <a:r>
              <a:rPr lang="en-US" sz="2800" dirty="0" smtClean="0"/>
              <a:t>Major components of disk drives</a:t>
            </a:r>
          </a:p>
          <a:p>
            <a:pPr lvl="1"/>
            <a:r>
              <a:rPr lang="en-US" sz="2800" dirty="0" smtClean="0"/>
              <a:t>Platters </a:t>
            </a:r>
          </a:p>
          <a:p>
            <a:pPr lvl="1"/>
            <a:r>
              <a:rPr lang="en-US" sz="2800" dirty="0" smtClean="0"/>
              <a:t>Read write head</a:t>
            </a:r>
          </a:p>
          <a:p>
            <a:pPr lvl="1"/>
            <a:r>
              <a:rPr lang="en-US" sz="2800" dirty="0" smtClean="0"/>
              <a:t>Actuator assembly</a:t>
            </a:r>
          </a:p>
          <a:p>
            <a:pPr lvl="1"/>
            <a:r>
              <a:rPr lang="en-US" sz="2800" dirty="0" smtClean="0"/>
              <a:t>Spindle motor  </a:t>
            </a:r>
            <a:endParaRPr lang="en-US" sz="2800" dirty="0"/>
          </a:p>
        </p:txBody>
      </p:sp>
      <p:pic>
        <p:nvPicPr>
          <p:cNvPr id="6" name="Picture 2"/>
          <p:cNvPicPr>
            <a:picLocks noChangeAspect="1" noChangeArrowheads="1"/>
          </p:cNvPicPr>
          <p:nvPr/>
        </p:nvPicPr>
        <p:blipFill>
          <a:blip r:embed="rId2"/>
          <a:srcRect/>
          <a:stretch>
            <a:fillRect/>
          </a:stretch>
        </p:blipFill>
        <p:spPr bwMode="auto">
          <a:xfrm>
            <a:off x="3994485" y="1934678"/>
            <a:ext cx="4504622" cy="4273617"/>
          </a:xfrm>
          <a:prstGeom prst="rect">
            <a:avLst/>
          </a:prstGeom>
          <a:noFill/>
          <a:ln w="9525">
            <a:noFill/>
            <a:miter lim="800000"/>
            <a:headEnd/>
            <a:tailEnd/>
          </a:ln>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fontAlgn="auto">
              <a:spcAft>
                <a:spcPts val="0"/>
              </a:spcAft>
              <a:defRPr/>
            </a:pPr>
            <a:r>
              <a:rPr lang="en-US" smtClean="0"/>
              <a:t>SCSI Addressing</a:t>
            </a:r>
          </a:p>
        </p:txBody>
      </p:sp>
      <p:sp>
        <p:nvSpPr>
          <p:cNvPr id="17411" name="Rectangle 3"/>
          <p:cNvSpPr>
            <a:spLocks noGrp="1" noChangeArrowheads="1"/>
          </p:cNvSpPr>
          <p:nvPr>
            <p:ph type="body" sz="half" idx="2"/>
          </p:nvPr>
        </p:nvSpPr>
        <p:spPr>
          <a:xfrm>
            <a:off x="228600" y="4295955"/>
            <a:ext cx="8705850" cy="2266770"/>
          </a:xfrm>
        </p:spPr>
        <p:txBody>
          <a:bodyPr>
            <a:normAutofit/>
          </a:bodyPr>
          <a:lstStyle/>
          <a:p>
            <a:pPr marL="365760" indent="-256032" fontAlgn="auto">
              <a:spcBef>
                <a:spcPts val="300"/>
              </a:spcBef>
              <a:spcAft>
                <a:spcPts val="300"/>
              </a:spcAft>
              <a:buFont typeface="Wingdings 3"/>
              <a:buChar char=""/>
              <a:defRPr/>
            </a:pPr>
            <a:endParaRPr lang="en-US" sz="2100" dirty="0" smtClean="0"/>
          </a:p>
          <a:p>
            <a:pPr marL="365760" indent="-256032" fontAlgn="auto">
              <a:spcBef>
                <a:spcPts val="300"/>
              </a:spcBef>
              <a:spcAft>
                <a:spcPts val="300"/>
              </a:spcAft>
              <a:buFont typeface="Wingdings 3"/>
              <a:buChar char=""/>
              <a:defRPr/>
            </a:pPr>
            <a:endParaRPr lang="en-US" sz="2100" dirty="0" smtClean="0"/>
          </a:p>
          <a:p>
            <a:pPr marL="365760" indent="-256032" fontAlgn="auto">
              <a:spcBef>
                <a:spcPts val="300"/>
              </a:spcBef>
              <a:spcAft>
                <a:spcPts val="300"/>
              </a:spcAft>
              <a:buFont typeface="Wingdings 3"/>
              <a:buChar char=""/>
              <a:defRPr/>
            </a:pPr>
            <a:r>
              <a:rPr lang="en-US" sz="2100" dirty="0" smtClean="0"/>
              <a:t>Initiator ID - a number from 0 to 15 with the</a:t>
            </a:r>
          </a:p>
          <a:p>
            <a:pPr marL="365760" indent="-256032" fontAlgn="auto">
              <a:spcBef>
                <a:spcPts val="300"/>
              </a:spcBef>
              <a:spcAft>
                <a:spcPts val="300"/>
              </a:spcAft>
              <a:buFont typeface="Wingdings 3"/>
              <a:buChar char=""/>
              <a:defRPr/>
            </a:pPr>
            <a:r>
              <a:rPr lang="en-US" sz="2100" dirty="0" smtClean="0"/>
              <a:t>Target ID - a number from 0 to 15</a:t>
            </a:r>
          </a:p>
          <a:p>
            <a:pPr marL="365760" indent="-256032" fontAlgn="auto">
              <a:spcBef>
                <a:spcPts val="300"/>
              </a:spcBef>
              <a:spcAft>
                <a:spcPts val="300"/>
              </a:spcAft>
              <a:buFont typeface="Wingdings 3"/>
              <a:buChar char=""/>
              <a:defRPr/>
            </a:pPr>
            <a:r>
              <a:rPr lang="en-US" sz="2100" dirty="0" smtClean="0"/>
              <a:t>LUN - a number that specifies a device addressable through a target.</a:t>
            </a:r>
          </a:p>
        </p:txBody>
      </p:sp>
      <p:grpSp>
        <p:nvGrpSpPr>
          <p:cNvPr id="2" name="Group 4"/>
          <p:cNvGrpSpPr>
            <a:grpSpLocks/>
          </p:cNvGrpSpPr>
          <p:nvPr/>
        </p:nvGrpSpPr>
        <p:grpSpPr bwMode="auto">
          <a:xfrm>
            <a:off x="1274763" y="3719513"/>
            <a:ext cx="6791325" cy="461962"/>
            <a:chOff x="1408" y="2567"/>
            <a:chExt cx="3034" cy="291"/>
          </a:xfrm>
        </p:grpSpPr>
        <p:grpSp>
          <p:nvGrpSpPr>
            <p:cNvPr id="3" name="Group 5"/>
            <p:cNvGrpSpPr>
              <a:grpSpLocks/>
            </p:cNvGrpSpPr>
            <p:nvPr/>
          </p:nvGrpSpPr>
          <p:grpSpPr bwMode="auto">
            <a:xfrm>
              <a:off x="1408" y="2567"/>
              <a:ext cx="1012" cy="291"/>
              <a:chOff x="803" y="983"/>
              <a:chExt cx="1012" cy="291"/>
            </a:xfrm>
          </p:grpSpPr>
          <p:sp>
            <p:nvSpPr>
              <p:cNvPr id="25624" name="Rectangle 6"/>
              <p:cNvSpPr>
                <a:spLocks noChangeArrowheads="1"/>
              </p:cNvSpPr>
              <p:nvPr/>
            </p:nvSpPr>
            <p:spPr bwMode="auto">
              <a:xfrm>
                <a:off x="803"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5625" name="Text Box 7"/>
              <p:cNvSpPr txBox="1">
                <a:spLocks noChangeArrowheads="1"/>
              </p:cNvSpPr>
              <p:nvPr/>
            </p:nvSpPr>
            <p:spPr bwMode="auto">
              <a:xfrm>
                <a:off x="1031" y="1033"/>
                <a:ext cx="559" cy="19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chemeClr val="bg1"/>
                    </a:solidFill>
                  </a:rPr>
                  <a:t>Initiator ID</a:t>
                </a:r>
              </a:p>
            </p:txBody>
          </p:sp>
        </p:grpSp>
        <p:grpSp>
          <p:nvGrpSpPr>
            <p:cNvPr id="4" name="Group 8"/>
            <p:cNvGrpSpPr>
              <a:grpSpLocks/>
            </p:cNvGrpSpPr>
            <p:nvPr/>
          </p:nvGrpSpPr>
          <p:grpSpPr bwMode="auto">
            <a:xfrm>
              <a:off x="2424" y="2567"/>
              <a:ext cx="1012" cy="291"/>
              <a:chOff x="1819" y="983"/>
              <a:chExt cx="1012" cy="291"/>
            </a:xfrm>
          </p:grpSpPr>
          <p:sp>
            <p:nvSpPr>
              <p:cNvPr id="25622" name="Rectangle 9"/>
              <p:cNvSpPr>
                <a:spLocks noChangeArrowheads="1"/>
              </p:cNvSpPr>
              <p:nvPr/>
            </p:nvSpPr>
            <p:spPr bwMode="auto">
              <a:xfrm>
                <a:off x="1819"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5623" name="Text Box 10"/>
              <p:cNvSpPr txBox="1">
                <a:spLocks noChangeArrowheads="1"/>
              </p:cNvSpPr>
              <p:nvPr/>
            </p:nvSpPr>
            <p:spPr bwMode="auto">
              <a:xfrm>
                <a:off x="2079" y="1033"/>
                <a:ext cx="492" cy="19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chemeClr val="bg1"/>
                    </a:solidFill>
                  </a:rPr>
                  <a:t>Target ID</a:t>
                </a:r>
              </a:p>
            </p:txBody>
          </p:sp>
        </p:grpSp>
        <p:grpSp>
          <p:nvGrpSpPr>
            <p:cNvPr id="5" name="Group 11"/>
            <p:cNvGrpSpPr>
              <a:grpSpLocks/>
            </p:cNvGrpSpPr>
            <p:nvPr/>
          </p:nvGrpSpPr>
          <p:grpSpPr bwMode="auto">
            <a:xfrm>
              <a:off x="3430" y="2567"/>
              <a:ext cx="1012" cy="291"/>
              <a:chOff x="2825" y="983"/>
              <a:chExt cx="1012" cy="291"/>
            </a:xfrm>
          </p:grpSpPr>
          <p:sp>
            <p:nvSpPr>
              <p:cNvPr id="25620" name="Rectangle 12"/>
              <p:cNvSpPr>
                <a:spLocks noChangeArrowheads="1"/>
              </p:cNvSpPr>
              <p:nvPr/>
            </p:nvSpPr>
            <p:spPr bwMode="auto">
              <a:xfrm>
                <a:off x="2825"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5621" name="Text Box 13"/>
              <p:cNvSpPr txBox="1">
                <a:spLocks noChangeArrowheads="1"/>
              </p:cNvSpPr>
              <p:nvPr/>
            </p:nvSpPr>
            <p:spPr bwMode="auto">
              <a:xfrm>
                <a:off x="3214" y="1032"/>
                <a:ext cx="234" cy="19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chemeClr val="bg1"/>
                    </a:solidFill>
                  </a:rPr>
                  <a:t>LUN</a:t>
                </a:r>
              </a:p>
            </p:txBody>
          </p:sp>
        </p:grpSp>
      </p:grpSp>
      <p:cxnSp>
        <p:nvCxnSpPr>
          <p:cNvPr id="25605" name="AutoShape 15"/>
          <p:cNvCxnSpPr>
            <a:cxnSpLocks noChangeShapeType="1"/>
          </p:cNvCxnSpPr>
          <p:nvPr/>
        </p:nvCxnSpPr>
        <p:spPr bwMode="auto">
          <a:xfrm flipV="1">
            <a:off x="2881313" y="2006600"/>
            <a:ext cx="1093787" cy="862013"/>
          </a:xfrm>
          <a:prstGeom prst="bentConnector3">
            <a:avLst>
              <a:gd name="adj1" fmla="val 49926"/>
            </a:avLst>
          </a:prstGeom>
          <a:noFill/>
          <a:ln w="9525">
            <a:solidFill>
              <a:srgbClr val="080808"/>
            </a:solidFill>
            <a:miter lim="800000"/>
            <a:headEnd type="none" w="sm" len="sm"/>
            <a:tailEnd type="triangle" w="med" len="lg"/>
          </a:ln>
        </p:spPr>
      </p:cxnSp>
      <p:sp>
        <p:nvSpPr>
          <p:cNvPr id="25606" name="Text Box 16"/>
          <p:cNvSpPr txBox="1">
            <a:spLocks noChangeArrowheads="1"/>
          </p:cNvSpPr>
          <p:nvPr/>
        </p:nvSpPr>
        <p:spPr bwMode="auto">
          <a:xfrm>
            <a:off x="3970338" y="1790700"/>
            <a:ext cx="1098550" cy="396875"/>
          </a:xfrm>
          <a:prstGeom prst="rect">
            <a:avLst/>
          </a:prstGeom>
          <a:noFill/>
          <a:ln w="12700">
            <a:noFill/>
            <a:miter lim="800000"/>
            <a:headEnd type="none" w="sm" len="sm"/>
            <a:tailEnd type="none" w="sm" len="sm"/>
          </a:ln>
        </p:spPr>
        <p:txBody>
          <a:bodyPr>
            <a:spAutoFit/>
          </a:bodyPr>
          <a:lstStyle/>
          <a:p>
            <a:pPr eaLnBrk="0" hangingPunct="0">
              <a:buClrTx/>
              <a:buFontTx/>
              <a:buNone/>
            </a:pPr>
            <a:r>
              <a:rPr lang="en-US" sz="2000" b="1">
                <a:solidFill>
                  <a:schemeClr val="tx1"/>
                </a:solidFill>
              </a:rPr>
              <a:t>Target </a:t>
            </a:r>
          </a:p>
        </p:txBody>
      </p:sp>
      <p:sp>
        <p:nvSpPr>
          <p:cNvPr id="25607" name="Line 17"/>
          <p:cNvSpPr>
            <a:spLocks noChangeShapeType="1"/>
          </p:cNvSpPr>
          <p:nvPr/>
        </p:nvSpPr>
        <p:spPr bwMode="auto">
          <a:xfrm>
            <a:off x="5119688" y="1992313"/>
            <a:ext cx="3035300" cy="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08" name="Line 18"/>
          <p:cNvSpPr>
            <a:spLocks noChangeShapeType="1"/>
          </p:cNvSpPr>
          <p:nvPr/>
        </p:nvSpPr>
        <p:spPr bwMode="auto">
          <a:xfrm>
            <a:off x="5653088" y="1992313"/>
            <a:ext cx="0" cy="43180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09" name="Line 19"/>
          <p:cNvSpPr>
            <a:spLocks noChangeShapeType="1"/>
          </p:cNvSpPr>
          <p:nvPr/>
        </p:nvSpPr>
        <p:spPr bwMode="auto">
          <a:xfrm>
            <a:off x="6694488" y="1992313"/>
            <a:ext cx="0" cy="43180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10" name="Line 20"/>
          <p:cNvSpPr>
            <a:spLocks noChangeShapeType="1"/>
          </p:cNvSpPr>
          <p:nvPr/>
        </p:nvSpPr>
        <p:spPr bwMode="auto">
          <a:xfrm>
            <a:off x="7634288" y="2017713"/>
            <a:ext cx="0" cy="431800"/>
          </a:xfrm>
          <a:prstGeom prst="line">
            <a:avLst/>
          </a:prstGeom>
          <a:noFill/>
          <a:ln w="9525">
            <a:solidFill>
              <a:srgbClr val="080808"/>
            </a:solidFill>
            <a:round/>
            <a:headEnd type="none" w="sm" len="sm"/>
            <a:tailEnd type="none" w="sm" len="sm"/>
          </a:ln>
        </p:spPr>
        <p:txBody>
          <a:bodyPr wrap="none" anchor="ctr"/>
          <a:lstStyle/>
          <a:p>
            <a:endParaRPr lang="en-US"/>
          </a:p>
        </p:txBody>
      </p:sp>
      <p:sp>
        <p:nvSpPr>
          <p:cNvPr id="25611" name="Text Box 21"/>
          <p:cNvSpPr txBox="1">
            <a:spLocks noChangeArrowheads="1"/>
          </p:cNvSpPr>
          <p:nvPr/>
        </p:nvSpPr>
        <p:spPr bwMode="auto">
          <a:xfrm>
            <a:off x="1727200" y="1492250"/>
            <a:ext cx="1174750" cy="396875"/>
          </a:xfrm>
          <a:prstGeom prst="rect">
            <a:avLst/>
          </a:prstGeom>
          <a:noFill/>
          <a:ln w="12700">
            <a:noFill/>
            <a:miter lim="800000"/>
            <a:headEnd type="none" w="sm" len="sm"/>
            <a:tailEnd type="none" w="sm" len="sm"/>
          </a:ln>
        </p:spPr>
        <p:txBody>
          <a:bodyPr>
            <a:spAutoFit/>
          </a:bodyPr>
          <a:lstStyle/>
          <a:p>
            <a:pPr eaLnBrk="0" hangingPunct="0">
              <a:buClrTx/>
              <a:buFontTx/>
              <a:buNone/>
            </a:pPr>
            <a:r>
              <a:rPr lang="en-US" sz="2000" b="1">
                <a:solidFill>
                  <a:schemeClr val="tx1"/>
                </a:solidFill>
              </a:rPr>
              <a:t>Initiator </a:t>
            </a:r>
          </a:p>
        </p:txBody>
      </p:sp>
      <p:sp>
        <p:nvSpPr>
          <p:cNvPr id="25612" name="Text Box 22"/>
          <p:cNvSpPr txBox="1">
            <a:spLocks noChangeArrowheads="1"/>
          </p:cNvSpPr>
          <p:nvPr/>
        </p:nvSpPr>
        <p:spPr bwMode="auto">
          <a:xfrm>
            <a:off x="6211888" y="1439863"/>
            <a:ext cx="965200" cy="396875"/>
          </a:xfrm>
          <a:prstGeom prst="rect">
            <a:avLst/>
          </a:prstGeom>
          <a:noFill/>
          <a:ln w="12700">
            <a:noFill/>
            <a:miter lim="800000"/>
            <a:headEnd type="none" w="sm" len="sm"/>
            <a:tailEnd type="none" w="sm" len="sm"/>
          </a:ln>
        </p:spPr>
        <p:txBody>
          <a:bodyPr>
            <a:spAutoFit/>
          </a:bodyPr>
          <a:lstStyle/>
          <a:p>
            <a:pPr algn="l" eaLnBrk="0" hangingPunct="0">
              <a:buClrTx/>
              <a:buFontTx/>
              <a:buNone/>
            </a:pPr>
            <a:r>
              <a:rPr lang="en-US" sz="2000" b="1">
                <a:solidFill>
                  <a:schemeClr val="tx1"/>
                </a:solidFill>
              </a:rPr>
              <a:t> LUNs</a:t>
            </a:r>
            <a:endParaRPr lang="en-US" sz="2000">
              <a:solidFill>
                <a:schemeClr val="tx1"/>
              </a:solidFill>
            </a:endParaRPr>
          </a:p>
        </p:txBody>
      </p:sp>
      <p:pic>
        <p:nvPicPr>
          <p:cNvPr id="25613" name="Picture 36" descr="host12"/>
          <p:cNvPicPr>
            <a:picLocks noChangeAspect="1" noChangeArrowheads="1"/>
          </p:cNvPicPr>
          <p:nvPr/>
        </p:nvPicPr>
        <p:blipFill>
          <a:blip r:embed="rId3"/>
          <a:srcRect/>
          <a:stretch>
            <a:fillRect/>
          </a:stretch>
        </p:blipFill>
        <p:spPr bwMode="auto">
          <a:xfrm>
            <a:off x="2011363" y="2201863"/>
            <a:ext cx="901700" cy="1371600"/>
          </a:xfrm>
          <a:prstGeom prst="rect">
            <a:avLst/>
          </a:prstGeom>
          <a:noFill/>
          <a:ln w="9525">
            <a:noFill/>
            <a:miter lim="800000"/>
            <a:headEnd/>
            <a:tailEnd/>
          </a:ln>
        </p:spPr>
      </p:pic>
      <p:pic>
        <p:nvPicPr>
          <p:cNvPr id="25614" name="Picture 37" descr="LUN"/>
          <p:cNvPicPr>
            <a:picLocks noChangeAspect="1" noChangeArrowheads="1"/>
          </p:cNvPicPr>
          <p:nvPr/>
        </p:nvPicPr>
        <p:blipFill>
          <a:blip r:embed="rId4"/>
          <a:srcRect/>
          <a:stretch>
            <a:fillRect/>
          </a:stretch>
        </p:blipFill>
        <p:spPr bwMode="auto">
          <a:xfrm>
            <a:off x="5395913" y="2414588"/>
            <a:ext cx="533400" cy="533400"/>
          </a:xfrm>
          <a:prstGeom prst="rect">
            <a:avLst/>
          </a:prstGeom>
          <a:noFill/>
          <a:ln w="9525">
            <a:noFill/>
            <a:miter lim="800000"/>
            <a:headEnd/>
            <a:tailEnd/>
          </a:ln>
        </p:spPr>
      </p:pic>
      <p:pic>
        <p:nvPicPr>
          <p:cNvPr id="25615" name="Picture 38" descr="LUN"/>
          <p:cNvPicPr>
            <a:picLocks noChangeAspect="1" noChangeArrowheads="1"/>
          </p:cNvPicPr>
          <p:nvPr/>
        </p:nvPicPr>
        <p:blipFill>
          <a:blip r:embed="rId4"/>
          <a:srcRect/>
          <a:stretch>
            <a:fillRect/>
          </a:stretch>
        </p:blipFill>
        <p:spPr bwMode="auto">
          <a:xfrm>
            <a:off x="6415088" y="2422525"/>
            <a:ext cx="533400" cy="533400"/>
          </a:xfrm>
          <a:prstGeom prst="rect">
            <a:avLst/>
          </a:prstGeom>
          <a:noFill/>
          <a:ln w="9525">
            <a:noFill/>
            <a:miter lim="800000"/>
            <a:headEnd/>
            <a:tailEnd/>
          </a:ln>
        </p:spPr>
      </p:pic>
      <p:pic>
        <p:nvPicPr>
          <p:cNvPr id="25616" name="Picture 39" descr="LUN"/>
          <p:cNvPicPr>
            <a:picLocks noChangeAspect="1" noChangeArrowheads="1"/>
          </p:cNvPicPr>
          <p:nvPr/>
        </p:nvPicPr>
        <p:blipFill>
          <a:blip r:embed="rId4"/>
          <a:srcRect/>
          <a:stretch>
            <a:fillRect/>
          </a:stretch>
        </p:blipFill>
        <p:spPr bwMode="auto">
          <a:xfrm>
            <a:off x="7359650" y="2411413"/>
            <a:ext cx="533400" cy="533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595224" y="923027"/>
            <a:ext cx="7832784" cy="5124090"/>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fontAlgn="auto">
              <a:spcAft>
                <a:spcPts val="0"/>
              </a:spcAft>
              <a:defRPr/>
            </a:pPr>
            <a:r>
              <a:rPr lang="en-US" smtClean="0">
                <a:solidFill>
                  <a:srgbClr val="000000"/>
                </a:solidFill>
              </a:rPr>
              <a:t>SCSI Addressing Example</a:t>
            </a:r>
          </a:p>
        </p:txBody>
      </p:sp>
      <p:sp>
        <p:nvSpPr>
          <p:cNvPr id="26627" name="AutoShape 43"/>
          <p:cNvSpPr>
            <a:spLocks noChangeArrowheads="1"/>
          </p:cNvSpPr>
          <p:nvPr/>
        </p:nvSpPr>
        <p:spPr bwMode="auto">
          <a:xfrm>
            <a:off x="3986213" y="5138738"/>
            <a:ext cx="4322762" cy="1074737"/>
          </a:xfrm>
          <a:prstGeom prst="roundRect">
            <a:avLst>
              <a:gd name="adj" fmla="val 16667"/>
            </a:avLst>
          </a:prstGeom>
          <a:solidFill>
            <a:srgbClr val="FFC425"/>
          </a:solidFill>
          <a:ln w="25400" algn="ctr">
            <a:solidFill>
              <a:schemeClr val="accent2"/>
            </a:solidFill>
            <a:round/>
            <a:headEnd/>
            <a:tailEnd type="none" w="lg" len="med"/>
          </a:ln>
        </p:spPr>
        <p:txBody>
          <a:bodyPr tIns="0" bIns="0" anchor="ctr"/>
          <a:lstStyle/>
          <a:p>
            <a:endParaRPr lang="en-US"/>
          </a:p>
        </p:txBody>
      </p:sp>
      <p:grpSp>
        <p:nvGrpSpPr>
          <p:cNvPr id="2" name="Group 27"/>
          <p:cNvGrpSpPr>
            <a:grpSpLocks/>
          </p:cNvGrpSpPr>
          <p:nvPr/>
        </p:nvGrpSpPr>
        <p:grpSpPr bwMode="auto">
          <a:xfrm>
            <a:off x="4143375" y="5286375"/>
            <a:ext cx="4017963" cy="385763"/>
            <a:chOff x="803" y="983"/>
            <a:chExt cx="3034" cy="291"/>
          </a:xfrm>
        </p:grpSpPr>
        <p:grpSp>
          <p:nvGrpSpPr>
            <p:cNvPr id="3" name="Group 28"/>
            <p:cNvGrpSpPr>
              <a:grpSpLocks/>
            </p:cNvGrpSpPr>
            <p:nvPr/>
          </p:nvGrpSpPr>
          <p:grpSpPr bwMode="auto">
            <a:xfrm>
              <a:off x="803" y="983"/>
              <a:ext cx="1012" cy="291"/>
              <a:chOff x="803" y="983"/>
              <a:chExt cx="1012" cy="291"/>
            </a:xfrm>
          </p:grpSpPr>
          <p:sp>
            <p:nvSpPr>
              <p:cNvPr id="26681" name="Rectangle 29"/>
              <p:cNvSpPr>
                <a:spLocks noChangeArrowheads="1"/>
              </p:cNvSpPr>
              <p:nvPr/>
            </p:nvSpPr>
            <p:spPr bwMode="auto">
              <a:xfrm>
                <a:off x="803"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6682" name="Text Box 30"/>
              <p:cNvSpPr txBox="1">
                <a:spLocks noChangeArrowheads="1"/>
              </p:cNvSpPr>
              <p:nvPr/>
            </p:nvSpPr>
            <p:spPr bwMode="auto">
              <a:xfrm>
                <a:off x="838" y="1033"/>
                <a:ext cx="946" cy="230"/>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rgbClr val="000000"/>
                    </a:solidFill>
                  </a:rPr>
                  <a:t>Initiator ID</a:t>
                </a:r>
              </a:p>
            </p:txBody>
          </p:sp>
        </p:grpSp>
        <p:grpSp>
          <p:nvGrpSpPr>
            <p:cNvPr id="4" name="Group 31"/>
            <p:cNvGrpSpPr>
              <a:grpSpLocks/>
            </p:cNvGrpSpPr>
            <p:nvPr/>
          </p:nvGrpSpPr>
          <p:grpSpPr bwMode="auto">
            <a:xfrm>
              <a:off x="1819" y="983"/>
              <a:ext cx="1012" cy="291"/>
              <a:chOff x="1819" y="983"/>
              <a:chExt cx="1012" cy="291"/>
            </a:xfrm>
          </p:grpSpPr>
          <p:sp>
            <p:nvSpPr>
              <p:cNvPr id="26679" name="Rectangle 32"/>
              <p:cNvSpPr>
                <a:spLocks noChangeArrowheads="1"/>
              </p:cNvSpPr>
              <p:nvPr/>
            </p:nvSpPr>
            <p:spPr bwMode="auto">
              <a:xfrm>
                <a:off x="1819"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6680" name="Text Box 33"/>
              <p:cNvSpPr txBox="1">
                <a:spLocks noChangeArrowheads="1"/>
              </p:cNvSpPr>
              <p:nvPr/>
            </p:nvSpPr>
            <p:spPr bwMode="auto">
              <a:xfrm>
                <a:off x="1911" y="1033"/>
                <a:ext cx="831" cy="230"/>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rgbClr val="000000"/>
                    </a:solidFill>
                  </a:rPr>
                  <a:t>Target ID</a:t>
                </a:r>
              </a:p>
            </p:txBody>
          </p:sp>
        </p:grpSp>
        <p:grpSp>
          <p:nvGrpSpPr>
            <p:cNvPr id="5" name="Group 34"/>
            <p:cNvGrpSpPr>
              <a:grpSpLocks/>
            </p:cNvGrpSpPr>
            <p:nvPr/>
          </p:nvGrpSpPr>
          <p:grpSpPr bwMode="auto">
            <a:xfrm>
              <a:off x="2825" y="983"/>
              <a:ext cx="1012" cy="291"/>
              <a:chOff x="2825" y="983"/>
              <a:chExt cx="1012" cy="291"/>
            </a:xfrm>
          </p:grpSpPr>
          <p:sp>
            <p:nvSpPr>
              <p:cNvPr id="26677" name="Rectangle 35"/>
              <p:cNvSpPr>
                <a:spLocks noChangeArrowheads="1"/>
              </p:cNvSpPr>
              <p:nvPr/>
            </p:nvSpPr>
            <p:spPr bwMode="auto">
              <a:xfrm>
                <a:off x="2825" y="983"/>
                <a:ext cx="1012" cy="291"/>
              </a:xfrm>
              <a:prstGeom prst="rect">
                <a:avLst/>
              </a:prstGeom>
              <a:gradFill rotWithShape="1">
                <a:gsLst>
                  <a:gs pos="0">
                    <a:srgbClr val="493105"/>
                  </a:gs>
                  <a:gs pos="50000">
                    <a:srgbClr val="9E690A"/>
                  </a:gs>
                  <a:gs pos="100000">
                    <a:srgbClr val="493105"/>
                  </a:gs>
                </a:gsLst>
                <a:lin ang="0" scaled="1"/>
              </a:gradFill>
              <a:ln w="22225" algn="ctr">
                <a:solidFill>
                  <a:schemeClr val="bg1"/>
                </a:solidFill>
                <a:miter lim="800000"/>
                <a:headEnd/>
                <a:tailEnd type="none" w="lg" len="med"/>
              </a:ln>
            </p:spPr>
            <p:txBody>
              <a:bodyPr wrap="none" lIns="0" tIns="0" rIns="0" bIns="0" anchor="ctr"/>
              <a:lstStyle/>
              <a:p>
                <a:endParaRPr lang="en-US"/>
              </a:p>
            </p:txBody>
          </p:sp>
          <p:sp>
            <p:nvSpPr>
              <p:cNvPr id="26678" name="Text Box 36"/>
              <p:cNvSpPr txBox="1">
                <a:spLocks noChangeArrowheads="1"/>
              </p:cNvSpPr>
              <p:nvPr/>
            </p:nvSpPr>
            <p:spPr bwMode="auto">
              <a:xfrm>
                <a:off x="3134" y="1032"/>
                <a:ext cx="396" cy="230"/>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000" b="1">
                    <a:solidFill>
                      <a:srgbClr val="000000"/>
                    </a:solidFill>
                  </a:rPr>
                  <a:t>LUN</a:t>
                </a:r>
              </a:p>
            </p:txBody>
          </p:sp>
        </p:grpSp>
      </p:grpSp>
      <p:sp>
        <p:nvSpPr>
          <p:cNvPr id="26629" name="Text Box 37"/>
          <p:cNvSpPr txBox="1">
            <a:spLocks noChangeArrowheads="1"/>
          </p:cNvSpPr>
          <p:nvPr/>
        </p:nvSpPr>
        <p:spPr bwMode="auto">
          <a:xfrm>
            <a:off x="4584700" y="5764213"/>
            <a:ext cx="368300" cy="39687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600" b="1">
                <a:solidFill>
                  <a:srgbClr val="000000"/>
                </a:solidFill>
              </a:rPr>
              <a:t>c</a:t>
            </a:r>
            <a:r>
              <a:rPr lang="en-US" sz="2600">
                <a:solidFill>
                  <a:srgbClr val="000000"/>
                </a:solidFill>
              </a:rPr>
              <a:t>0</a:t>
            </a:r>
          </a:p>
        </p:txBody>
      </p:sp>
      <p:sp>
        <p:nvSpPr>
          <p:cNvPr id="26630" name="Text Box 38"/>
          <p:cNvSpPr txBox="1">
            <a:spLocks noChangeArrowheads="1"/>
          </p:cNvSpPr>
          <p:nvPr/>
        </p:nvSpPr>
        <p:spPr bwMode="auto">
          <a:xfrm>
            <a:off x="6040438" y="5761038"/>
            <a:ext cx="293687" cy="39687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600" b="1">
                <a:solidFill>
                  <a:srgbClr val="000000"/>
                </a:solidFill>
              </a:rPr>
              <a:t>t</a:t>
            </a:r>
            <a:r>
              <a:rPr lang="en-US" sz="2600">
                <a:solidFill>
                  <a:srgbClr val="000000"/>
                </a:solidFill>
              </a:rPr>
              <a:t>0</a:t>
            </a:r>
          </a:p>
        </p:txBody>
      </p:sp>
      <p:sp>
        <p:nvSpPr>
          <p:cNvPr id="26631" name="Text Box 39"/>
          <p:cNvSpPr txBox="1">
            <a:spLocks noChangeArrowheads="1"/>
          </p:cNvSpPr>
          <p:nvPr/>
        </p:nvSpPr>
        <p:spPr bwMode="auto">
          <a:xfrm>
            <a:off x="7351713" y="5759450"/>
            <a:ext cx="385762" cy="39687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2600" b="1">
                <a:solidFill>
                  <a:srgbClr val="000000"/>
                </a:solidFill>
              </a:rPr>
              <a:t>d</a:t>
            </a:r>
            <a:r>
              <a:rPr lang="en-US" sz="2600">
                <a:solidFill>
                  <a:srgbClr val="000000"/>
                </a:solidFill>
              </a:rPr>
              <a:t>0</a:t>
            </a:r>
          </a:p>
        </p:txBody>
      </p:sp>
      <p:sp>
        <p:nvSpPr>
          <p:cNvPr id="26632" name="Line 881"/>
          <p:cNvSpPr>
            <a:spLocks noChangeShapeType="1"/>
          </p:cNvSpPr>
          <p:nvPr/>
        </p:nvSpPr>
        <p:spPr bwMode="auto">
          <a:xfrm flipH="1">
            <a:off x="3181350" y="2286000"/>
            <a:ext cx="2263775" cy="0"/>
          </a:xfrm>
          <a:prstGeom prst="line">
            <a:avLst/>
          </a:prstGeom>
          <a:noFill/>
          <a:ln w="38100">
            <a:solidFill>
              <a:srgbClr val="FF9900"/>
            </a:solidFill>
            <a:round/>
            <a:headEnd/>
            <a:tailEnd/>
          </a:ln>
        </p:spPr>
        <p:txBody>
          <a:bodyPr/>
          <a:lstStyle/>
          <a:p>
            <a:endParaRPr lang="en-US"/>
          </a:p>
        </p:txBody>
      </p:sp>
      <p:sp>
        <p:nvSpPr>
          <p:cNvPr id="26633" name="Line 882"/>
          <p:cNvSpPr>
            <a:spLocks noChangeShapeType="1"/>
          </p:cNvSpPr>
          <p:nvPr/>
        </p:nvSpPr>
        <p:spPr bwMode="auto">
          <a:xfrm flipH="1">
            <a:off x="931863" y="2687638"/>
            <a:ext cx="2263775" cy="0"/>
          </a:xfrm>
          <a:prstGeom prst="line">
            <a:avLst/>
          </a:prstGeom>
          <a:noFill/>
          <a:ln w="38100">
            <a:solidFill>
              <a:srgbClr val="FF9900"/>
            </a:solidFill>
            <a:round/>
            <a:headEnd/>
            <a:tailEnd/>
          </a:ln>
        </p:spPr>
        <p:txBody>
          <a:bodyPr/>
          <a:lstStyle/>
          <a:p>
            <a:endParaRPr lang="en-US"/>
          </a:p>
        </p:txBody>
      </p:sp>
      <p:sp>
        <p:nvSpPr>
          <p:cNvPr id="26634" name="Line 883"/>
          <p:cNvSpPr>
            <a:spLocks noChangeShapeType="1"/>
          </p:cNvSpPr>
          <p:nvPr/>
        </p:nvSpPr>
        <p:spPr bwMode="auto">
          <a:xfrm flipH="1">
            <a:off x="3195638" y="2295525"/>
            <a:ext cx="0" cy="412750"/>
          </a:xfrm>
          <a:prstGeom prst="line">
            <a:avLst/>
          </a:prstGeom>
          <a:noFill/>
          <a:ln w="38100">
            <a:solidFill>
              <a:srgbClr val="FF9900"/>
            </a:solidFill>
            <a:round/>
            <a:headEnd/>
            <a:tailEnd/>
          </a:ln>
        </p:spPr>
        <p:txBody>
          <a:bodyPr/>
          <a:lstStyle/>
          <a:p>
            <a:endParaRPr lang="en-US"/>
          </a:p>
        </p:txBody>
      </p:sp>
      <p:pic>
        <p:nvPicPr>
          <p:cNvPr id="26635" name="Picture 884" descr="host12"/>
          <p:cNvPicPr>
            <a:picLocks noChangeAspect="1" noChangeArrowheads="1"/>
          </p:cNvPicPr>
          <p:nvPr/>
        </p:nvPicPr>
        <p:blipFill>
          <a:blip r:embed="rId3"/>
          <a:srcRect/>
          <a:stretch>
            <a:fillRect/>
          </a:stretch>
        </p:blipFill>
        <p:spPr bwMode="auto">
          <a:xfrm>
            <a:off x="833438" y="2046288"/>
            <a:ext cx="901700" cy="1371600"/>
          </a:xfrm>
          <a:prstGeom prst="rect">
            <a:avLst/>
          </a:prstGeom>
          <a:noFill/>
          <a:ln w="9525">
            <a:noFill/>
            <a:miter lim="800000"/>
            <a:headEnd/>
            <a:tailEnd/>
          </a:ln>
        </p:spPr>
      </p:pic>
      <p:pic>
        <p:nvPicPr>
          <p:cNvPr id="26636" name="Picture 885" descr="storagearray2"/>
          <p:cNvPicPr>
            <a:picLocks noChangeAspect="1" noChangeArrowheads="1"/>
          </p:cNvPicPr>
          <p:nvPr/>
        </p:nvPicPr>
        <p:blipFill>
          <a:blip r:embed="rId4"/>
          <a:srcRect/>
          <a:stretch>
            <a:fillRect/>
          </a:stretch>
        </p:blipFill>
        <p:spPr bwMode="auto">
          <a:xfrm>
            <a:off x="4872038" y="1665288"/>
            <a:ext cx="1219200" cy="1981200"/>
          </a:xfrm>
          <a:prstGeom prst="rect">
            <a:avLst/>
          </a:prstGeom>
          <a:noFill/>
          <a:ln w="9525">
            <a:noFill/>
            <a:miter lim="800000"/>
            <a:headEnd/>
            <a:tailEnd/>
          </a:ln>
        </p:spPr>
      </p:pic>
      <p:sp>
        <p:nvSpPr>
          <p:cNvPr id="26637" name="Rectangle 887"/>
          <p:cNvSpPr>
            <a:spLocks noChangeArrowheads="1"/>
          </p:cNvSpPr>
          <p:nvPr/>
        </p:nvSpPr>
        <p:spPr bwMode="auto">
          <a:xfrm>
            <a:off x="4643438" y="1973263"/>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38" name="Text Box 888"/>
          <p:cNvSpPr txBox="1">
            <a:spLocks noChangeArrowheads="1"/>
          </p:cNvSpPr>
          <p:nvPr/>
        </p:nvSpPr>
        <p:spPr bwMode="auto">
          <a:xfrm>
            <a:off x="4414838" y="1928813"/>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39" name="Rectangle 890"/>
          <p:cNvSpPr>
            <a:spLocks noChangeArrowheads="1"/>
          </p:cNvSpPr>
          <p:nvPr/>
        </p:nvSpPr>
        <p:spPr bwMode="auto">
          <a:xfrm>
            <a:off x="4652963" y="2184400"/>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0" name="Text Box 891"/>
          <p:cNvSpPr txBox="1">
            <a:spLocks noChangeArrowheads="1"/>
          </p:cNvSpPr>
          <p:nvPr/>
        </p:nvSpPr>
        <p:spPr bwMode="auto">
          <a:xfrm>
            <a:off x="4424363" y="2139950"/>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1" name="Rectangle 893"/>
          <p:cNvSpPr>
            <a:spLocks noChangeArrowheads="1"/>
          </p:cNvSpPr>
          <p:nvPr/>
        </p:nvSpPr>
        <p:spPr bwMode="auto">
          <a:xfrm>
            <a:off x="4643438" y="2794000"/>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2" name="Text Box 894"/>
          <p:cNvSpPr txBox="1">
            <a:spLocks noChangeArrowheads="1"/>
          </p:cNvSpPr>
          <p:nvPr/>
        </p:nvSpPr>
        <p:spPr bwMode="auto">
          <a:xfrm>
            <a:off x="4414838" y="2749550"/>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3" name="Rectangle 896"/>
          <p:cNvSpPr>
            <a:spLocks noChangeArrowheads="1"/>
          </p:cNvSpPr>
          <p:nvPr/>
        </p:nvSpPr>
        <p:spPr bwMode="auto">
          <a:xfrm>
            <a:off x="4652963" y="3005138"/>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4" name="Text Box 897"/>
          <p:cNvSpPr txBox="1">
            <a:spLocks noChangeArrowheads="1"/>
          </p:cNvSpPr>
          <p:nvPr/>
        </p:nvSpPr>
        <p:spPr bwMode="auto">
          <a:xfrm>
            <a:off x="4424363" y="2960688"/>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5" name="Rectangle 899"/>
          <p:cNvSpPr>
            <a:spLocks noChangeArrowheads="1"/>
          </p:cNvSpPr>
          <p:nvPr/>
        </p:nvSpPr>
        <p:spPr bwMode="auto">
          <a:xfrm>
            <a:off x="1654175" y="2624138"/>
            <a:ext cx="304800" cy="152400"/>
          </a:xfrm>
          <a:prstGeom prst="rect">
            <a:avLst/>
          </a:prstGeom>
          <a:solidFill>
            <a:srgbClr val="800080"/>
          </a:solidFill>
          <a:ln w="15875" cap="rnd" algn="ctr">
            <a:solidFill>
              <a:schemeClr val="tx1"/>
            </a:solidFill>
            <a:prstDash val="sysDot"/>
            <a:miter lim="800000"/>
            <a:headEnd/>
            <a:tailEnd/>
          </a:ln>
        </p:spPr>
        <p:txBody>
          <a:bodyPr wrap="none" anchor="ctr"/>
          <a:lstStyle/>
          <a:p>
            <a:endParaRPr lang="en-US"/>
          </a:p>
        </p:txBody>
      </p:sp>
      <p:sp>
        <p:nvSpPr>
          <p:cNvPr id="26646" name="Text Box 900"/>
          <p:cNvSpPr txBox="1">
            <a:spLocks noChangeArrowheads="1"/>
          </p:cNvSpPr>
          <p:nvPr/>
        </p:nvSpPr>
        <p:spPr bwMode="auto">
          <a:xfrm>
            <a:off x="1425575" y="2579688"/>
            <a:ext cx="762000" cy="228600"/>
          </a:xfrm>
          <a:prstGeom prst="rect">
            <a:avLst/>
          </a:prstGeom>
          <a:noFill/>
          <a:ln w="15875" cap="rnd" algn="ctr">
            <a:noFill/>
            <a:prstDash val="sysDot"/>
            <a:miter lim="800000"/>
            <a:headEnd/>
            <a:tailEnd/>
          </a:ln>
        </p:spPr>
        <p:txBody>
          <a:bodyPr>
            <a:spAutoFit/>
          </a:bodyPr>
          <a:lstStyle/>
          <a:p>
            <a:pPr>
              <a:buClrTx/>
              <a:buFontTx/>
              <a:buNone/>
            </a:pPr>
            <a:r>
              <a:rPr lang="en-US" sz="900" b="1">
                <a:solidFill>
                  <a:srgbClr val="000000"/>
                </a:solidFill>
                <a:latin typeface="Verdana" pitchFamily="34" charset="0"/>
              </a:rPr>
              <a:t>Port</a:t>
            </a:r>
          </a:p>
        </p:txBody>
      </p:sp>
      <p:sp>
        <p:nvSpPr>
          <p:cNvPr id="26647" name="Text Box 901"/>
          <p:cNvSpPr txBox="1">
            <a:spLocks noChangeArrowheads="1"/>
          </p:cNvSpPr>
          <p:nvPr/>
        </p:nvSpPr>
        <p:spPr bwMode="auto">
          <a:xfrm>
            <a:off x="1184275" y="3489325"/>
            <a:ext cx="457200" cy="21272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1400" b="1">
                <a:solidFill>
                  <a:srgbClr val="000000"/>
                </a:solidFill>
                <a:latin typeface="Verdana" pitchFamily="34" charset="0"/>
              </a:rPr>
              <a:t>Host</a:t>
            </a:r>
          </a:p>
        </p:txBody>
      </p:sp>
      <p:sp>
        <p:nvSpPr>
          <p:cNvPr id="26648" name="Text Box 902"/>
          <p:cNvSpPr txBox="1">
            <a:spLocks noChangeArrowheads="1"/>
          </p:cNvSpPr>
          <p:nvPr/>
        </p:nvSpPr>
        <p:spPr bwMode="auto">
          <a:xfrm>
            <a:off x="4638675" y="3662363"/>
            <a:ext cx="1390650" cy="212725"/>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1400" b="1">
                <a:solidFill>
                  <a:srgbClr val="000000"/>
                </a:solidFill>
                <a:latin typeface="Verdana" pitchFamily="34" charset="0"/>
              </a:rPr>
              <a:t>Storage Array</a:t>
            </a:r>
          </a:p>
        </p:txBody>
      </p:sp>
      <p:sp>
        <p:nvSpPr>
          <p:cNvPr id="26649" name="Line 903"/>
          <p:cNvSpPr>
            <a:spLocks noChangeShapeType="1"/>
          </p:cNvSpPr>
          <p:nvPr/>
        </p:nvSpPr>
        <p:spPr bwMode="auto">
          <a:xfrm>
            <a:off x="6400800" y="2289175"/>
            <a:ext cx="609600" cy="0"/>
          </a:xfrm>
          <a:prstGeom prst="line">
            <a:avLst/>
          </a:prstGeom>
          <a:noFill/>
          <a:ln w="15875">
            <a:solidFill>
              <a:srgbClr val="000000"/>
            </a:solidFill>
            <a:round/>
            <a:headEnd/>
            <a:tailEnd type="triangle" w="med" len="med"/>
          </a:ln>
        </p:spPr>
        <p:txBody>
          <a:bodyPr/>
          <a:lstStyle/>
          <a:p>
            <a:endParaRPr lang="en-US"/>
          </a:p>
        </p:txBody>
      </p:sp>
      <p:sp>
        <p:nvSpPr>
          <p:cNvPr id="26650" name="Line 904"/>
          <p:cNvSpPr>
            <a:spLocks noChangeShapeType="1"/>
          </p:cNvSpPr>
          <p:nvPr/>
        </p:nvSpPr>
        <p:spPr bwMode="auto">
          <a:xfrm>
            <a:off x="6400800" y="2670175"/>
            <a:ext cx="609600" cy="0"/>
          </a:xfrm>
          <a:prstGeom prst="line">
            <a:avLst/>
          </a:prstGeom>
          <a:noFill/>
          <a:ln w="15875">
            <a:solidFill>
              <a:srgbClr val="000000"/>
            </a:solidFill>
            <a:round/>
            <a:headEnd/>
            <a:tailEnd type="triangle" w="med" len="med"/>
          </a:ln>
        </p:spPr>
        <p:txBody>
          <a:bodyPr/>
          <a:lstStyle/>
          <a:p>
            <a:endParaRPr lang="en-US"/>
          </a:p>
        </p:txBody>
      </p:sp>
      <p:sp>
        <p:nvSpPr>
          <p:cNvPr id="26651" name="Text Box 906"/>
          <p:cNvSpPr txBox="1">
            <a:spLocks noChangeArrowheads="1"/>
          </p:cNvSpPr>
          <p:nvPr/>
        </p:nvSpPr>
        <p:spPr bwMode="auto">
          <a:xfrm>
            <a:off x="1958975" y="1554163"/>
            <a:ext cx="2032000" cy="182562"/>
          </a:xfrm>
          <a:prstGeom prst="rect">
            <a:avLst/>
          </a:prstGeom>
          <a:noFill/>
          <a:ln w="25400" algn="ctr">
            <a:noFill/>
            <a:miter lim="800000"/>
            <a:headEnd/>
            <a:tailEnd type="none" w="lg" len="med"/>
          </a:ln>
        </p:spPr>
        <p:txBody>
          <a:bodyPr wrap="none" lIns="0" tIns="0" rIns="0" bIns="0">
            <a:spAutoFit/>
          </a:bodyPr>
          <a:lstStyle/>
          <a:p>
            <a:pPr marL="354013" indent="-354013" defTabSz="941388"/>
            <a:r>
              <a:rPr lang="en-US" sz="1200" b="1">
                <a:solidFill>
                  <a:srgbClr val="000000"/>
                </a:solidFill>
                <a:latin typeface="Verdana" pitchFamily="34" charset="0"/>
              </a:rPr>
              <a:t>Target (Front-end port)</a:t>
            </a:r>
          </a:p>
        </p:txBody>
      </p:sp>
      <p:sp>
        <p:nvSpPr>
          <p:cNvPr id="26652" name="Text Box 907"/>
          <p:cNvSpPr txBox="1">
            <a:spLocks noChangeArrowheads="1"/>
          </p:cNvSpPr>
          <p:nvPr/>
        </p:nvSpPr>
        <p:spPr bwMode="auto">
          <a:xfrm>
            <a:off x="2281238" y="1682750"/>
            <a:ext cx="1295400" cy="687388"/>
          </a:xfrm>
          <a:prstGeom prst="rect">
            <a:avLst/>
          </a:prstGeom>
          <a:noFill/>
          <a:ln w="15875" cap="rnd" algn="ctr">
            <a:noFill/>
            <a:prstDash val="sysDot"/>
            <a:miter lim="800000"/>
            <a:headEnd/>
            <a:tailEnd/>
          </a:ln>
        </p:spPr>
        <p:txBody>
          <a:bodyPr>
            <a:spAutoFit/>
          </a:bodyPr>
          <a:lstStyle/>
          <a:p>
            <a:r>
              <a:rPr lang="en-US" sz="1200" b="1">
                <a:solidFill>
                  <a:srgbClr val="000000"/>
                </a:solidFill>
                <a:latin typeface="Verdana" pitchFamily="34" charset="0"/>
              </a:rPr>
              <a:t>Target – t0</a:t>
            </a:r>
          </a:p>
          <a:p>
            <a:pPr>
              <a:buClrTx/>
              <a:buFontTx/>
              <a:buNone/>
            </a:pPr>
            <a:endParaRPr lang="en-US" sz="1800">
              <a:solidFill>
                <a:srgbClr val="000000"/>
              </a:solidFill>
            </a:endParaRPr>
          </a:p>
        </p:txBody>
      </p:sp>
      <p:sp>
        <p:nvSpPr>
          <p:cNvPr id="26653" name="Line 908"/>
          <p:cNvSpPr>
            <a:spLocks noChangeShapeType="1"/>
          </p:cNvSpPr>
          <p:nvPr/>
        </p:nvSpPr>
        <p:spPr bwMode="auto">
          <a:xfrm>
            <a:off x="3729038" y="1817688"/>
            <a:ext cx="914400" cy="381000"/>
          </a:xfrm>
          <a:prstGeom prst="line">
            <a:avLst/>
          </a:prstGeom>
          <a:noFill/>
          <a:ln w="15875">
            <a:solidFill>
              <a:srgbClr val="000000"/>
            </a:solidFill>
            <a:round/>
            <a:headEnd/>
            <a:tailEnd type="triangle" w="med" len="med"/>
          </a:ln>
        </p:spPr>
        <p:txBody>
          <a:bodyPr/>
          <a:lstStyle/>
          <a:p>
            <a:endParaRPr lang="en-US"/>
          </a:p>
        </p:txBody>
      </p:sp>
      <p:sp>
        <p:nvSpPr>
          <p:cNvPr id="26654" name="Text Box 910"/>
          <p:cNvSpPr txBox="1">
            <a:spLocks noChangeArrowheads="1"/>
          </p:cNvSpPr>
          <p:nvPr/>
        </p:nvSpPr>
        <p:spPr bwMode="auto">
          <a:xfrm>
            <a:off x="1824038" y="3494088"/>
            <a:ext cx="1676400" cy="274637"/>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Initiator (HBA)</a:t>
            </a:r>
          </a:p>
        </p:txBody>
      </p:sp>
      <p:sp>
        <p:nvSpPr>
          <p:cNvPr id="26655" name="Text Box 911"/>
          <p:cNvSpPr txBox="1">
            <a:spLocks noChangeArrowheads="1"/>
          </p:cNvSpPr>
          <p:nvPr/>
        </p:nvSpPr>
        <p:spPr bwMode="auto">
          <a:xfrm>
            <a:off x="1824038" y="3676650"/>
            <a:ext cx="1676400" cy="274638"/>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Controller – c0</a:t>
            </a:r>
          </a:p>
        </p:txBody>
      </p:sp>
      <p:sp>
        <p:nvSpPr>
          <p:cNvPr id="26656" name="Line 912"/>
          <p:cNvSpPr>
            <a:spLocks noChangeShapeType="1"/>
          </p:cNvSpPr>
          <p:nvPr/>
        </p:nvSpPr>
        <p:spPr bwMode="auto">
          <a:xfrm flipH="1" flipV="1">
            <a:off x="1900238" y="2808288"/>
            <a:ext cx="685800" cy="685800"/>
          </a:xfrm>
          <a:prstGeom prst="line">
            <a:avLst/>
          </a:prstGeom>
          <a:noFill/>
          <a:ln w="15875">
            <a:solidFill>
              <a:srgbClr val="000000"/>
            </a:solidFill>
            <a:round/>
            <a:headEnd/>
            <a:tailEnd type="triangle" w="med" len="med"/>
          </a:ln>
        </p:spPr>
        <p:txBody>
          <a:bodyPr/>
          <a:lstStyle/>
          <a:p>
            <a:endParaRPr lang="en-US"/>
          </a:p>
        </p:txBody>
      </p:sp>
      <p:sp>
        <p:nvSpPr>
          <p:cNvPr id="26657" name="Text Box 913"/>
          <p:cNvSpPr txBox="1">
            <a:spLocks noChangeArrowheads="1"/>
          </p:cNvSpPr>
          <p:nvPr/>
        </p:nvSpPr>
        <p:spPr bwMode="auto">
          <a:xfrm>
            <a:off x="6934200" y="1755775"/>
            <a:ext cx="533400" cy="274638"/>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d0</a:t>
            </a:r>
          </a:p>
        </p:txBody>
      </p:sp>
      <p:sp>
        <p:nvSpPr>
          <p:cNvPr id="26658" name="Text Box 914"/>
          <p:cNvSpPr txBox="1">
            <a:spLocks noChangeArrowheads="1"/>
          </p:cNvSpPr>
          <p:nvPr/>
        </p:nvSpPr>
        <p:spPr bwMode="auto">
          <a:xfrm>
            <a:off x="6934200" y="2144713"/>
            <a:ext cx="533400" cy="274637"/>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d1</a:t>
            </a:r>
          </a:p>
        </p:txBody>
      </p:sp>
      <p:sp>
        <p:nvSpPr>
          <p:cNvPr id="26659" name="Text Box 915"/>
          <p:cNvSpPr txBox="1">
            <a:spLocks noChangeArrowheads="1"/>
          </p:cNvSpPr>
          <p:nvPr/>
        </p:nvSpPr>
        <p:spPr bwMode="auto">
          <a:xfrm>
            <a:off x="6934200" y="2547938"/>
            <a:ext cx="533400" cy="274637"/>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d2</a:t>
            </a:r>
          </a:p>
        </p:txBody>
      </p:sp>
      <p:sp>
        <p:nvSpPr>
          <p:cNvPr id="26660" name="AutoShape 916"/>
          <p:cNvSpPr>
            <a:spLocks/>
          </p:cNvSpPr>
          <p:nvPr/>
        </p:nvSpPr>
        <p:spPr bwMode="auto">
          <a:xfrm>
            <a:off x="7315200" y="1831975"/>
            <a:ext cx="228600" cy="838200"/>
          </a:xfrm>
          <a:prstGeom prst="rightBrace">
            <a:avLst>
              <a:gd name="adj1" fmla="val 30556"/>
              <a:gd name="adj2" fmla="val 50000"/>
            </a:avLst>
          </a:prstGeom>
          <a:noFill/>
          <a:ln w="15875">
            <a:solidFill>
              <a:srgbClr val="FF00FF"/>
            </a:solidFill>
            <a:round/>
            <a:headEnd/>
            <a:tailEnd/>
          </a:ln>
        </p:spPr>
        <p:txBody>
          <a:bodyPr wrap="none" anchor="ctr"/>
          <a:lstStyle/>
          <a:p>
            <a:endParaRPr lang="en-US"/>
          </a:p>
        </p:txBody>
      </p:sp>
      <p:sp>
        <p:nvSpPr>
          <p:cNvPr id="26661" name="Text Box 917"/>
          <p:cNvSpPr txBox="1">
            <a:spLocks noChangeArrowheads="1"/>
          </p:cNvSpPr>
          <p:nvPr/>
        </p:nvSpPr>
        <p:spPr bwMode="auto">
          <a:xfrm>
            <a:off x="7467600" y="1998663"/>
            <a:ext cx="1066800" cy="457200"/>
          </a:xfrm>
          <a:prstGeom prst="rect">
            <a:avLst/>
          </a:prstGeom>
          <a:noFill/>
          <a:ln w="15875" cap="rnd" algn="ctr">
            <a:noFill/>
            <a:prstDash val="sysDot"/>
            <a:miter lim="800000"/>
            <a:headEnd/>
            <a:tailEnd/>
          </a:ln>
        </p:spPr>
        <p:txBody>
          <a:bodyPr>
            <a:spAutoFit/>
          </a:bodyPr>
          <a:lstStyle/>
          <a:p>
            <a:pPr>
              <a:buClrTx/>
              <a:buFontTx/>
              <a:buNone/>
            </a:pPr>
            <a:r>
              <a:rPr lang="en-US" sz="1200" b="1">
                <a:solidFill>
                  <a:srgbClr val="000000"/>
                </a:solidFill>
                <a:latin typeface="Verdana" pitchFamily="34" charset="0"/>
              </a:rPr>
              <a:t>Storage Volumes</a:t>
            </a:r>
          </a:p>
        </p:txBody>
      </p:sp>
      <p:sp>
        <p:nvSpPr>
          <p:cNvPr id="26662" name="Text Box 918"/>
          <p:cNvSpPr txBox="1">
            <a:spLocks noChangeArrowheads="1"/>
          </p:cNvSpPr>
          <p:nvPr/>
        </p:nvSpPr>
        <p:spPr bwMode="auto">
          <a:xfrm>
            <a:off x="823913" y="4084638"/>
            <a:ext cx="3200400" cy="1049337"/>
          </a:xfrm>
          <a:prstGeom prst="rect">
            <a:avLst/>
          </a:prstGeom>
          <a:noFill/>
          <a:ln w="15875" cap="rnd" algn="ctr">
            <a:noFill/>
            <a:prstDash val="sysDot"/>
            <a:miter lim="800000"/>
            <a:headEnd/>
            <a:tailEnd/>
          </a:ln>
        </p:spPr>
        <p:txBody>
          <a:bodyPr>
            <a:spAutoFit/>
          </a:bodyPr>
          <a:lstStyle/>
          <a:p>
            <a:pPr algn="l">
              <a:buClrTx/>
              <a:buFontTx/>
              <a:buNone/>
            </a:pPr>
            <a:r>
              <a:rPr lang="en-US" sz="1400" b="1">
                <a:solidFill>
                  <a:srgbClr val="000000"/>
                </a:solidFill>
                <a:latin typeface="Verdana" pitchFamily="34" charset="0"/>
              </a:rPr>
              <a:t>Host Addressing:</a:t>
            </a:r>
          </a:p>
          <a:p>
            <a:pPr algn="l">
              <a:buClrTx/>
              <a:buFontTx/>
              <a:buNone/>
            </a:pPr>
            <a:r>
              <a:rPr lang="en-US" sz="1400" b="1">
                <a:solidFill>
                  <a:srgbClr val="000000"/>
                </a:solidFill>
                <a:latin typeface="Verdana" pitchFamily="34" charset="0"/>
              </a:rPr>
              <a:t>Storage Volume 1 -  c0t0d0    Storage Volume 2 -  c0t0d1    Storage Volume 3 -  c0t0d2</a:t>
            </a:r>
          </a:p>
        </p:txBody>
      </p:sp>
      <p:grpSp>
        <p:nvGrpSpPr>
          <p:cNvPr id="6" name="Group 933"/>
          <p:cNvGrpSpPr>
            <a:grpSpLocks/>
          </p:cNvGrpSpPr>
          <p:nvPr/>
        </p:nvGrpSpPr>
        <p:grpSpPr bwMode="auto">
          <a:xfrm>
            <a:off x="5867400" y="1679575"/>
            <a:ext cx="533400" cy="1295400"/>
            <a:chOff x="3597" y="1049"/>
            <a:chExt cx="336" cy="816"/>
          </a:xfrm>
        </p:grpSpPr>
        <p:grpSp>
          <p:nvGrpSpPr>
            <p:cNvPr id="7" name="Group 920"/>
            <p:cNvGrpSpPr>
              <a:grpSpLocks/>
            </p:cNvGrpSpPr>
            <p:nvPr/>
          </p:nvGrpSpPr>
          <p:grpSpPr bwMode="auto">
            <a:xfrm>
              <a:off x="3597" y="1049"/>
              <a:ext cx="336" cy="336"/>
              <a:chOff x="4608" y="2160"/>
              <a:chExt cx="336" cy="336"/>
            </a:xfrm>
          </p:grpSpPr>
          <p:pic>
            <p:nvPicPr>
              <p:cNvPr id="26672" name="Picture 921" descr="LUN"/>
              <p:cNvPicPr>
                <a:picLocks noChangeAspect="1" noChangeArrowheads="1"/>
              </p:cNvPicPr>
              <p:nvPr/>
            </p:nvPicPr>
            <p:blipFill>
              <a:blip r:embed="rId5"/>
              <a:srcRect/>
              <a:stretch>
                <a:fillRect/>
              </a:stretch>
            </p:blipFill>
            <p:spPr bwMode="auto">
              <a:xfrm>
                <a:off x="4608" y="2160"/>
                <a:ext cx="336" cy="336"/>
              </a:xfrm>
              <a:prstGeom prst="rect">
                <a:avLst/>
              </a:prstGeom>
              <a:noFill/>
              <a:ln w="9525">
                <a:noFill/>
                <a:miter lim="800000"/>
                <a:headEnd/>
                <a:tailEnd/>
              </a:ln>
            </p:spPr>
          </p:pic>
          <p:sp>
            <p:nvSpPr>
              <p:cNvPr id="26673" name="Text Box 922"/>
              <p:cNvSpPr txBox="1">
                <a:spLocks noChangeArrowheads="1"/>
              </p:cNvSpPr>
              <p:nvPr/>
            </p:nvSpPr>
            <p:spPr bwMode="auto">
              <a:xfrm>
                <a:off x="4608" y="2256"/>
                <a:ext cx="336" cy="154"/>
              </a:xfrm>
              <a:prstGeom prst="rect">
                <a:avLst/>
              </a:prstGeom>
              <a:noFill/>
              <a:ln w="15875" cap="rnd" algn="ctr">
                <a:noFill/>
                <a:prstDash val="sysDot"/>
                <a:miter lim="800000"/>
                <a:headEnd/>
                <a:tailEnd/>
              </a:ln>
            </p:spPr>
            <p:txBody>
              <a:bodyPr>
                <a:spAutoFit/>
              </a:bodyPr>
              <a:lstStyle/>
              <a:p>
                <a:pPr>
                  <a:buClrTx/>
                  <a:buFontTx/>
                  <a:buNone/>
                </a:pPr>
                <a:r>
                  <a:rPr lang="en-US" sz="1000" b="1">
                    <a:solidFill>
                      <a:srgbClr val="CC0000"/>
                    </a:solidFill>
                    <a:latin typeface="Verdana" pitchFamily="34" charset="0"/>
                  </a:rPr>
                  <a:t>LUN</a:t>
                </a:r>
              </a:p>
            </p:txBody>
          </p:sp>
        </p:grpSp>
        <p:grpSp>
          <p:nvGrpSpPr>
            <p:cNvPr id="8" name="Group 923"/>
            <p:cNvGrpSpPr>
              <a:grpSpLocks/>
            </p:cNvGrpSpPr>
            <p:nvPr/>
          </p:nvGrpSpPr>
          <p:grpSpPr bwMode="auto">
            <a:xfrm>
              <a:off x="3597" y="1289"/>
              <a:ext cx="336" cy="336"/>
              <a:chOff x="4608" y="2160"/>
              <a:chExt cx="336" cy="336"/>
            </a:xfrm>
          </p:grpSpPr>
          <p:pic>
            <p:nvPicPr>
              <p:cNvPr id="26670" name="Picture 924" descr="LUN"/>
              <p:cNvPicPr>
                <a:picLocks noChangeAspect="1" noChangeArrowheads="1"/>
              </p:cNvPicPr>
              <p:nvPr/>
            </p:nvPicPr>
            <p:blipFill>
              <a:blip r:embed="rId5"/>
              <a:srcRect/>
              <a:stretch>
                <a:fillRect/>
              </a:stretch>
            </p:blipFill>
            <p:spPr bwMode="auto">
              <a:xfrm>
                <a:off x="4608" y="2160"/>
                <a:ext cx="336" cy="336"/>
              </a:xfrm>
              <a:prstGeom prst="rect">
                <a:avLst/>
              </a:prstGeom>
              <a:noFill/>
              <a:ln w="9525">
                <a:noFill/>
                <a:miter lim="800000"/>
                <a:headEnd/>
                <a:tailEnd/>
              </a:ln>
            </p:spPr>
          </p:pic>
          <p:sp>
            <p:nvSpPr>
              <p:cNvPr id="26671" name="Text Box 925"/>
              <p:cNvSpPr txBox="1">
                <a:spLocks noChangeArrowheads="1"/>
              </p:cNvSpPr>
              <p:nvPr/>
            </p:nvSpPr>
            <p:spPr bwMode="auto">
              <a:xfrm>
                <a:off x="4608" y="2256"/>
                <a:ext cx="336" cy="154"/>
              </a:xfrm>
              <a:prstGeom prst="rect">
                <a:avLst/>
              </a:prstGeom>
              <a:noFill/>
              <a:ln w="15875" cap="rnd" algn="ctr">
                <a:noFill/>
                <a:prstDash val="sysDot"/>
                <a:miter lim="800000"/>
                <a:headEnd/>
                <a:tailEnd/>
              </a:ln>
            </p:spPr>
            <p:txBody>
              <a:bodyPr>
                <a:spAutoFit/>
              </a:bodyPr>
              <a:lstStyle/>
              <a:p>
                <a:pPr>
                  <a:buClrTx/>
                  <a:buFontTx/>
                  <a:buNone/>
                </a:pPr>
                <a:r>
                  <a:rPr lang="en-US" sz="1000" b="1">
                    <a:solidFill>
                      <a:srgbClr val="CC0000"/>
                    </a:solidFill>
                    <a:latin typeface="Verdana" pitchFamily="34" charset="0"/>
                  </a:rPr>
                  <a:t>LUN</a:t>
                </a:r>
              </a:p>
            </p:txBody>
          </p:sp>
        </p:grpSp>
        <p:grpSp>
          <p:nvGrpSpPr>
            <p:cNvPr id="9" name="Group 926"/>
            <p:cNvGrpSpPr>
              <a:grpSpLocks/>
            </p:cNvGrpSpPr>
            <p:nvPr/>
          </p:nvGrpSpPr>
          <p:grpSpPr bwMode="auto">
            <a:xfrm>
              <a:off x="3597" y="1529"/>
              <a:ext cx="336" cy="336"/>
              <a:chOff x="4608" y="2160"/>
              <a:chExt cx="336" cy="336"/>
            </a:xfrm>
          </p:grpSpPr>
          <p:pic>
            <p:nvPicPr>
              <p:cNvPr id="26668" name="Picture 927" descr="LUN"/>
              <p:cNvPicPr>
                <a:picLocks noChangeAspect="1" noChangeArrowheads="1"/>
              </p:cNvPicPr>
              <p:nvPr/>
            </p:nvPicPr>
            <p:blipFill>
              <a:blip r:embed="rId5"/>
              <a:srcRect/>
              <a:stretch>
                <a:fillRect/>
              </a:stretch>
            </p:blipFill>
            <p:spPr bwMode="auto">
              <a:xfrm>
                <a:off x="4608" y="2160"/>
                <a:ext cx="336" cy="336"/>
              </a:xfrm>
              <a:prstGeom prst="rect">
                <a:avLst/>
              </a:prstGeom>
              <a:noFill/>
              <a:ln w="9525">
                <a:noFill/>
                <a:miter lim="800000"/>
                <a:headEnd/>
                <a:tailEnd/>
              </a:ln>
            </p:spPr>
          </p:pic>
          <p:sp>
            <p:nvSpPr>
              <p:cNvPr id="26669" name="Text Box 928"/>
              <p:cNvSpPr txBox="1">
                <a:spLocks noChangeArrowheads="1"/>
              </p:cNvSpPr>
              <p:nvPr/>
            </p:nvSpPr>
            <p:spPr bwMode="auto">
              <a:xfrm>
                <a:off x="4608" y="2256"/>
                <a:ext cx="336" cy="154"/>
              </a:xfrm>
              <a:prstGeom prst="rect">
                <a:avLst/>
              </a:prstGeom>
              <a:noFill/>
              <a:ln w="15875" cap="rnd" algn="ctr">
                <a:noFill/>
                <a:prstDash val="sysDot"/>
                <a:miter lim="800000"/>
                <a:headEnd/>
                <a:tailEnd/>
              </a:ln>
            </p:spPr>
            <p:txBody>
              <a:bodyPr>
                <a:spAutoFit/>
              </a:bodyPr>
              <a:lstStyle/>
              <a:p>
                <a:pPr>
                  <a:buClrTx/>
                  <a:buFontTx/>
                  <a:buNone/>
                </a:pPr>
                <a:r>
                  <a:rPr lang="en-US" sz="1000" b="1">
                    <a:solidFill>
                      <a:srgbClr val="CC0000"/>
                    </a:solidFill>
                    <a:latin typeface="Verdana" pitchFamily="34" charset="0"/>
                  </a:rPr>
                  <a:t>LUN</a:t>
                </a:r>
              </a:p>
            </p:txBody>
          </p:sp>
        </p:grpSp>
      </p:grpSp>
      <p:sp>
        <p:nvSpPr>
          <p:cNvPr id="26664" name="Line 929"/>
          <p:cNvSpPr>
            <a:spLocks noChangeShapeType="1"/>
          </p:cNvSpPr>
          <p:nvPr/>
        </p:nvSpPr>
        <p:spPr bwMode="auto">
          <a:xfrm>
            <a:off x="6400800" y="1908175"/>
            <a:ext cx="609600" cy="0"/>
          </a:xfrm>
          <a:prstGeom prst="line">
            <a:avLst/>
          </a:prstGeom>
          <a:noFill/>
          <a:ln w="15875">
            <a:solidFill>
              <a:srgbClr val="000000"/>
            </a:solidFill>
            <a:round/>
            <a:headEnd/>
            <a:tailEnd type="triangle" w="med" len="med"/>
          </a:ln>
        </p:spPr>
        <p:txBody>
          <a:bodyPr/>
          <a:lstStyle/>
          <a:p>
            <a:endParaRPr lang="en-US"/>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&amp; Storage Network </a:t>
            </a:r>
            <a:endParaRPr lang="en-US" dirty="0"/>
          </a:p>
        </p:txBody>
      </p:sp>
      <p:sp>
        <p:nvSpPr>
          <p:cNvPr id="3" name="Content Placeholder 2"/>
          <p:cNvSpPr>
            <a:spLocks noGrp="1"/>
          </p:cNvSpPr>
          <p:nvPr>
            <p:ph idx="1"/>
          </p:nvPr>
        </p:nvSpPr>
        <p:spPr>
          <a:xfrm>
            <a:off x="806450" y="1233488"/>
            <a:ext cx="8229600" cy="440037"/>
          </a:xfrm>
        </p:spPr>
        <p:txBody>
          <a:bodyPr/>
          <a:lstStyle/>
          <a:p>
            <a:r>
              <a:rPr lang="en-US" dirty="0" smtClean="0"/>
              <a:t>In twin tailed SCSI cabling  only one server is active </a:t>
            </a:r>
            <a:endParaRPr lang="en-US" dirty="0"/>
          </a:p>
        </p:txBody>
      </p:sp>
      <p:pic>
        <p:nvPicPr>
          <p:cNvPr id="7171" name="Picture 3"/>
          <p:cNvPicPr>
            <a:picLocks noChangeAspect="1" noChangeArrowheads="1"/>
          </p:cNvPicPr>
          <p:nvPr/>
        </p:nvPicPr>
        <p:blipFill>
          <a:blip r:embed="rId2"/>
          <a:srcRect/>
          <a:stretch>
            <a:fillRect/>
          </a:stretch>
        </p:blipFill>
        <p:spPr bwMode="auto">
          <a:xfrm>
            <a:off x="310552" y="2104845"/>
            <a:ext cx="8635040" cy="3998283"/>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SAN </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759125" y="1009291"/>
            <a:ext cx="7677509" cy="5236234"/>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SCSI SAN </a:t>
            </a:r>
            <a:endParaRPr lang="en-US" dirty="0"/>
          </a:p>
        </p:txBody>
      </p:sp>
      <p:sp>
        <p:nvSpPr>
          <p:cNvPr id="3" name="Content Placeholder 2"/>
          <p:cNvSpPr>
            <a:spLocks noGrp="1"/>
          </p:cNvSpPr>
          <p:nvPr>
            <p:ph idx="1"/>
          </p:nvPr>
        </p:nvSpPr>
        <p:spPr/>
        <p:txBody>
          <a:bodyPr/>
          <a:lstStyle/>
          <a:p>
            <a:r>
              <a:rPr lang="en-US" dirty="0" smtClean="0"/>
              <a:t>Can be built using multi port storage system</a:t>
            </a:r>
          </a:p>
          <a:p>
            <a:r>
              <a:rPr lang="en-US" dirty="0" smtClean="0"/>
              <a:t>Length restriction of SCSI puts constraint </a:t>
            </a:r>
          </a:p>
          <a:p>
            <a:r>
              <a:rPr lang="en-US" dirty="0" smtClean="0"/>
              <a:t>Difficult to administer </a:t>
            </a:r>
          </a:p>
          <a:p>
            <a:r>
              <a:rPr lang="en-US" dirty="0" smtClean="0"/>
              <a:t>Link extender can be used for extending the bus length</a:t>
            </a: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671093"/>
          </a:xfrm>
        </p:spPr>
        <p:txBody>
          <a:bodyPr/>
          <a:lstStyle/>
          <a:p>
            <a:pPr algn="l"/>
            <a:r>
              <a:rPr lang="en-US" dirty="0" smtClean="0"/>
              <a:t>FC</a:t>
            </a:r>
            <a:endParaRPr lang="en-US" dirty="0"/>
          </a:p>
        </p:txBody>
      </p:sp>
      <p:sp>
        <p:nvSpPr>
          <p:cNvPr id="3" name="Content Placeholder 2"/>
          <p:cNvSpPr>
            <a:spLocks noGrp="1"/>
          </p:cNvSpPr>
          <p:nvPr>
            <p:ph idx="1"/>
          </p:nvPr>
        </p:nvSpPr>
        <p:spPr>
          <a:xfrm>
            <a:off x="284672" y="1431985"/>
            <a:ext cx="8751378" cy="4339087"/>
          </a:xfrm>
        </p:spPr>
        <p:txBody>
          <a:bodyPr/>
          <a:lstStyle/>
          <a:p>
            <a:r>
              <a:rPr lang="en-US" sz="2400" dirty="0" smtClean="0"/>
              <a:t>A communication protocol designed to achieve</a:t>
            </a:r>
          </a:p>
          <a:p>
            <a:pPr lvl="1">
              <a:buFont typeface="Helvetica" pitchFamily="34" charset="0"/>
              <a:buChar char="—"/>
            </a:pPr>
            <a:r>
              <a:rPr lang="en-US" sz="2400" dirty="0" smtClean="0"/>
              <a:t>existing channel and networking protocols to run over the same physical interface and media </a:t>
            </a:r>
          </a:p>
          <a:p>
            <a:pPr lvl="1">
              <a:buFont typeface="Helvetica" pitchFamily="34" charset="0"/>
              <a:buChar char="—"/>
            </a:pPr>
            <a:r>
              <a:rPr lang="en-US" sz="2400" dirty="0" smtClean="0"/>
              <a:t>High bandwidth (100MB/s and beyond)</a:t>
            </a:r>
          </a:p>
          <a:p>
            <a:pPr lvl="1">
              <a:buFont typeface="Helvetica" pitchFamily="34" charset="0"/>
              <a:buChar char="—"/>
            </a:pPr>
            <a:r>
              <a:rPr lang="en-US" sz="2400" dirty="0" smtClean="0"/>
              <a:t>Flexible topologies </a:t>
            </a:r>
          </a:p>
          <a:p>
            <a:pPr lvl="1">
              <a:buFont typeface="Helvetica" pitchFamily="34" charset="0"/>
              <a:buChar char="—"/>
            </a:pPr>
            <a:r>
              <a:rPr lang="en-US" sz="2400" dirty="0" smtClean="0"/>
              <a:t>Connectivity over several kilometers </a:t>
            </a:r>
          </a:p>
          <a:p>
            <a:pPr lvl="1">
              <a:buFont typeface="Helvetica" pitchFamily="34" charset="0"/>
              <a:buChar char="—"/>
            </a:pPr>
            <a:r>
              <a:rPr lang="en-US" sz="2400" dirty="0" smtClean="0"/>
              <a:t>Support for multiple data rates, media types, and connectors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Features of FC</a:t>
            </a:r>
            <a:endParaRPr lang="en-US" dirty="0"/>
          </a:p>
        </p:txBody>
      </p:sp>
      <p:sp>
        <p:nvSpPr>
          <p:cNvPr id="3" name="Content Placeholder 2"/>
          <p:cNvSpPr>
            <a:spLocks noGrp="1"/>
          </p:cNvSpPr>
          <p:nvPr>
            <p:ph idx="1"/>
          </p:nvPr>
        </p:nvSpPr>
        <p:spPr/>
        <p:txBody>
          <a:bodyPr/>
          <a:lstStyle/>
          <a:p>
            <a:r>
              <a:rPr lang="en-US" sz="2800" dirty="0" smtClean="0"/>
              <a:t>Serial transmission</a:t>
            </a:r>
          </a:p>
          <a:p>
            <a:r>
              <a:rPr lang="en-US" sz="2800" dirty="0" smtClean="0"/>
              <a:t>low rate transmission error </a:t>
            </a:r>
          </a:p>
          <a:p>
            <a:r>
              <a:rPr lang="en-US" sz="2800" dirty="0" smtClean="0"/>
              <a:t>Low latency</a:t>
            </a:r>
          </a:p>
          <a:p>
            <a:r>
              <a:rPr lang="en-US" sz="2800" dirty="0" smtClean="0"/>
              <a:t>Implementation of FC in hardware </a:t>
            </a:r>
          </a:p>
          <a:p>
            <a:endParaRPr lang="en-US" sz="28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Channel ?</a:t>
            </a:r>
            <a:endParaRPr lang="en-US" dirty="0"/>
          </a:p>
        </p:txBody>
      </p:sp>
      <p:sp>
        <p:nvSpPr>
          <p:cNvPr id="3" name="Content Placeholder 2"/>
          <p:cNvSpPr>
            <a:spLocks noGrp="1"/>
          </p:cNvSpPr>
          <p:nvPr>
            <p:ph idx="1"/>
          </p:nvPr>
        </p:nvSpPr>
        <p:spPr>
          <a:xfrm>
            <a:off x="388189" y="810883"/>
            <a:ext cx="8647861" cy="5771071"/>
          </a:xfrm>
        </p:spPr>
        <p:txBody>
          <a:bodyPr/>
          <a:lstStyle/>
          <a:p>
            <a:r>
              <a:rPr lang="en-US" sz="2400" dirty="0" smtClean="0"/>
              <a:t>A closed, direct, structured, and predictable mechanism for transmitting data between relatively few entities.</a:t>
            </a:r>
          </a:p>
          <a:p>
            <a:r>
              <a:rPr lang="en-US" sz="2400" dirty="0" smtClean="0"/>
              <a:t> Offers a direct or switched point-to-point connection between the communicating devices. </a:t>
            </a:r>
          </a:p>
          <a:p>
            <a:r>
              <a:rPr lang="en-US" sz="2400" dirty="0" smtClean="0"/>
              <a:t>once a channel is set up,</a:t>
            </a:r>
          </a:p>
          <a:p>
            <a:pPr lvl="1"/>
            <a:r>
              <a:rPr lang="en-US" sz="2400" dirty="0" smtClean="0"/>
              <a:t> </a:t>
            </a:r>
            <a:r>
              <a:rPr lang="en-US" sz="2000" dirty="0" smtClean="0"/>
              <a:t>there is very little decision making needed enabling hardware-intensive environment </a:t>
            </a:r>
          </a:p>
          <a:p>
            <a:pPr lvl="1"/>
            <a:r>
              <a:rPr lang="en-US" sz="2000" dirty="0" smtClean="0"/>
              <a:t> transports data at the high speed with low overhead</a:t>
            </a:r>
            <a:r>
              <a:rPr lang="en-US" sz="2400" dirty="0" smtClean="0"/>
              <a:t>.</a:t>
            </a:r>
          </a:p>
          <a:p>
            <a:r>
              <a:rPr lang="en-US" sz="2400" dirty="0" smtClean="0"/>
              <a:t>Channels are commonly used to connect peripheral devices such as a disk drive, printer, tape drive, etc. to a workstation. </a:t>
            </a:r>
          </a:p>
          <a:p>
            <a:r>
              <a:rPr lang="en-US" sz="2400" dirty="0" smtClean="0"/>
              <a:t>Common channel protocols are Small Computer System Interface (SCSI) and High Performance Parallel Interface (HIPPI).</a:t>
            </a:r>
            <a:endParaRPr lang="en-US" sz="24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t>
            </a:r>
            <a:endParaRPr lang="en-US" dirty="0"/>
          </a:p>
        </p:txBody>
      </p:sp>
      <p:sp>
        <p:nvSpPr>
          <p:cNvPr id="3" name="Content Placeholder 2"/>
          <p:cNvSpPr>
            <a:spLocks noGrp="1"/>
          </p:cNvSpPr>
          <p:nvPr>
            <p:ph idx="1"/>
          </p:nvPr>
        </p:nvSpPr>
        <p:spPr>
          <a:xfrm>
            <a:off x="362309" y="1233488"/>
            <a:ext cx="8673741" cy="5236323"/>
          </a:xfrm>
        </p:spPr>
        <p:txBody>
          <a:bodyPr/>
          <a:lstStyle/>
          <a:p>
            <a:r>
              <a:rPr lang="en-US" sz="2000" dirty="0" smtClean="0"/>
              <a:t>Networks are aggregations of distributed nodes(like workstations, file servers or peripherals) with there own protocol that support interaction among these nodes.</a:t>
            </a:r>
          </a:p>
          <a:p>
            <a:r>
              <a:rPr lang="en-US" sz="2000" dirty="0" smtClean="0"/>
              <a:t>Networks are unstructured and unpredictable</a:t>
            </a:r>
          </a:p>
          <a:p>
            <a:r>
              <a:rPr lang="en-US" sz="2000" dirty="0" smtClean="0"/>
              <a:t>Networks are able to automatically adjust to changing environments and can support a larger number of connected nodes.</a:t>
            </a:r>
          </a:p>
          <a:p>
            <a:r>
              <a:rPr lang="en-US" sz="2000" dirty="0" smtClean="0"/>
              <a:t>Require decision making in order to successfully route data from one point to another.</a:t>
            </a:r>
          </a:p>
          <a:p>
            <a:r>
              <a:rPr lang="en-US" sz="2000" dirty="0" smtClean="0"/>
              <a:t>Networks have relatively high overhead since they are software-intensive </a:t>
            </a:r>
          </a:p>
          <a:p>
            <a:r>
              <a:rPr lang="en-US" sz="2000" dirty="0" smtClean="0"/>
              <a:t>networks inherently slower than channels.</a:t>
            </a:r>
          </a:p>
          <a:p>
            <a:r>
              <a:rPr lang="en-US" sz="2000" dirty="0" smtClean="0"/>
              <a:t>Examples of common networks are Ethernet, Token Ring, and Fiber Distributed Data Interface (FDDI)</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Platter</a:t>
            </a:r>
            <a:endParaRPr lang="en-US" dirty="0"/>
          </a:p>
        </p:txBody>
      </p:sp>
      <p:sp>
        <p:nvSpPr>
          <p:cNvPr id="3" name="Content Placeholder 2"/>
          <p:cNvSpPr>
            <a:spLocks noGrp="1"/>
          </p:cNvSpPr>
          <p:nvPr>
            <p:ph idx="1"/>
          </p:nvPr>
        </p:nvSpPr>
        <p:spPr>
          <a:xfrm>
            <a:off x="269507" y="1233488"/>
            <a:ext cx="8766543" cy="1942849"/>
          </a:xfrm>
        </p:spPr>
        <p:txBody>
          <a:bodyPr/>
          <a:lstStyle/>
          <a:p>
            <a:r>
              <a:rPr lang="en-US" dirty="0" smtClean="0"/>
              <a:t>Are made up of glass or aluminum substrate</a:t>
            </a:r>
          </a:p>
          <a:p>
            <a:r>
              <a:rPr lang="en-US" dirty="0" smtClean="0"/>
              <a:t>Is coated with material</a:t>
            </a:r>
          </a:p>
          <a:p>
            <a:r>
              <a:rPr lang="en-US" dirty="0" smtClean="0"/>
              <a:t>It  is rigid, thin,  flat , smooth</a:t>
            </a:r>
          </a:p>
          <a:p>
            <a:r>
              <a:rPr lang="en-US" dirty="0" smtClean="0"/>
              <a:t>All platters are attached to common shaft  (spindle)</a:t>
            </a:r>
          </a:p>
          <a:p>
            <a:r>
              <a:rPr lang="en-US" dirty="0" smtClean="0"/>
              <a:t>Rigidity &amp; smoothness is very important . Any defect could result in head crash </a:t>
            </a:r>
            <a:endParaRPr lang="en-US" dirty="0"/>
          </a:p>
        </p:txBody>
      </p:sp>
      <p:pic>
        <p:nvPicPr>
          <p:cNvPr id="2050" name="Picture 2"/>
          <p:cNvPicPr>
            <a:picLocks noChangeAspect="1" noChangeArrowheads="1"/>
          </p:cNvPicPr>
          <p:nvPr/>
        </p:nvPicPr>
        <p:blipFill>
          <a:blip r:embed="rId2"/>
          <a:srcRect/>
          <a:stretch>
            <a:fillRect/>
          </a:stretch>
        </p:blipFill>
        <p:spPr bwMode="auto">
          <a:xfrm>
            <a:off x="1251284" y="3378467"/>
            <a:ext cx="5852160" cy="2194559"/>
          </a:xfrm>
          <a:prstGeom prst="rect">
            <a:avLst/>
          </a:prstGeom>
          <a:noFill/>
          <a:ln w="9525">
            <a:noFill/>
            <a:miter lim="800000"/>
            <a:headEnd/>
            <a:tailEnd/>
          </a:ln>
          <a:effec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Network </a:t>
            </a:r>
            <a:endParaRPr lang="en-US" dirty="0"/>
          </a:p>
        </p:txBody>
      </p:sp>
      <p:sp>
        <p:nvSpPr>
          <p:cNvPr id="3" name="Content Placeholder 2"/>
          <p:cNvSpPr>
            <a:spLocks noGrp="1"/>
          </p:cNvSpPr>
          <p:nvPr>
            <p:ph idx="1"/>
          </p:nvPr>
        </p:nvSpPr>
        <p:spPr>
          <a:xfrm>
            <a:off x="806450" y="1233489"/>
            <a:ext cx="8229600" cy="3588678"/>
          </a:xfrm>
        </p:spPr>
        <p:txBody>
          <a:bodyPr/>
          <a:lstStyle/>
          <a:p>
            <a:r>
              <a:rPr lang="en-US" dirty="0" smtClean="0"/>
              <a:t>OSI ( Open Standard Interconnect ) Model  Has seven layers</a:t>
            </a:r>
          </a:p>
          <a:p>
            <a:pPr lvl="1"/>
            <a:r>
              <a:rPr lang="en-US" dirty="0" smtClean="0"/>
              <a:t>Physical, Data Link, Network, Transport, Session, Presentation, and Application.</a:t>
            </a:r>
          </a:p>
          <a:p>
            <a:r>
              <a:rPr lang="en-US" dirty="0" smtClean="0"/>
              <a:t>Fibre Channel does not follow this model, the protocol has been broken into five layers</a:t>
            </a:r>
          </a:p>
          <a:p>
            <a:pPr lvl="1"/>
            <a:r>
              <a:rPr lang="en-US" dirty="0" smtClean="0"/>
              <a:t>FC-0, FC-1, FC-2, FC-3, and FC-4</a:t>
            </a:r>
          </a:p>
          <a:p>
            <a:pPr lvl="1"/>
            <a:r>
              <a:rPr lang="en-US" dirty="0" smtClean="0"/>
              <a:t>FC-0 to FC-2 contains the physical description of Fibre Channel defined in the FC-PH </a:t>
            </a:r>
          </a:p>
          <a:p>
            <a:pPr lvl="1"/>
            <a:r>
              <a:rPr lang="en-US" dirty="0" smtClean="0"/>
              <a:t>FC-3 and FC-4 describe the interface with other applications</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785004" y="785004"/>
            <a:ext cx="8177841" cy="4979209"/>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0</a:t>
            </a:r>
            <a:endParaRPr lang="en-US" dirty="0"/>
          </a:p>
        </p:txBody>
      </p:sp>
      <p:sp>
        <p:nvSpPr>
          <p:cNvPr id="3" name="Content Placeholder 2"/>
          <p:cNvSpPr>
            <a:spLocks noGrp="1"/>
          </p:cNvSpPr>
          <p:nvPr>
            <p:ph idx="1"/>
          </p:nvPr>
        </p:nvSpPr>
        <p:spPr>
          <a:xfrm>
            <a:off x="322729" y="1233488"/>
            <a:ext cx="8713321" cy="5310747"/>
          </a:xfrm>
        </p:spPr>
        <p:txBody>
          <a:bodyPr/>
          <a:lstStyle/>
          <a:p>
            <a:r>
              <a:rPr lang="en-US" sz="2400" dirty="0" smtClean="0"/>
              <a:t>Defines the physical media used to link two Fibre Channel ports. This includes </a:t>
            </a:r>
          </a:p>
          <a:p>
            <a:pPr lvl="1"/>
            <a:r>
              <a:rPr lang="en-US" sz="2400" dirty="0" smtClean="0"/>
              <a:t>Types of cabling</a:t>
            </a:r>
          </a:p>
          <a:p>
            <a:pPr lvl="1"/>
            <a:r>
              <a:rPr lang="en-US" sz="2400" dirty="0" smtClean="0"/>
              <a:t>Optical &amp; electrical parameters, data rate , maximum transfer distance, noise limits  etc</a:t>
            </a:r>
          </a:p>
          <a:p>
            <a:pPr lvl="1"/>
            <a:r>
              <a:rPr lang="en-US" sz="2400" dirty="0" smtClean="0"/>
              <a:t>Fibre Channel supports two types of cables: </a:t>
            </a:r>
          </a:p>
          <a:p>
            <a:pPr lvl="2"/>
            <a:r>
              <a:rPr lang="en-US" sz="2400" dirty="0" smtClean="0"/>
              <a:t>Copper  :used for interconnecting storage devices over short distances</a:t>
            </a:r>
          </a:p>
          <a:p>
            <a:pPr lvl="2"/>
            <a:r>
              <a:rPr lang="en-US" sz="2400" dirty="0" smtClean="0"/>
              <a:t>Optical ( Single Mode , Multimode ) </a:t>
            </a:r>
          </a:p>
          <a:p>
            <a:r>
              <a:rPr lang="en-US" sz="2400" dirty="0" smtClean="0"/>
              <a:t>Each link must connect two Fibre Channel ports, a transmitting port at one end and a receiving port at the other end.</a:t>
            </a:r>
            <a:endParaRPr lang="en-US" sz="2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1</a:t>
            </a:r>
            <a:endParaRPr lang="en-US" dirty="0"/>
          </a:p>
        </p:txBody>
      </p:sp>
      <p:sp>
        <p:nvSpPr>
          <p:cNvPr id="3" name="Content Placeholder 2"/>
          <p:cNvSpPr>
            <a:spLocks noGrp="1"/>
          </p:cNvSpPr>
          <p:nvPr>
            <p:ph idx="1"/>
          </p:nvPr>
        </p:nvSpPr>
        <p:spPr>
          <a:xfrm>
            <a:off x="358588" y="1233488"/>
            <a:ext cx="8677462" cy="4817688"/>
          </a:xfrm>
        </p:spPr>
        <p:txBody>
          <a:bodyPr/>
          <a:lstStyle/>
          <a:p>
            <a:r>
              <a:rPr lang="en-US" sz="2800" dirty="0" smtClean="0"/>
              <a:t>FC-1 defines the transmission protocol </a:t>
            </a:r>
          </a:p>
          <a:p>
            <a:pPr lvl="1"/>
            <a:r>
              <a:rPr lang="en-US" sz="2800" dirty="0" smtClean="0"/>
              <a:t>serial encoding and decoding rules ( 8b/10b  or 64b/66b ), special character &amp; error control </a:t>
            </a:r>
          </a:p>
          <a:p>
            <a:pPr lvl="1"/>
            <a:r>
              <a:rPr lang="en-US" sz="2800" dirty="0" smtClean="0"/>
              <a:t>The information transmitted over a fiber is encoded 8 bits at a time into a 10 bit Transmission Character</a:t>
            </a:r>
          </a:p>
          <a:p>
            <a:r>
              <a:rPr lang="en-US" sz="2800" dirty="0" smtClean="0"/>
              <a:t>The layer also controls the media access, defining the receiving and transmitting ports and there operations</a:t>
            </a:r>
            <a:r>
              <a:rPr lang="en-US" dirty="0" smtClean="0"/>
              <a:t>. </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2</a:t>
            </a:r>
            <a:endParaRPr lang="en-US" dirty="0"/>
          </a:p>
        </p:txBody>
      </p:sp>
      <p:sp>
        <p:nvSpPr>
          <p:cNvPr id="3" name="Content Placeholder 2"/>
          <p:cNvSpPr>
            <a:spLocks noGrp="1"/>
          </p:cNvSpPr>
          <p:nvPr>
            <p:ph idx="1"/>
          </p:nvPr>
        </p:nvSpPr>
        <p:spPr>
          <a:xfrm>
            <a:off x="276045" y="1233488"/>
            <a:ext cx="8760005" cy="4530725"/>
          </a:xfrm>
        </p:spPr>
        <p:txBody>
          <a:bodyPr/>
          <a:lstStyle/>
          <a:p>
            <a:r>
              <a:rPr lang="en-US" sz="2400" dirty="0" smtClean="0"/>
              <a:t>Serves as the transport mechanism of </a:t>
            </a:r>
            <a:r>
              <a:rPr lang="en-US" sz="2400" dirty="0" err="1" smtClean="0"/>
              <a:t>Fibre</a:t>
            </a:r>
            <a:r>
              <a:rPr lang="en-US" sz="2400" dirty="0" smtClean="0"/>
              <a:t> Channel</a:t>
            </a:r>
          </a:p>
          <a:p>
            <a:r>
              <a:rPr lang="en-US" sz="2400" dirty="0" smtClean="0"/>
              <a:t>Provides Fiber Channel classes of service information</a:t>
            </a:r>
          </a:p>
          <a:p>
            <a:r>
              <a:rPr lang="en-US" sz="2400" dirty="0" smtClean="0"/>
              <a:t>Mechanisms for controlling the three service classes </a:t>
            </a:r>
          </a:p>
          <a:p>
            <a:r>
              <a:rPr lang="en-US" sz="2400" dirty="0" smtClean="0"/>
              <a:t>The layer defines most of the Fiber Channel specific flow control, encapsulation of data into frames ,sequence and exchanges. </a:t>
            </a:r>
          </a:p>
          <a:p>
            <a:r>
              <a:rPr lang="en-US" sz="2400" dirty="0" smtClean="0"/>
              <a:t>The layer also defines the physical models for the Fibre Channel components, including the definition of nodes, ports, segmentation and reassembly, Login/Logout and Fibre Channel topologies. </a:t>
            </a:r>
            <a:endParaRPr lang="en-US" sz="24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3</a:t>
            </a:r>
            <a:endParaRPr lang="en-US" dirty="0"/>
          </a:p>
        </p:txBody>
      </p:sp>
      <p:sp>
        <p:nvSpPr>
          <p:cNvPr id="3" name="Content Placeholder 2"/>
          <p:cNvSpPr>
            <a:spLocks noGrp="1"/>
          </p:cNvSpPr>
          <p:nvPr>
            <p:ph idx="1"/>
          </p:nvPr>
        </p:nvSpPr>
        <p:spPr>
          <a:xfrm>
            <a:off x="349624" y="1233488"/>
            <a:ext cx="8686426" cy="5050771"/>
          </a:xfrm>
        </p:spPr>
        <p:txBody>
          <a:bodyPr/>
          <a:lstStyle/>
          <a:p>
            <a:r>
              <a:rPr lang="en-US" sz="2800" dirty="0" smtClean="0"/>
              <a:t>FC-3 layer is intended to provide the common services required for advanced features such as:</a:t>
            </a:r>
          </a:p>
          <a:p>
            <a:pPr lvl="1"/>
            <a:r>
              <a:rPr lang="en-US" sz="2800" dirty="0" smtClean="0"/>
              <a:t>Hunt groups-The ability for more than one Port to respond to the same alias address</a:t>
            </a:r>
          </a:p>
          <a:p>
            <a:pPr lvl="1"/>
            <a:r>
              <a:rPr lang="en-US" sz="2800" dirty="0" smtClean="0"/>
              <a:t>Striping-To multiply bandwidth </a:t>
            </a:r>
            <a:endParaRPr lang="en-US" sz="28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FC 4</a:t>
            </a:r>
            <a:endParaRPr lang="en-US" dirty="0"/>
          </a:p>
        </p:txBody>
      </p:sp>
      <p:sp>
        <p:nvSpPr>
          <p:cNvPr id="3" name="Content Placeholder 2"/>
          <p:cNvSpPr>
            <a:spLocks noGrp="1"/>
          </p:cNvSpPr>
          <p:nvPr>
            <p:ph idx="1"/>
          </p:nvPr>
        </p:nvSpPr>
        <p:spPr>
          <a:xfrm>
            <a:off x="806450" y="1233488"/>
            <a:ext cx="8229600" cy="5434731"/>
          </a:xfrm>
        </p:spPr>
        <p:txBody>
          <a:bodyPr/>
          <a:lstStyle/>
          <a:p>
            <a:r>
              <a:rPr lang="en-US" dirty="0" smtClean="0"/>
              <a:t>FC-4 defines the application interfaces that can execute over Fibre Channel</a:t>
            </a:r>
          </a:p>
          <a:p>
            <a:r>
              <a:rPr lang="en-US" dirty="0" smtClean="0"/>
              <a:t>It specifies the mapping of upper layer protocols using the FC levels below</a:t>
            </a:r>
          </a:p>
          <a:p>
            <a:r>
              <a:rPr lang="en-US" dirty="0" smtClean="0"/>
              <a:t>Fibre Channel can transporting both network and channel information and allows both protocol types to be concurrently transported over the same physical interface</a:t>
            </a:r>
          </a:p>
          <a:p>
            <a:r>
              <a:rPr lang="en-US" dirty="0" smtClean="0"/>
              <a:t>The following network and channel Upper Layer Protocols (ULP) mapping are currently specified or proposed as FC-4s. </a:t>
            </a:r>
          </a:p>
          <a:p>
            <a:pPr lvl="1"/>
            <a:r>
              <a:rPr lang="en-US" dirty="0" smtClean="0"/>
              <a:t>Small Computer System Interface (SCSI) </a:t>
            </a:r>
          </a:p>
          <a:p>
            <a:pPr lvl="1"/>
            <a:r>
              <a:rPr lang="en-US" dirty="0" smtClean="0"/>
              <a:t>Internet Protocol (IP) </a:t>
            </a:r>
          </a:p>
          <a:p>
            <a:pPr lvl="1"/>
            <a:r>
              <a:rPr lang="en-US" dirty="0" smtClean="0"/>
              <a:t>High Performance Parallel Interface (HIPPI)Framing Protocol </a:t>
            </a:r>
          </a:p>
          <a:p>
            <a:pPr lvl="1"/>
            <a:r>
              <a:rPr lang="en-US" dirty="0" smtClean="0"/>
              <a:t>Link Encapsulation (FC-LE) </a:t>
            </a:r>
          </a:p>
          <a:p>
            <a:pPr lvl="1"/>
            <a:r>
              <a:rPr lang="en-US" dirty="0" smtClean="0"/>
              <a:t>IEEE 802.2 </a:t>
            </a:r>
          </a:p>
          <a:p>
            <a:pPr lvl="1"/>
            <a:r>
              <a:rPr lang="en-US" dirty="0" smtClean="0"/>
              <a:t>Asynchronous Transfer Mode - Adaption Layer 5 (ATM-AAL5) </a:t>
            </a:r>
          </a:p>
          <a:p>
            <a:pPr lvl="1"/>
            <a:r>
              <a:rPr lang="en-US" dirty="0" smtClean="0"/>
              <a:t>Intelligent Peripheral Interface - 3 (IPI-3) (disk and tape) </a:t>
            </a:r>
          </a:p>
          <a:p>
            <a:pPr lvl="1"/>
            <a:r>
              <a:rPr lang="en-US" dirty="0" smtClean="0"/>
              <a:t>Single Byte Command Code Sets (SBCCS) </a:t>
            </a:r>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Upper Layer Protocols</a:t>
            </a:r>
            <a:endParaRPr lang="en-US" dirty="0"/>
          </a:p>
        </p:txBody>
      </p:sp>
      <p:sp>
        <p:nvSpPr>
          <p:cNvPr id="3" name="Content Placeholder 2"/>
          <p:cNvSpPr>
            <a:spLocks noGrp="1"/>
          </p:cNvSpPr>
          <p:nvPr>
            <p:ph idx="1"/>
          </p:nvPr>
        </p:nvSpPr>
        <p:spPr>
          <a:xfrm>
            <a:off x="414068" y="854016"/>
            <a:ext cx="8621982" cy="5831456"/>
          </a:xfrm>
        </p:spPr>
        <p:txBody>
          <a:bodyPr/>
          <a:lstStyle/>
          <a:p>
            <a:r>
              <a:rPr lang="en-US" sz="2400" dirty="0" smtClean="0"/>
              <a:t>The following network and channel Upper Layer Protocols (ULP) mapping are currently specified or proposed as FC-4. </a:t>
            </a:r>
          </a:p>
          <a:p>
            <a:pPr lvl="1"/>
            <a:r>
              <a:rPr lang="en-US" sz="2400" dirty="0" smtClean="0"/>
              <a:t>Small Computer System Interface (SCSI) </a:t>
            </a:r>
          </a:p>
          <a:p>
            <a:pPr lvl="1"/>
            <a:r>
              <a:rPr lang="en-US" sz="2400" dirty="0" smtClean="0"/>
              <a:t>Internet Protocol (IP) </a:t>
            </a:r>
          </a:p>
          <a:p>
            <a:pPr lvl="1"/>
            <a:r>
              <a:rPr lang="en-US" sz="2400" dirty="0" smtClean="0"/>
              <a:t>High Performance Parallel Interface (HIPPI) Protocol </a:t>
            </a:r>
          </a:p>
          <a:p>
            <a:pPr lvl="1"/>
            <a:r>
              <a:rPr lang="en-US" sz="2400" dirty="0" smtClean="0"/>
              <a:t>Link Encapsulation (FC-LE) </a:t>
            </a:r>
          </a:p>
          <a:p>
            <a:pPr lvl="1"/>
            <a:r>
              <a:rPr lang="en-US" sz="2400" dirty="0" smtClean="0"/>
              <a:t>IEEE 802.2 </a:t>
            </a:r>
          </a:p>
          <a:p>
            <a:pPr lvl="1"/>
            <a:r>
              <a:rPr lang="en-US" sz="2400" dirty="0" smtClean="0"/>
              <a:t>Asynchronous Transfer Mode - Adaption Layer 5 (ATM-AAL5) </a:t>
            </a:r>
          </a:p>
          <a:p>
            <a:pPr lvl="1"/>
            <a:r>
              <a:rPr lang="en-US" sz="2400" dirty="0" smtClean="0"/>
              <a:t>Intelligent Peripheral Interface - 3 (IPI-3) (disk and tape) </a:t>
            </a:r>
          </a:p>
          <a:p>
            <a:pPr lvl="1"/>
            <a:r>
              <a:rPr lang="en-US" sz="2400" dirty="0" smtClean="0"/>
              <a:t>Single Byte Command Code Sets (SBCCS) </a:t>
            </a:r>
          </a:p>
          <a:p>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 of Fibre Channel </a:t>
            </a:r>
            <a:endParaRPr lang="en-US" dirty="0"/>
          </a:p>
        </p:txBody>
      </p:sp>
      <p:sp>
        <p:nvSpPr>
          <p:cNvPr id="3" name="Content Placeholder 2"/>
          <p:cNvSpPr>
            <a:spLocks noGrp="1"/>
          </p:cNvSpPr>
          <p:nvPr>
            <p:ph idx="1"/>
          </p:nvPr>
        </p:nvSpPr>
        <p:spPr/>
        <p:txBody>
          <a:bodyPr/>
          <a:lstStyle/>
          <a:p>
            <a:r>
              <a:rPr lang="en-US" b="1" dirty="0" smtClean="0"/>
              <a:t>Multiple Topologies - </a:t>
            </a:r>
            <a:r>
              <a:rPr lang="en-US" dirty="0" smtClean="0"/>
              <a:t>Dedicated point-to-point, shared loops, and scaled switched topologies</a:t>
            </a:r>
          </a:p>
          <a:p>
            <a:r>
              <a:rPr lang="en-US" b="1" dirty="0" smtClean="0"/>
              <a:t>Multiple Protocols - </a:t>
            </a:r>
            <a:r>
              <a:rPr lang="en-US" dirty="0" smtClean="0"/>
              <a:t>Fibre Channel delivers data. SCSI, TCP/IP, video, or raw data can all take advantage of high performance, reliable Fibre Channel technology</a:t>
            </a:r>
          </a:p>
          <a:p>
            <a:r>
              <a:rPr lang="en-US" b="1" dirty="0" smtClean="0"/>
              <a:t>Scalable - </a:t>
            </a:r>
            <a:r>
              <a:rPr lang="en-US" dirty="0" smtClean="0"/>
              <a:t>From single point-to-point gigabit links to integrated enterprises with hundreds of servers, Fibre Channel delivers unmatched performance</a:t>
            </a:r>
          </a:p>
          <a:p>
            <a:r>
              <a:rPr lang="en-US" b="1" dirty="0" smtClean="0"/>
              <a:t>Congestion Free - </a:t>
            </a:r>
            <a:r>
              <a:rPr lang="en-US" dirty="0" smtClean="0"/>
              <a:t>Fibre Channel's credit-based flow control delivers data as fast as the destination buffer is able to receive it. </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terminology </a:t>
            </a:r>
            <a:endParaRPr lang="en-US" dirty="0"/>
          </a:p>
        </p:txBody>
      </p:sp>
      <p:sp>
        <p:nvSpPr>
          <p:cNvPr id="3" name="Content Placeholder 2"/>
          <p:cNvSpPr>
            <a:spLocks noGrp="1"/>
          </p:cNvSpPr>
          <p:nvPr>
            <p:ph idx="1"/>
          </p:nvPr>
        </p:nvSpPr>
        <p:spPr>
          <a:xfrm>
            <a:off x="806450" y="1233488"/>
            <a:ext cx="8229600" cy="2562135"/>
          </a:xfrm>
        </p:spPr>
        <p:txBody>
          <a:bodyPr/>
          <a:lstStyle/>
          <a:p>
            <a:r>
              <a:rPr lang="en-US" dirty="0" smtClean="0"/>
              <a:t>Node :  </a:t>
            </a:r>
          </a:p>
          <a:p>
            <a:pPr lvl="1"/>
            <a:r>
              <a:rPr lang="en-US" dirty="0" smtClean="0"/>
              <a:t>A device that attaches to </a:t>
            </a:r>
            <a:r>
              <a:rPr lang="en-US" dirty="0" err="1" smtClean="0"/>
              <a:t>fibre</a:t>
            </a:r>
            <a:r>
              <a:rPr lang="en-US" dirty="0" smtClean="0"/>
              <a:t> channel</a:t>
            </a:r>
          </a:p>
          <a:p>
            <a:pPr lvl="1"/>
            <a:r>
              <a:rPr lang="en-US" dirty="0" smtClean="0"/>
              <a:t>It may be a workstation, disk drive , tape drive or even a phone</a:t>
            </a:r>
          </a:p>
          <a:p>
            <a:r>
              <a:rPr lang="en-US" dirty="0" smtClean="0"/>
              <a:t>Ports : Each node has at least one port to provide  access to the node </a:t>
            </a:r>
          </a:p>
          <a:p>
            <a:r>
              <a:rPr lang="en-US" dirty="0" smtClean="0"/>
              <a:t>Link:</a:t>
            </a:r>
          </a:p>
          <a:p>
            <a:pPr lvl="1"/>
            <a:r>
              <a:rPr lang="en-US" dirty="0" smtClean="0"/>
              <a:t>Link is made up of two </a:t>
            </a:r>
            <a:r>
              <a:rPr lang="en-US" dirty="0" err="1" smtClean="0"/>
              <a:t>fibres</a:t>
            </a:r>
            <a:r>
              <a:rPr lang="en-US" dirty="0" smtClean="0"/>
              <a:t> connected  to receive and transmit . The pair of </a:t>
            </a:r>
            <a:r>
              <a:rPr lang="en-US" dirty="0" err="1" smtClean="0"/>
              <a:t>fibre</a:t>
            </a:r>
            <a:r>
              <a:rPr lang="en-US" dirty="0" smtClean="0"/>
              <a:t>  is called link</a:t>
            </a:r>
            <a:endParaRPr lang="en-US" dirty="0"/>
          </a:p>
        </p:txBody>
      </p:sp>
      <p:pic>
        <p:nvPicPr>
          <p:cNvPr id="2050" name="Picture 2"/>
          <p:cNvPicPr>
            <a:picLocks noChangeAspect="1" noChangeArrowheads="1"/>
          </p:cNvPicPr>
          <p:nvPr/>
        </p:nvPicPr>
        <p:blipFill>
          <a:blip r:embed="rId2"/>
          <a:srcRect/>
          <a:stretch>
            <a:fillRect/>
          </a:stretch>
        </p:blipFill>
        <p:spPr bwMode="auto">
          <a:xfrm>
            <a:off x="750498" y="3890514"/>
            <a:ext cx="7539487" cy="250166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Read Write head </a:t>
            </a:r>
            <a:endParaRPr lang="en-US" dirty="0"/>
          </a:p>
        </p:txBody>
      </p:sp>
      <p:sp>
        <p:nvSpPr>
          <p:cNvPr id="3" name="Content Placeholder 2"/>
          <p:cNvSpPr>
            <a:spLocks noGrp="1"/>
          </p:cNvSpPr>
          <p:nvPr>
            <p:ph idx="1"/>
          </p:nvPr>
        </p:nvSpPr>
        <p:spPr>
          <a:xfrm>
            <a:off x="806450" y="1233489"/>
            <a:ext cx="8229600" cy="1721468"/>
          </a:xfrm>
        </p:spPr>
        <p:txBody>
          <a:bodyPr/>
          <a:lstStyle/>
          <a:p>
            <a:r>
              <a:rPr lang="en-US" dirty="0" smtClean="0"/>
              <a:t>Head flies above the platter surface </a:t>
            </a:r>
          </a:p>
          <a:p>
            <a:r>
              <a:rPr lang="en-US" dirty="0" smtClean="0"/>
              <a:t>Attached to actuator assembly </a:t>
            </a:r>
          </a:p>
          <a:p>
            <a:r>
              <a:rPr lang="en-US" dirty="0" smtClean="0"/>
              <a:t>OS does not know any thing about read write head</a:t>
            </a:r>
          </a:p>
          <a:p>
            <a:r>
              <a:rPr lang="en-US" dirty="0" smtClean="0"/>
              <a:t>Flying </a:t>
            </a:r>
            <a:r>
              <a:rPr lang="en-US" dirty="0" err="1" smtClean="0"/>
              <a:t>hight</a:t>
            </a:r>
            <a:r>
              <a:rPr lang="en-US" dirty="0" smtClean="0"/>
              <a:t> is measured in micrometers  </a:t>
            </a:r>
            <a:endParaRPr lang="en-US" dirty="0"/>
          </a:p>
        </p:txBody>
      </p:sp>
      <p:pic>
        <p:nvPicPr>
          <p:cNvPr id="3074" name="Picture 2"/>
          <p:cNvPicPr>
            <a:picLocks noChangeAspect="1" noChangeArrowheads="1"/>
          </p:cNvPicPr>
          <p:nvPr/>
        </p:nvPicPr>
        <p:blipFill>
          <a:blip r:embed="rId2"/>
          <a:srcRect/>
          <a:stretch>
            <a:fillRect/>
          </a:stretch>
        </p:blipFill>
        <p:spPr bwMode="auto">
          <a:xfrm>
            <a:off x="875899" y="3407342"/>
            <a:ext cx="7074568" cy="2762451"/>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0  Path </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733245" y="1130061"/>
            <a:ext cx="8255480" cy="5115464"/>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0  transmitter interface </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603849" y="1233488"/>
            <a:ext cx="8307238" cy="4530725"/>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0 Receiver interface </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621102" y="1341438"/>
            <a:ext cx="8522898" cy="4878207"/>
          </a:xfrm>
          <a:prstGeom prst="rect">
            <a:avLst/>
          </a:prstGeom>
          <a:noFill/>
          <a:ln w="9525">
            <a:noFill/>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stages </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 y="767751"/>
            <a:ext cx="9036050" cy="5658928"/>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Fibre channel : topology </a:t>
            </a:r>
            <a:endParaRPr lang="en-US" dirty="0"/>
          </a:p>
        </p:txBody>
      </p:sp>
      <p:sp>
        <p:nvSpPr>
          <p:cNvPr id="3" name="Content Placeholder 2"/>
          <p:cNvSpPr>
            <a:spLocks noGrp="1"/>
          </p:cNvSpPr>
          <p:nvPr>
            <p:ph idx="1"/>
          </p:nvPr>
        </p:nvSpPr>
        <p:spPr/>
        <p:txBody>
          <a:bodyPr/>
          <a:lstStyle/>
          <a:p>
            <a:r>
              <a:rPr lang="en-US" dirty="0" smtClean="0"/>
              <a:t>FC standard define three topology </a:t>
            </a:r>
          </a:p>
          <a:p>
            <a:pPr lvl="1"/>
            <a:r>
              <a:rPr lang="en-US" dirty="0" smtClean="0"/>
              <a:t>Point to point </a:t>
            </a:r>
          </a:p>
          <a:p>
            <a:pPr lvl="1"/>
            <a:r>
              <a:rPr lang="en-US" dirty="0" smtClean="0"/>
              <a:t>Arbitrated loop</a:t>
            </a:r>
          </a:p>
          <a:p>
            <a:pPr lvl="1"/>
            <a:r>
              <a:rPr lang="en-US" dirty="0" smtClean="0"/>
              <a:t>Fabric </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Point to point topology </a:t>
            </a:r>
            <a:endParaRPr lang="en-US" dirty="0"/>
          </a:p>
        </p:txBody>
      </p:sp>
      <p:sp>
        <p:nvSpPr>
          <p:cNvPr id="3" name="Content Placeholder 2"/>
          <p:cNvSpPr>
            <a:spLocks noGrp="1"/>
          </p:cNvSpPr>
          <p:nvPr>
            <p:ph idx="1"/>
          </p:nvPr>
        </p:nvSpPr>
        <p:spPr>
          <a:xfrm>
            <a:off x="198408" y="1035080"/>
            <a:ext cx="8747184" cy="3183237"/>
          </a:xfrm>
        </p:spPr>
        <p:txBody>
          <a:bodyPr/>
          <a:lstStyle/>
          <a:p>
            <a:r>
              <a:rPr lang="en-US" dirty="0" smtClean="0"/>
              <a:t>It consists of two and only two Fibre Channel devices connected directly together</a:t>
            </a:r>
          </a:p>
          <a:p>
            <a:r>
              <a:rPr lang="en-US" dirty="0" smtClean="0"/>
              <a:t>The transmit fiber of one device goes to the receive fiber of the other device, and vice versa</a:t>
            </a:r>
          </a:p>
          <a:p>
            <a:r>
              <a:rPr lang="en-US" dirty="0" smtClean="0"/>
              <a:t>There is no sharing of the media, which allows the devices to enjoy the total bandwidth of the link</a:t>
            </a:r>
          </a:p>
          <a:p>
            <a:r>
              <a:rPr lang="en-US" dirty="0" smtClean="0"/>
              <a:t>A simple link initialization is required of the two devices before communication can begin. </a:t>
            </a:r>
          </a:p>
          <a:p>
            <a:r>
              <a:rPr lang="en-US" dirty="0" smtClean="0"/>
              <a:t>Point to point communication occurs between two N ports  without use of fabric</a:t>
            </a:r>
          </a:p>
          <a:p>
            <a:r>
              <a:rPr lang="en-US" dirty="0" smtClean="0"/>
              <a:t>Ports must be connected with same media type and speed  </a:t>
            </a:r>
          </a:p>
          <a:p>
            <a:endParaRPr lang="en-US" dirty="0"/>
          </a:p>
        </p:txBody>
      </p:sp>
      <p:pic>
        <p:nvPicPr>
          <p:cNvPr id="7170" name="Picture 2"/>
          <p:cNvPicPr>
            <a:picLocks noChangeAspect="1" noChangeArrowheads="1"/>
          </p:cNvPicPr>
          <p:nvPr/>
        </p:nvPicPr>
        <p:blipFill>
          <a:blip r:embed="rId2"/>
          <a:srcRect/>
          <a:stretch>
            <a:fillRect/>
          </a:stretch>
        </p:blipFill>
        <p:spPr bwMode="auto">
          <a:xfrm>
            <a:off x="948906" y="4373591"/>
            <a:ext cx="7556739" cy="2044461"/>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Arbitrated  loop </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1687589" y="2054218"/>
            <a:ext cx="6467322" cy="2889265"/>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Arbitrated  loop </a:t>
            </a:r>
            <a:endParaRPr lang="en-US" dirty="0"/>
          </a:p>
        </p:txBody>
      </p:sp>
      <p:sp>
        <p:nvSpPr>
          <p:cNvPr id="3" name="Content Placeholder 2"/>
          <p:cNvSpPr>
            <a:spLocks noGrp="1"/>
          </p:cNvSpPr>
          <p:nvPr>
            <p:ph idx="1"/>
          </p:nvPr>
        </p:nvSpPr>
        <p:spPr>
          <a:xfrm>
            <a:off x="353683" y="1233488"/>
            <a:ext cx="8682367" cy="4530725"/>
          </a:xfrm>
        </p:spPr>
        <p:txBody>
          <a:bodyPr/>
          <a:lstStyle/>
          <a:p>
            <a:r>
              <a:rPr lang="en-US" sz="2400" dirty="0" smtClean="0"/>
              <a:t>Permits connection of up to 127 ports </a:t>
            </a:r>
          </a:p>
          <a:p>
            <a:r>
              <a:rPr lang="en-US" sz="2400" dirty="0" smtClean="0"/>
              <a:t>Shared bandwidth  </a:t>
            </a:r>
          </a:p>
          <a:p>
            <a:r>
              <a:rPr lang="en-US" sz="2400" dirty="0" smtClean="0"/>
              <a:t>Uses NL port to interconnect </a:t>
            </a:r>
          </a:p>
          <a:p>
            <a:r>
              <a:rPr lang="en-US" sz="2400" dirty="0" smtClean="0"/>
              <a:t>Data flow is in one direction in the loop </a:t>
            </a:r>
          </a:p>
          <a:p>
            <a:r>
              <a:rPr lang="en-US" sz="2400" dirty="0" smtClean="0"/>
              <a:t>Each port sees all messages  and transmit those which is not addressed to it </a:t>
            </a:r>
          </a:p>
          <a:p>
            <a:r>
              <a:rPr lang="en-US" sz="2400" dirty="0" smtClean="0"/>
              <a:t>Only two  ports can communicate at one given point of time </a:t>
            </a:r>
          </a:p>
          <a:p>
            <a:r>
              <a:rPr lang="en-US" sz="2400" dirty="0" smtClean="0"/>
              <a:t>When the current pair release the port , another pair may gain control through arbitration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790"/>
            <a:ext cx="8229600" cy="576262"/>
          </a:xfrm>
        </p:spPr>
        <p:txBody>
          <a:bodyPr/>
          <a:lstStyle/>
          <a:p>
            <a:r>
              <a:rPr lang="en-US" dirty="0" smtClean="0"/>
              <a:t>Gaining loop  control</a:t>
            </a:r>
            <a:endParaRPr lang="en-US" dirty="0"/>
          </a:p>
        </p:txBody>
      </p:sp>
      <p:sp>
        <p:nvSpPr>
          <p:cNvPr id="3" name="Content Placeholder 2"/>
          <p:cNvSpPr>
            <a:spLocks noGrp="1"/>
          </p:cNvSpPr>
          <p:nvPr>
            <p:ph idx="1"/>
          </p:nvPr>
        </p:nvSpPr>
        <p:spPr>
          <a:xfrm>
            <a:off x="146649" y="828136"/>
            <a:ext cx="8889401" cy="5814204"/>
          </a:xfrm>
        </p:spPr>
        <p:txBody>
          <a:bodyPr/>
          <a:lstStyle/>
          <a:p>
            <a:r>
              <a:rPr lang="en-US" sz="2400" dirty="0" smtClean="0"/>
              <a:t>To gain control of loop,  A device  transmits  </a:t>
            </a:r>
            <a:r>
              <a:rPr lang="en-US" sz="2400" dirty="0" err="1" smtClean="0"/>
              <a:t>ARBx</a:t>
            </a:r>
            <a:r>
              <a:rPr lang="en-US" sz="2400" dirty="0" smtClean="0"/>
              <a:t>  frame  </a:t>
            </a:r>
          </a:p>
          <a:p>
            <a:pPr lvl="1"/>
            <a:r>
              <a:rPr lang="en-US" sz="2400" dirty="0" smtClean="0"/>
              <a:t>X is arbitrated loop Physical address (AL_PA)</a:t>
            </a:r>
          </a:p>
          <a:p>
            <a:r>
              <a:rPr lang="en-US" sz="2400" dirty="0" smtClean="0"/>
              <a:t>Once device receives it own </a:t>
            </a:r>
            <a:r>
              <a:rPr lang="en-US" sz="2400" dirty="0" err="1" smtClean="0"/>
              <a:t>ARBx</a:t>
            </a:r>
            <a:r>
              <a:rPr lang="en-US" sz="2400" dirty="0" smtClean="0"/>
              <a:t> </a:t>
            </a:r>
          </a:p>
          <a:p>
            <a:pPr lvl="1"/>
            <a:r>
              <a:rPr lang="en-US" sz="2400" dirty="0" smtClean="0"/>
              <a:t>it gains control and it transmits  open  (OPN)  primitive signal  to a destination device </a:t>
            </a:r>
          </a:p>
          <a:p>
            <a:r>
              <a:rPr lang="en-US" sz="2400" dirty="0" smtClean="0"/>
              <a:t>If more than one device on the Loop is arbitrating at the same time, the x values of the ARB Primitive Signals are compared</a:t>
            </a:r>
          </a:p>
          <a:p>
            <a:pPr lvl="1"/>
            <a:r>
              <a:rPr lang="en-US" sz="2400" dirty="0" smtClean="0"/>
              <a:t>When an arbitrating device receives another device's </a:t>
            </a:r>
            <a:r>
              <a:rPr lang="en-US" sz="2400" dirty="0" err="1" smtClean="0"/>
              <a:t>ARBx</a:t>
            </a:r>
            <a:r>
              <a:rPr lang="en-US" sz="2400" dirty="0" smtClean="0"/>
              <a:t>, the </a:t>
            </a:r>
            <a:r>
              <a:rPr lang="en-US" sz="2400" dirty="0" err="1" smtClean="0"/>
              <a:t>ARBx</a:t>
            </a:r>
            <a:r>
              <a:rPr lang="en-US" sz="2400" dirty="0" smtClean="0"/>
              <a:t> with the numerically lower AL_PA is forwarded</a:t>
            </a:r>
          </a:p>
          <a:p>
            <a:pPr lvl="1"/>
            <a:r>
              <a:rPr lang="en-US" sz="2400" dirty="0" err="1" smtClean="0"/>
              <a:t>ARBx</a:t>
            </a:r>
            <a:r>
              <a:rPr lang="en-US" sz="2400" dirty="0" smtClean="0"/>
              <a:t> with the numerically higher AL_PA is blocked</a:t>
            </a:r>
          </a:p>
          <a:p>
            <a:pPr lvl="1"/>
            <a:r>
              <a:rPr lang="en-US" sz="2400" dirty="0" smtClean="0"/>
              <a:t>The device with the lower AL_PA gains control of the Loop first,  AL-PA is dynamically assigned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400" dirty="0" smtClean="0"/>
              <a:t>Starvation may occur </a:t>
            </a:r>
          </a:p>
          <a:p>
            <a:pPr lvl="1"/>
            <a:r>
              <a:rPr lang="en-US" sz="2400" dirty="0" smtClean="0"/>
              <a:t>Access Fairness Algorithm :prohibits a device from arbitrating again until all other devices have had a chance to arbitrate</a:t>
            </a:r>
          </a:p>
          <a:p>
            <a:endParaRPr lang="en-US" dirty="0"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Head crash</a:t>
            </a:r>
            <a:endParaRPr lang="en-US" dirty="0"/>
          </a:p>
        </p:txBody>
      </p:sp>
      <p:sp>
        <p:nvSpPr>
          <p:cNvPr id="3" name="Content Placeholder 2"/>
          <p:cNvSpPr>
            <a:spLocks noGrp="1"/>
          </p:cNvSpPr>
          <p:nvPr>
            <p:ph idx="1"/>
          </p:nvPr>
        </p:nvSpPr>
        <p:spPr>
          <a:xfrm>
            <a:off x="806450" y="1233488"/>
            <a:ext cx="8229600" cy="2212356"/>
          </a:xfrm>
        </p:spPr>
        <p:txBody>
          <a:bodyPr/>
          <a:lstStyle/>
          <a:p>
            <a:r>
              <a:rPr lang="en-US" dirty="0" smtClean="0"/>
              <a:t>Read /write head never touch platter. If they touch , it is known as head crash. </a:t>
            </a:r>
          </a:p>
          <a:p>
            <a:r>
              <a:rPr lang="en-US" dirty="0" smtClean="0"/>
              <a:t>Head crash would always result in complete loss of data .</a:t>
            </a:r>
          </a:p>
          <a:p>
            <a:r>
              <a:rPr lang="en-US" dirty="0" smtClean="0"/>
              <a:t>Each platter surface has its own read/write head </a:t>
            </a:r>
          </a:p>
          <a:p>
            <a:r>
              <a:rPr lang="en-US" dirty="0" smtClean="0"/>
              <a:t>Concept </a:t>
            </a:r>
            <a:r>
              <a:rPr lang="en-US" dirty="0" err="1" smtClean="0"/>
              <a:t>ohead</a:t>
            </a:r>
            <a:r>
              <a:rPr lang="en-US" dirty="0" smtClean="0"/>
              <a:t> and recording surface gave rise to  CSH addressing </a:t>
            </a:r>
            <a:endParaRPr lang="en-US" dirty="0"/>
          </a:p>
        </p:txBody>
      </p:sp>
      <p:pic>
        <p:nvPicPr>
          <p:cNvPr id="1026" name="Picture 2"/>
          <p:cNvPicPr>
            <a:picLocks noChangeAspect="1" noChangeArrowheads="1"/>
          </p:cNvPicPr>
          <p:nvPr/>
        </p:nvPicPr>
        <p:blipFill>
          <a:blip r:embed="rId2"/>
          <a:srcRect/>
          <a:stretch>
            <a:fillRect/>
          </a:stretch>
        </p:blipFill>
        <p:spPr bwMode="auto">
          <a:xfrm>
            <a:off x="1020279" y="3388094"/>
            <a:ext cx="6487426" cy="3099334"/>
          </a:xfrm>
          <a:prstGeom prst="rect">
            <a:avLst/>
          </a:prstGeom>
          <a:noFill/>
          <a:ln w="9525">
            <a:noFill/>
            <a:miter lim="800000"/>
            <a:headEnd/>
            <a:tailEnd/>
          </a:ln>
          <a:effec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initialization</a:t>
            </a:r>
            <a:endParaRPr lang="en-US" dirty="0"/>
          </a:p>
        </p:txBody>
      </p:sp>
      <p:sp>
        <p:nvSpPr>
          <p:cNvPr id="3" name="Content Placeholder 2"/>
          <p:cNvSpPr>
            <a:spLocks noGrp="1"/>
          </p:cNvSpPr>
          <p:nvPr>
            <p:ph idx="1"/>
          </p:nvPr>
        </p:nvSpPr>
        <p:spPr>
          <a:xfrm>
            <a:off x="284672" y="1233488"/>
            <a:ext cx="8751378" cy="4530725"/>
          </a:xfrm>
        </p:spPr>
        <p:txBody>
          <a:bodyPr/>
          <a:lstStyle/>
          <a:p>
            <a:r>
              <a:rPr lang="en-US" sz="2400" dirty="0" smtClean="0"/>
              <a:t>Before the Loop is usable, it must be initialized so that each port obtains an Arbitrated Loop Physical Address  dynamically</a:t>
            </a:r>
          </a:p>
          <a:p>
            <a:r>
              <a:rPr lang="en-US" sz="2400" dirty="0" smtClean="0"/>
              <a:t>Arbitrated Loop Physical Address (AL_PA), maps to the lowest byte of  </a:t>
            </a:r>
            <a:r>
              <a:rPr lang="en-US" sz="2400" dirty="0" smtClean="0">
                <a:solidFill>
                  <a:srgbClr val="FF0000"/>
                </a:solidFill>
              </a:rPr>
              <a:t>Native address  Identifier  </a:t>
            </a:r>
            <a:r>
              <a:rPr lang="en-US" sz="2400" dirty="0" smtClean="0"/>
              <a:t>( 24 Bit ) </a:t>
            </a:r>
          </a:p>
          <a:p>
            <a:r>
              <a:rPr lang="en-US" sz="2400" dirty="0" smtClean="0"/>
              <a:t>Although the AL_PA is a byte, only 127 values are valid (neutral running disparity). </a:t>
            </a:r>
          </a:p>
          <a:p>
            <a:r>
              <a:rPr lang="en-US" sz="2400" dirty="0" smtClean="0"/>
              <a:t>If more than 127 devices are present on the Loop, some will not be able to select an AL_PA and will be forced into non-participating mode</a:t>
            </a:r>
            <a:endParaRPr lang="en-US" sz="2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232913" y="1233488"/>
            <a:ext cx="8803137" cy="5167312"/>
          </a:xfrm>
        </p:spPr>
        <p:txBody>
          <a:bodyPr/>
          <a:lstStyle/>
          <a:p>
            <a:r>
              <a:rPr lang="en-US" sz="2400" dirty="0" smtClean="0"/>
              <a:t>Running disparity (RD or rd) is the difference between the number of logic 1 bits and logic 0 bits between the start of a data sequence and a particular instant in time during its transmission. </a:t>
            </a:r>
          </a:p>
          <a:p>
            <a:r>
              <a:rPr lang="en-US" sz="2400" dirty="0" smtClean="0"/>
              <a:t>The RD for a character is the difference between the number of 1 bits and 0 bits in that character.</a:t>
            </a:r>
          </a:p>
          <a:p>
            <a:pPr lvl="1"/>
            <a:r>
              <a:rPr lang="en-US" sz="2400" dirty="0" smtClean="0"/>
              <a:t> If there are more 1 bits than 0 bits, the RD is defined as positive. </a:t>
            </a:r>
          </a:p>
          <a:p>
            <a:pPr lvl="1"/>
            <a:r>
              <a:rPr lang="en-US" sz="2400" dirty="0" smtClean="0"/>
              <a:t>If there are fewer 1 bits than 0 bits, the RD is defined as negative. </a:t>
            </a:r>
          </a:p>
          <a:p>
            <a:pPr lvl="1"/>
            <a:r>
              <a:rPr lang="en-US" sz="2400" dirty="0" smtClean="0"/>
              <a:t>If the number of 1 bits and 0 bits is the same, the RD is defined as neutral or zero.</a:t>
            </a:r>
            <a:endParaRPr lang="en-US" sz="24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45057" y="1233488"/>
            <a:ext cx="8690993" cy="4530725"/>
          </a:xfrm>
        </p:spPr>
        <p:txBody>
          <a:bodyPr/>
          <a:lstStyle/>
          <a:p>
            <a:r>
              <a:rPr lang="en-US" sz="2400" dirty="0" smtClean="0"/>
              <a:t> For Arbitrated Loop, a number of loop-specific protocols are used.</a:t>
            </a:r>
          </a:p>
          <a:p>
            <a:pPr lvl="1"/>
            <a:r>
              <a:rPr lang="en-US" sz="2400" dirty="0" smtClean="0"/>
              <a:t>Initialize the loop and assign addresses.</a:t>
            </a:r>
          </a:p>
          <a:p>
            <a:pPr lvl="1"/>
            <a:r>
              <a:rPr lang="en-US" sz="2400" dirty="0" smtClean="0"/>
              <a:t>Arbitrate for access to the loop.</a:t>
            </a:r>
          </a:p>
          <a:p>
            <a:pPr lvl="1"/>
            <a:r>
              <a:rPr lang="en-US" sz="2400" dirty="0" smtClean="0"/>
              <a:t>Open a loop circuit with another port in the loop.</a:t>
            </a:r>
          </a:p>
          <a:p>
            <a:pPr lvl="1"/>
            <a:r>
              <a:rPr lang="en-US" sz="2400" dirty="0" smtClean="0"/>
              <a:t>Close a loop circuit when two ports have completed their current use of the loop.</a:t>
            </a:r>
          </a:p>
          <a:p>
            <a:r>
              <a:rPr lang="en-US" sz="2400" dirty="0" smtClean="0"/>
              <a:t>Whenever a loop port is powered on or initialized, it executes the loop initialization primitive (LIP) to perform loop initialization. </a:t>
            </a:r>
            <a:endParaRPr lang="en-US" sz="2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initialization</a:t>
            </a:r>
            <a:endParaRPr lang="en-US" dirty="0"/>
          </a:p>
        </p:txBody>
      </p:sp>
      <p:sp>
        <p:nvSpPr>
          <p:cNvPr id="3" name="Content Placeholder 2"/>
          <p:cNvSpPr>
            <a:spLocks noGrp="1"/>
          </p:cNvSpPr>
          <p:nvPr>
            <p:ph idx="1"/>
          </p:nvPr>
        </p:nvSpPr>
        <p:spPr/>
        <p:txBody>
          <a:bodyPr/>
          <a:lstStyle/>
          <a:p>
            <a:r>
              <a:rPr lang="en-US" dirty="0" smtClean="0"/>
              <a:t>Step1 : The LIP Primitive Sequence begins the process</a:t>
            </a:r>
          </a:p>
          <a:p>
            <a:pPr lvl="1"/>
            <a:r>
              <a:rPr lang="en-US" dirty="0" smtClean="0"/>
              <a:t>LIP is transmitted by an L_Port after it powers on, or when it detects Loop Failure </a:t>
            </a:r>
          </a:p>
          <a:p>
            <a:pPr lvl="2"/>
            <a:r>
              <a:rPr lang="en-US" dirty="0" smtClean="0"/>
              <a:t>The LIP will propagate around the Loop, triggering all other </a:t>
            </a:r>
            <a:r>
              <a:rPr lang="en-US" dirty="0" err="1" smtClean="0"/>
              <a:t>L_Ports</a:t>
            </a:r>
            <a:r>
              <a:rPr lang="en-US" dirty="0" smtClean="0"/>
              <a:t> to transmit LIP </a:t>
            </a:r>
          </a:p>
          <a:p>
            <a:r>
              <a:rPr lang="en-US" dirty="0" smtClean="0"/>
              <a:t>At this point, the Loop is not usable.</a:t>
            </a:r>
          </a:p>
          <a:p>
            <a:r>
              <a:rPr lang="en-US" dirty="0" smtClean="0"/>
              <a:t> Step 2:  select a Loop master </a:t>
            </a:r>
          </a:p>
          <a:p>
            <a:pPr lvl="1"/>
            <a:r>
              <a:rPr lang="en-US" dirty="0" smtClean="0"/>
              <a:t>This is done by transmitting Loop Initialization Select Master (LISM) frames.</a:t>
            </a:r>
          </a:p>
          <a:p>
            <a:pPr lvl="2"/>
            <a:r>
              <a:rPr lang="en-US" dirty="0" smtClean="0"/>
              <a:t>The process is designed so that if a Fabric is present, it will become Loop master </a:t>
            </a:r>
          </a:p>
          <a:p>
            <a:pPr lvl="2"/>
            <a:r>
              <a:rPr lang="en-US" dirty="0" smtClean="0"/>
              <a:t>otherwise, the port with the numerically lowest Port Name will win</a:t>
            </a:r>
          </a:p>
          <a:p>
            <a:pPr lvl="2"/>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initialization</a:t>
            </a:r>
            <a:endParaRPr lang="en-US" dirty="0"/>
          </a:p>
        </p:txBody>
      </p:sp>
      <p:sp>
        <p:nvSpPr>
          <p:cNvPr id="3" name="Content Placeholder 2"/>
          <p:cNvSpPr>
            <a:spLocks noGrp="1"/>
          </p:cNvSpPr>
          <p:nvPr>
            <p:ph idx="1"/>
          </p:nvPr>
        </p:nvSpPr>
        <p:spPr>
          <a:xfrm>
            <a:off x="806450" y="1233489"/>
            <a:ext cx="8229600" cy="1966912"/>
          </a:xfrm>
        </p:spPr>
        <p:txBody>
          <a:bodyPr/>
          <a:lstStyle/>
          <a:p>
            <a:r>
              <a:rPr lang="en-US" dirty="0" smtClean="0"/>
              <a:t>Step 3: Allow the </a:t>
            </a:r>
            <a:r>
              <a:rPr lang="en-US" dirty="0" err="1" smtClean="0"/>
              <a:t>L_Ports</a:t>
            </a:r>
            <a:r>
              <a:rPr lang="en-US" dirty="0" smtClean="0"/>
              <a:t> to select an AL_PA</a:t>
            </a:r>
          </a:p>
          <a:p>
            <a:r>
              <a:rPr lang="en-US" dirty="0" smtClean="0"/>
              <a:t>The 127 bit n AL_PA bitmap is used, where each L_Port selects (and sets) a single bit in the bitmap of a frame originated by the Loop master and repeats the frame back on the Loop</a:t>
            </a:r>
          </a:p>
          <a:p>
            <a:r>
              <a:rPr lang="en-US" dirty="0" smtClean="0"/>
              <a:t>This process is done using four frames, breaking the selection down according to priority </a:t>
            </a:r>
            <a:endParaRPr lang="en-US" dirty="0"/>
          </a:p>
        </p:txBody>
      </p:sp>
      <p:graphicFrame>
        <p:nvGraphicFramePr>
          <p:cNvPr id="4" name="Table 3"/>
          <p:cNvGraphicFramePr>
            <a:graphicFrameLocks noGrp="1"/>
          </p:cNvGraphicFramePr>
          <p:nvPr/>
        </p:nvGraphicFramePr>
        <p:xfrm>
          <a:off x="255494" y="3254188"/>
          <a:ext cx="8700247" cy="3306710"/>
        </p:xfrm>
        <a:graphic>
          <a:graphicData uri="http://schemas.openxmlformats.org/drawingml/2006/table">
            <a:tbl>
              <a:tblPr/>
              <a:tblGrid>
                <a:gridCol w="3628605"/>
                <a:gridCol w="3726676"/>
                <a:gridCol w="1344966"/>
              </a:tblGrid>
              <a:tr h="682192">
                <a:tc>
                  <a:txBody>
                    <a:bodyPr/>
                    <a:lstStyle/>
                    <a:p>
                      <a:pPr algn="ctr" fontAlgn="ctr"/>
                      <a:r>
                        <a:rPr lang="en-US" sz="1800" b="1" i="0" u="none" strike="noStrike">
                          <a:solidFill>
                            <a:srgbClr val="333333"/>
                          </a:solidFill>
                          <a:latin typeface="Arial"/>
                        </a:rPr>
                        <a:t>Frame</a:t>
                      </a:r>
                    </a:p>
                  </a:txBody>
                  <a:tcPr marL="7362" marR="7362" marT="73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333333"/>
                          </a:solidFill>
                          <a:latin typeface="Arial"/>
                        </a:rPr>
                        <a:t>reason</a:t>
                      </a:r>
                    </a:p>
                  </a:txBody>
                  <a:tcPr marL="7362" marR="7362" marT="73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rgbClr val="333333"/>
                          </a:solidFill>
                          <a:latin typeface="Arial"/>
                        </a:rPr>
                        <a:t>priority / order transmitted</a:t>
                      </a:r>
                    </a:p>
                  </a:txBody>
                  <a:tcPr marL="7362" marR="7362" marT="73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011">
                <a:tc>
                  <a:txBody>
                    <a:bodyPr/>
                    <a:lstStyle/>
                    <a:p>
                      <a:pPr algn="l" fontAlgn="b"/>
                      <a:r>
                        <a:rPr lang="en-US" sz="1800" b="0" i="0" u="none" strike="noStrike">
                          <a:solidFill>
                            <a:srgbClr val="333333"/>
                          </a:solidFill>
                          <a:latin typeface="Arial"/>
                        </a:rPr>
                        <a:t>LIFA Loop Initialization Fabric Assigned</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333333"/>
                          </a:solidFill>
                          <a:latin typeface="Arial"/>
                        </a:rPr>
                        <a:t>a certain AL_PA was assigned by the Fabric</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333333"/>
                          </a:solidFill>
                          <a:latin typeface="Arial"/>
                        </a:rPr>
                        <a:t>1</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82192">
                <a:tc>
                  <a:txBody>
                    <a:bodyPr/>
                    <a:lstStyle/>
                    <a:p>
                      <a:pPr algn="l" fontAlgn="b"/>
                      <a:r>
                        <a:rPr lang="en-US" sz="1800" b="0" i="0" u="none" strike="noStrike">
                          <a:solidFill>
                            <a:srgbClr val="333333"/>
                          </a:solidFill>
                          <a:latin typeface="Arial"/>
                        </a:rPr>
                        <a:t>LIPA Loop Initialization Previously Acquired</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333333"/>
                          </a:solidFill>
                          <a:latin typeface="Arial"/>
                        </a:rPr>
                        <a:t>before this initialization, the L_Port had a valid AL_PA</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333333"/>
                          </a:solidFill>
                          <a:latin typeface="Arial"/>
                        </a:rPr>
                        <a:t>2</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0011">
                <a:tc>
                  <a:txBody>
                    <a:bodyPr/>
                    <a:lstStyle/>
                    <a:p>
                      <a:pPr algn="l" fontAlgn="b"/>
                      <a:r>
                        <a:rPr lang="en-US" sz="1800" b="0" i="0" u="none" strike="noStrike">
                          <a:solidFill>
                            <a:srgbClr val="333333"/>
                          </a:solidFill>
                          <a:latin typeface="Arial"/>
                        </a:rPr>
                        <a:t>LIHA Loop Initialization Hard Assigned</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333333"/>
                          </a:solidFill>
                          <a:latin typeface="Arial"/>
                        </a:rPr>
                        <a:t>the L_Port has a certain AL_PA it tries to claim</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333333"/>
                          </a:solidFill>
                          <a:latin typeface="Arial"/>
                        </a:rPr>
                        <a:t>3</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82192">
                <a:tc>
                  <a:txBody>
                    <a:bodyPr/>
                    <a:lstStyle/>
                    <a:p>
                      <a:pPr algn="l" fontAlgn="b"/>
                      <a:r>
                        <a:rPr lang="en-US" sz="1800" b="0" i="0" u="none" strike="noStrike">
                          <a:solidFill>
                            <a:srgbClr val="333333"/>
                          </a:solidFill>
                          <a:latin typeface="Arial"/>
                        </a:rPr>
                        <a:t>LISA Loop Initialization Soft Assigned</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333333"/>
                          </a:solidFill>
                          <a:latin typeface="Arial"/>
                        </a:rPr>
                        <a:t>the L_Port claims the first available AL_PA that is left</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333333"/>
                          </a:solidFill>
                          <a:latin typeface="Arial"/>
                        </a:rPr>
                        <a:t>4 </a:t>
                      </a:r>
                    </a:p>
                  </a:txBody>
                  <a:tcPr marL="7362" marR="7362" marT="73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initialization</a:t>
            </a:r>
            <a:endParaRPr lang="en-US" dirty="0"/>
          </a:p>
        </p:txBody>
      </p:sp>
      <p:sp>
        <p:nvSpPr>
          <p:cNvPr id="3" name="Content Placeholder 2"/>
          <p:cNvSpPr>
            <a:spLocks noGrp="1"/>
          </p:cNvSpPr>
          <p:nvPr>
            <p:ph idx="1"/>
          </p:nvPr>
        </p:nvSpPr>
        <p:spPr>
          <a:xfrm>
            <a:off x="806450" y="1233488"/>
            <a:ext cx="8229600" cy="4158783"/>
          </a:xfrm>
        </p:spPr>
        <p:txBody>
          <a:bodyPr/>
          <a:lstStyle/>
          <a:p>
            <a:r>
              <a:rPr lang="en-US" dirty="0" smtClean="0"/>
              <a:t>Once the LISA frame has come back to the Loop master, all </a:t>
            </a:r>
            <a:r>
              <a:rPr lang="en-US" dirty="0" err="1" smtClean="0"/>
              <a:t>L_Ports</a:t>
            </a:r>
            <a:r>
              <a:rPr lang="en-US" dirty="0" smtClean="0"/>
              <a:t> must  have selected an AL_PA</a:t>
            </a:r>
          </a:p>
          <a:p>
            <a:r>
              <a:rPr lang="en-US" dirty="0" smtClean="0"/>
              <a:t>Two additional frames may be sent by the Loop master,</a:t>
            </a:r>
          </a:p>
          <a:p>
            <a:r>
              <a:rPr lang="en-US" dirty="0" smtClean="0"/>
              <a:t>Loop Initialization Report Position (LIRP)</a:t>
            </a:r>
          </a:p>
          <a:p>
            <a:pPr lvl="1"/>
            <a:r>
              <a:rPr lang="en-US" dirty="0" smtClean="0"/>
              <a:t>As the frame traverses the Loop, each port adds its AL_PA to the end of a list.</a:t>
            </a:r>
          </a:p>
          <a:p>
            <a:pPr lvl="1"/>
            <a:r>
              <a:rPr lang="en-US" dirty="0" smtClean="0"/>
              <a:t>When done, the relative positions of all </a:t>
            </a:r>
            <a:r>
              <a:rPr lang="en-US" dirty="0" err="1" smtClean="0"/>
              <a:t>L_Ports</a:t>
            </a:r>
            <a:r>
              <a:rPr lang="en-US" dirty="0" smtClean="0"/>
              <a:t> is known</a:t>
            </a:r>
          </a:p>
          <a:p>
            <a:r>
              <a:rPr lang="en-US" dirty="0" smtClean="0"/>
              <a:t>Loop Initialization Loop Position (LILP) frame is transmitted, which simply allows all </a:t>
            </a:r>
            <a:r>
              <a:rPr lang="en-US" dirty="0" err="1" smtClean="0"/>
              <a:t>L_Ports</a:t>
            </a:r>
            <a:r>
              <a:rPr lang="en-US" dirty="0" smtClean="0"/>
              <a:t> to look at the finished list</a:t>
            </a:r>
          </a:p>
          <a:p>
            <a:r>
              <a:rPr lang="en-US" dirty="0" smtClean="0"/>
              <a:t>Loop master transmits the CLS Primitive Signal to let each port know that the process has finished</a:t>
            </a:r>
            <a:endParaRPr lang="en-US"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Fibre</a:t>
            </a:r>
            <a:r>
              <a:rPr lang="en-US" dirty="0" smtClean="0"/>
              <a:t> Channel Switched Fabric</a:t>
            </a:r>
            <a:endParaRPr lang="en-US" dirty="0"/>
          </a:p>
        </p:txBody>
      </p:sp>
      <p:sp>
        <p:nvSpPr>
          <p:cNvPr id="3" name="Content Placeholder 2"/>
          <p:cNvSpPr>
            <a:spLocks noGrp="1"/>
          </p:cNvSpPr>
          <p:nvPr>
            <p:ph idx="1"/>
          </p:nvPr>
        </p:nvSpPr>
        <p:spPr>
          <a:xfrm>
            <a:off x="457200" y="954742"/>
            <a:ext cx="8578850" cy="5284693"/>
          </a:xfrm>
        </p:spPr>
        <p:txBody>
          <a:bodyPr/>
          <a:lstStyle/>
          <a:p>
            <a:r>
              <a:rPr lang="en-US" sz="2400" dirty="0" smtClean="0"/>
              <a:t>the fabric is one or more fabric switches connected in a single, sometimes extended, configuration.</a:t>
            </a:r>
          </a:p>
          <a:p>
            <a:r>
              <a:rPr lang="en-US" sz="2400" dirty="0" smtClean="0"/>
              <a:t>provides full bandwidth per port compared to FC-AL where bandwidth is shared </a:t>
            </a:r>
          </a:p>
          <a:p>
            <a:r>
              <a:rPr lang="en-US" sz="2400" dirty="0" smtClean="0"/>
              <a:t>The Fabric topology  can be is used to connect as many as 2</a:t>
            </a:r>
            <a:r>
              <a:rPr lang="en-US" sz="2400" baseline="30000" dirty="0" smtClean="0"/>
              <a:t>24</a:t>
            </a:r>
            <a:r>
              <a:rPr lang="en-US" sz="2400" dirty="0" smtClean="0"/>
              <a:t> devices in a cross-point switched configuration</a:t>
            </a:r>
          </a:p>
          <a:p>
            <a:r>
              <a:rPr lang="en-US" sz="2400" dirty="0" smtClean="0"/>
              <a:t>many devices can communicate at the same time</a:t>
            </a:r>
          </a:p>
          <a:p>
            <a:r>
              <a:rPr lang="en-US" sz="2400" dirty="0" smtClean="0"/>
              <a:t>When the </a:t>
            </a:r>
            <a:r>
              <a:rPr lang="en-US" sz="2400" dirty="0" err="1" smtClean="0"/>
              <a:t>N_Ports</a:t>
            </a:r>
            <a:r>
              <a:rPr lang="en-US" sz="2400" dirty="0" smtClean="0"/>
              <a:t> log into the Fabric, the Fabric will assign Native Address Identifiers (S_ID)</a:t>
            </a:r>
          </a:p>
          <a:p>
            <a:endParaRPr lang="en-US" sz="24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Fibre</a:t>
            </a:r>
            <a:r>
              <a:rPr lang="en-US" dirty="0" smtClean="0"/>
              <a:t> Channel Switched topology</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430306" y="1250576"/>
            <a:ext cx="8202706" cy="4859712"/>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Elements </a:t>
            </a:r>
            <a:endParaRPr lang="en-US" dirty="0"/>
          </a:p>
        </p:txBody>
      </p:sp>
      <p:sp>
        <p:nvSpPr>
          <p:cNvPr id="3" name="Content Placeholder 2"/>
          <p:cNvSpPr>
            <a:spLocks noGrp="1"/>
          </p:cNvSpPr>
          <p:nvPr>
            <p:ph idx="1"/>
          </p:nvPr>
        </p:nvSpPr>
        <p:spPr/>
        <p:txBody>
          <a:bodyPr/>
          <a:lstStyle/>
          <a:p>
            <a:r>
              <a:rPr lang="en-US" dirty="0" smtClean="0"/>
              <a:t>N Ports </a:t>
            </a:r>
          </a:p>
          <a:p>
            <a:r>
              <a:rPr lang="en-US" dirty="0" smtClean="0"/>
              <a:t>Arbitrated Loop </a:t>
            </a:r>
          </a:p>
          <a:p>
            <a:r>
              <a:rPr lang="en-US" dirty="0" smtClean="0"/>
              <a:t>Port Types </a:t>
            </a:r>
          </a:p>
          <a:p>
            <a:pPr lvl="1"/>
            <a:r>
              <a:rPr lang="en-US" dirty="0" smtClean="0"/>
              <a:t>F , FL, E, GL</a:t>
            </a:r>
          </a:p>
          <a:p>
            <a:r>
              <a:rPr lang="en-US" dirty="0" smtClean="0"/>
              <a:t>When fabric elements are connected </a:t>
            </a:r>
            <a:r>
              <a:rPr lang="en-US" dirty="0" err="1" smtClean="0"/>
              <a:t>usinf</a:t>
            </a:r>
            <a:r>
              <a:rPr lang="en-US" dirty="0" smtClean="0"/>
              <a:t> E, G, GL   Port form the part of same fabric  </a:t>
            </a:r>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Port </a:t>
            </a:r>
            <a:endParaRPr lang="en-US" dirty="0"/>
          </a:p>
        </p:txBody>
      </p:sp>
      <p:sp>
        <p:nvSpPr>
          <p:cNvPr id="3" name="Content Placeholder 2"/>
          <p:cNvSpPr>
            <a:spLocks noGrp="1"/>
          </p:cNvSpPr>
          <p:nvPr>
            <p:ph idx="1"/>
          </p:nvPr>
        </p:nvSpPr>
        <p:spPr/>
        <p:txBody>
          <a:bodyPr/>
          <a:lstStyle/>
          <a:p>
            <a:r>
              <a:rPr lang="en-US" b="1" dirty="0" err="1" smtClean="0"/>
              <a:t>N_port</a:t>
            </a:r>
            <a:r>
              <a:rPr lang="en-US" dirty="0" smtClean="0"/>
              <a:t> is a port on the node </a:t>
            </a:r>
          </a:p>
          <a:p>
            <a:r>
              <a:rPr lang="en-US" dirty="0" smtClean="0"/>
              <a:t>L_ port : Loop capable port </a:t>
            </a:r>
          </a:p>
          <a:p>
            <a:r>
              <a:rPr lang="en-US" dirty="0" smtClean="0"/>
              <a:t>F Port : Fabric Port  connects to n port </a:t>
            </a:r>
          </a:p>
          <a:p>
            <a:r>
              <a:rPr lang="en-US" dirty="0" err="1" smtClean="0"/>
              <a:t>E_Port</a:t>
            </a:r>
            <a:r>
              <a:rPr lang="en-US" dirty="0" smtClean="0"/>
              <a:t> : used for connecting two switches  ( expansion Port)</a:t>
            </a:r>
          </a:p>
          <a:p>
            <a:r>
              <a:rPr lang="en-US" dirty="0" err="1" smtClean="0"/>
              <a:t>NL_Port</a:t>
            </a:r>
            <a:r>
              <a:rPr lang="en-US" dirty="0" smtClean="0"/>
              <a:t> is a port on the node used with an FC-AL topology</a:t>
            </a:r>
          </a:p>
          <a:p>
            <a:r>
              <a:rPr lang="en-US" b="1" dirty="0" err="1" smtClean="0"/>
              <a:t>FL_port</a:t>
            </a:r>
            <a:r>
              <a:rPr lang="en-US" dirty="0" smtClean="0"/>
              <a:t> is a port on the switch that connects to a FC-AL loop </a:t>
            </a:r>
          </a:p>
          <a:p>
            <a:r>
              <a:rPr lang="en-US" b="1" dirty="0" err="1" smtClean="0"/>
              <a:t>G_port</a:t>
            </a:r>
            <a:r>
              <a:rPr lang="en-US" dirty="0" smtClean="0"/>
              <a:t> or </a:t>
            </a:r>
            <a:r>
              <a:rPr lang="en-US" b="1" dirty="0" smtClean="0"/>
              <a:t>generic port</a:t>
            </a:r>
            <a:r>
              <a:rPr lang="en-US" dirty="0" smtClean="0"/>
              <a:t> , that can act as an </a:t>
            </a:r>
            <a:r>
              <a:rPr lang="en-US" dirty="0" err="1" smtClean="0"/>
              <a:t>E_port</a:t>
            </a:r>
            <a:r>
              <a:rPr lang="en-US" dirty="0" smtClean="0"/>
              <a:t> or </a:t>
            </a:r>
            <a:r>
              <a:rPr lang="en-US" dirty="0" err="1" smtClean="0"/>
              <a:t>F_port</a:t>
            </a:r>
            <a:endParaRPr lang="en-US" dirty="0" smtClean="0"/>
          </a:p>
          <a:p>
            <a:r>
              <a:rPr lang="en-US" b="1" dirty="0" err="1" smtClean="0"/>
              <a:t>GL_port</a:t>
            </a:r>
            <a:r>
              <a:rPr lang="en-US" dirty="0" smtClean="0"/>
              <a:t> on a switch can operate as an </a:t>
            </a:r>
            <a:r>
              <a:rPr lang="en-US" dirty="0" err="1" smtClean="0"/>
              <a:t>E_port</a:t>
            </a:r>
            <a:r>
              <a:rPr lang="en-US" dirty="0" smtClean="0"/>
              <a:t>, </a:t>
            </a:r>
            <a:r>
              <a:rPr lang="en-US" dirty="0" err="1" smtClean="0"/>
              <a:t>FL_port</a:t>
            </a:r>
            <a:r>
              <a:rPr lang="en-US" dirty="0" smtClean="0"/>
              <a:t>, or </a:t>
            </a:r>
            <a:r>
              <a:rPr lang="en-US" dirty="0" err="1" smtClean="0"/>
              <a:t>F_port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Tracks &amp; Sectors</a:t>
            </a:r>
            <a:endParaRPr lang="en-US" dirty="0"/>
          </a:p>
        </p:txBody>
      </p:sp>
      <p:sp>
        <p:nvSpPr>
          <p:cNvPr id="3" name="Content Placeholder 2"/>
          <p:cNvSpPr>
            <a:spLocks noGrp="1"/>
          </p:cNvSpPr>
          <p:nvPr>
            <p:ph idx="1"/>
          </p:nvPr>
        </p:nvSpPr>
        <p:spPr>
          <a:xfrm>
            <a:off x="163630" y="1233488"/>
            <a:ext cx="5938788" cy="5321315"/>
          </a:xfrm>
        </p:spPr>
        <p:txBody>
          <a:bodyPr/>
          <a:lstStyle/>
          <a:p>
            <a:r>
              <a:rPr lang="en-US" dirty="0" smtClean="0"/>
              <a:t>Surface of every platter is microscopically divided into  tracks &amp; sectors </a:t>
            </a:r>
          </a:p>
          <a:p>
            <a:r>
              <a:rPr lang="en-US" dirty="0" smtClean="0"/>
              <a:t>Sector is the smallest </a:t>
            </a:r>
            <a:r>
              <a:rPr lang="en-US" dirty="0" err="1" smtClean="0"/>
              <a:t>addressible</a:t>
            </a:r>
            <a:r>
              <a:rPr lang="en-US" dirty="0" smtClean="0"/>
              <a:t> unit of a disk drive </a:t>
            </a:r>
          </a:p>
          <a:p>
            <a:r>
              <a:rPr lang="en-US" dirty="0" smtClean="0"/>
              <a:t>Sector size is typically 512 bytes or 520 bytes </a:t>
            </a:r>
          </a:p>
          <a:p>
            <a:r>
              <a:rPr lang="en-US" dirty="0" smtClean="0"/>
              <a:t>SATA  (Serial Advance Technology Attachment) have fixed sector size of 512 bytes </a:t>
            </a:r>
          </a:p>
          <a:p>
            <a:r>
              <a:rPr lang="en-US" dirty="0" smtClean="0"/>
              <a:t>FC ( Fiber channel ) and serial attached  SCSI  ( SAS) drives can be arbitrarily formatted to different size </a:t>
            </a:r>
          </a:p>
          <a:p>
            <a:pPr lvl="1"/>
            <a:r>
              <a:rPr lang="en-US" dirty="0" smtClean="0"/>
              <a:t>This is important for implementation of  data integrity technology for Endo to end  data protection  EDP</a:t>
            </a:r>
          </a:p>
          <a:p>
            <a:pPr lvl="1"/>
            <a:r>
              <a:rPr lang="en-US" dirty="0" smtClean="0"/>
              <a:t>Read T10 DIF </a:t>
            </a:r>
          </a:p>
          <a:p>
            <a:r>
              <a:rPr lang="en-US" dirty="0" smtClean="0"/>
              <a:t>8 bytes of data added to end of every 512 byte sector</a:t>
            </a:r>
          </a:p>
          <a:p>
            <a:pPr lvl="1"/>
            <a:r>
              <a:rPr lang="en-US" dirty="0" smtClean="0"/>
              <a:t>This allows errors to be detected</a:t>
            </a:r>
          </a:p>
          <a:p>
            <a:endParaRPr lang="en-US" dirty="0"/>
          </a:p>
        </p:txBody>
      </p:sp>
      <p:pic>
        <p:nvPicPr>
          <p:cNvPr id="2050" name="Picture 2"/>
          <p:cNvPicPr>
            <a:picLocks noChangeAspect="1" noChangeArrowheads="1"/>
          </p:cNvPicPr>
          <p:nvPr/>
        </p:nvPicPr>
        <p:blipFill>
          <a:blip r:embed="rId2"/>
          <a:srcRect/>
          <a:stretch>
            <a:fillRect/>
          </a:stretch>
        </p:blipFill>
        <p:spPr bwMode="auto">
          <a:xfrm>
            <a:off x="6044665" y="827772"/>
            <a:ext cx="2810578" cy="307046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102417" y="3888606"/>
            <a:ext cx="2887580" cy="2863637"/>
          </a:xfrm>
          <a:prstGeom prst="rect">
            <a:avLst/>
          </a:prstGeom>
          <a:noFill/>
          <a:ln w="9525">
            <a:noFill/>
            <a:miter lim="800000"/>
            <a:headEnd/>
            <a:tailEnd/>
          </a:ln>
          <a:effec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Summary </a:t>
            </a:r>
            <a:endParaRPr lang="en-US" dirty="0"/>
          </a:p>
        </p:txBody>
      </p:sp>
      <p:pic>
        <p:nvPicPr>
          <p:cNvPr id="211970" name="Picture 2"/>
          <p:cNvPicPr>
            <a:picLocks noGrp="1" noChangeAspect="1" noChangeArrowheads="1"/>
          </p:cNvPicPr>
          <p:nvPr>
            <p:ph idx="1"/>
          </p:nvPr>
        </p:nvPicPr>
        <p:blipFill>
          <a:blip r:embed="rId2"/>
          <a:srcRect/>
          <a:stretch>
            <a:fillRect/>
          </a:stretch>
        </p:blipFill>
        <p:spPr bwMode="auto">
          <a:xfrm>
            <a:off x="638355" y="940279"/>
            <a:ext cx="8100203" cy="5400135"/>
          </a:xfrm>
          <a:prstGeom prst="rect">
            <a:avLst/>
          </a:prstGeom>
          <a:noFill/>
          <a:ln w="9525">
            <a:noFill/>
            <a:miter lim="800000"/>
            <a:headEnd/>
            <a:tailEnd/>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summary </a:t>
            </a:r>
            <a:endParaRPr lang="en-US" dirty="0"/>
          </a:p>
        </p:txBody>
      </p:sp>
      <p:sp>
        <p:nvSpPr>
          <p:cNvPr id="3" name="Content Placeholder 2"/>
          <p:cNvSpPr>
            <a:spLocks noGrp="1"/>
          </p:cNvSpPr>
          <p:nvPr>
            <p:ph idx="1"/>
          </p:nvPr>
        </p:nvSpPr>
        <p:spPr/>
        <p:txBody>
          <a:bodyPr/>
          <a:lstStyle/>
          <a:p>
            <a:r>
              <a:rPr lang="en-US" dirty="0" smtClean="0"/>
              <a:t>Ports Perform self discovery at initialization</a:t>
            </a:r>
          </a:p>
          <a:p>
            <a:r>
              <a:rPr lang="en-US" dirty="0" smtClean="0"/>
              <a:t>N Port connected to N or NL Port Operate In P2P topology </a:t>
            </a:r>
          </a:p>
          <a:p>
            <a:r>
              <a:rPr lang="en-US" dirty="0" smtClean="0"/>
              <a:t>Two connected NL port Operate in AL topology </a:t>
            </a:r>
          </a:p>
          <a:p>
            <a:r>
              <a:rPr lang="en-US" dirty="0" smtClean="0"/>
              <a:t>All port support P2P topology by default</a:t>
            </a:r>
          </a:p>
          <a:p>
            <a:r>
              <a:rPr lang="en-US" dirty="0" smtClean="0"/>
              <a:t>A connection of NL with no active FL port is called Private loop </a:t>
            </a:r>
          </a:p>
          <a:p>
            <a:r>
              <a:rPr lang="en-US" dirty="0" smtClean="0"/>
              <a:t>Each N or NL port must login with other port for their communication </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a switch fabric</a:t>
            </a:r>
            <a:endParaRPr lang="en-US" dirty="0"/>
          </a:p>
        </p:txBody>
      </p:sp>
      <p:sp>
        <p:nvSpPr>
          <p:cNvPr id="3" name="Content Placeholder 2"/>
          <p:cNvSpPr>
            <a:spLocks noGrp="1"/>
          </p:cNvSpPr>
          <p:nvPr>
            <p:ph idx="1"/>
          </p:nvPr>
        </p:nvSpPr>
        <p:spPr>
          <a:xfrm>
            <a:off x="295835" y="1448319"/>
            <a:ext cx="8486666" cy="4385586"/>
          </a:xfrm>
        </p:spPr>
        <p:txBody>
          <a:bodyPr/>
          <a:lstStyle/>
          <a:p>
            <a:r>
              <a:rPr lang="en-US" sz="2400" dirty="0" smtClean="0"/>
              <a:t>One way to expand the fabric is to cascade</a:t>
            </a:r>
            <a:r>
              <a:rPr lang="en-US" sz="2400" i="1" dirty="0" smtClean="0"/>
              <a:t> </a:t>
            </a:r>
            <a:r>
              <a:rPr lang="en-US" sz="2400" dirty="0" smtClean="0"/>
              <a:t>switches</a:t>
            </a:r>
            <a:r>
              <a:rPr lang="en-US" sz="2400" i="1" dirty="0" smtClean="0"/>
              <a:t>.</a:t>
            </a:r>
          </a:p>
          <a:p>
            <a:pPr lvl="1"/>
            <a:r>
              <a:rPr lang="en-US" sz="2400" dirty="0" smtClean="0"/>
              <a:t>Cascading is interconnecting </a:t>
            </a:r>
            <a:r>
              <a:rPr lang="en-US" sz="2400" dirty="0" err="1" smtClean="0"/>
              <a:t>Fibre</a:t>
            </a:r>
            <a:r>
              <a:rPr lang="en-US" sz="2400" dirty="0" smtClean="0"/>
              <a:t> Channel switches using ISL</a:t>
            </a:r>
          </a:p>
          <a:p>
            <a:r>
              <a:rPr lang="en-US" sz="2400" dirty="0" smtClean="0"/>
              <a:t>Cascading offers following benefits to a SAN environment</a:t>
            </a:r>
          </a:p>
          <a:p>
            <a:pPr lvl="1"/>
            <a:r>
              <a:rPr lang="en-US" sz="2400" smtClean="0"/>
              <a:t>The fabric can be seamlessly extended</a:t>
            </a:r>
            <a:endParaRPr lang="en-US" sz="24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2"/>
            <a:ext cx="8229600" cy="722851"/>
          </a:xfrm>
        </p:spPr>
        <p:txBody>
          <a:bodyPr/>
          <a:lstStyle/>
          <a:p>
            <a:pPr algn="l"/>
            <a:r>
              <a:rPr lang="en-US" sz="2400" dirty="0" smtClean="0">
                <a:solidFill>
                  <a:schemeClr val="tx1"/>
                </a:solidFill>
              </a:rPr>
              <a:t>Nomenclature for describing FC-0 plant options </a:t>
            </a:r>
            <a:endParaRPr lang="en-US" sz="2400" dirty="0">
              <a:solidFill>
                <a:schemeClr val="tx1"/>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500333" y="1198983"/>
            <a:ext cx="8462513" cy="5331214"/>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 -1  functionality </a:t>
            </a:r>
            <a:endParaRPr lang="en-US" dirty="0"/>
          </a:p>
        </p:txBody>
      </p:sp>
      <p:sp>
        <p:nvSpPr>
          <p:cNvPr id="3" name="Content Placeholder 2"/>
          <p:cNvSpPr>
            <a:spLocks noGrp="1"/>
          </p:cNvSpPr>
          <p:nvPr>
            <p:ph idx="1"/>
          </p:nvPr>
        </p:nvSpPr>
        <p:spPr/>
        <p:txBody>
          <a:bodyPr/>
          <a:lstStyle/>
          <a:p>
            <a:r>
              <a:rPr lang="en-US" sz="2000" dirty="0" smtClean="0"/>
              <a:t>Data encoding and transmission </a:t>
            </a:r>
          </a:p>
          <a:p>
            <a:pPr lvl="1"/>
            <a:r>
              <a:rPr lang="en-US" sz="2000" dirty="0" smtClean="0"/>
              <a:t>8/10 bit encode/decode scheme </a:t>
            </a:r>
          </a:p>
          <a:p>
            <a:pPr lvl="1"/>
            <a:r>
              <a:rPr lang="en-US" sz="2000" dirty="0" smtClean="0"/>
              <a:t>The scheme was developed by IBM</a:t>
            </a:r>
          </a:p>
          <a:p>
            <a:r>
              <a:rPr lang="en-US" sz="2000" dirty="0" smtClean="0"/>
              <a:t>The encoding scheme ensures that the resulting word has no more than 6 total of one type (either 1 or 0) and that no more than 4 of any one type appear in a row </a:t>
            </a:r>
          </a:p>
          <a:p>
            <a:r>
              <a:rPr lang="en-US" sz="2000" dirty="0" smtClean="0"/>
              <a:t>There is a special case where there are 2 characters of one type followed by 5 characters of the opposite type known as the “comma”</a:t>
            </a:r>
          </a:p>
          <a:p>
            <a:r>
              <a:rPr lang="en-US" sz="2000" dirty="0" smtClean="0"/>
              <a:t>All data transmitted through a </a:t>
            </a:r>
            <a:r>
              <a:rPr lang="en-US" sz="2000" dirty="0" err="1" smtClean="0"/>
              <a:t>Fibre</a:t>
            </a:r>
            <a:r>
              <a:rPr lang="en-US" sz="2000" dirty="0" smtClean="0"/>
              <a:t> Channel network are sent as 10 bit chunks known as </a:t>
            </a:r>
            <a:r>
              <a:rPr lang="en-US" sz="2000" dirty="0" smtClean="0">
                <a:solidFill>
                  <a:srgbClr val="3366FF"/>
                </a:solidFill>
              </a:rPr>
              <a:t>Transmission Characters</a:t>
            </a:r>
            <a:endParaRPr lang="en-US" sz="2000" dirty="0">
              <a:solidFill>
                <a:srgbClr val="3366FF"/>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 character</a:t>
            </a:r>
            <a:endParaRPr lang="en-US" dirty="0"/>
          </a:p>
        </p:txBody>
      </p:sp>
      <p:sp>
        <p:nvSpPr>
          <p:cNvPr id="3" name="Content Placeholder 2"/>
          <p:cNvSpPr>
            <a:spLocks noGrp="1"/>
          </p:cNvSpPr>
          <p:nvPr>
            <p:ph idx="1"/>
          </p:nvPr>
        </p:nvSpPr>
        <p:spPr/>
        <p:txBody>
          <a:bodyPr/>
          <a:lstStyle/>
          <a:p>
            <a:r>
              <a:rPr lang="en-US" dirty="0" smtClean="0"/>
              <a:t>A TC is composed of a 6 bit subgroup and a 4 bit subgroup</a:t>
            </a:r>
          </a:p>
          <a:p>
            <a:r>
              <a:rPr lang="en-US" dirty="0" smtClean="0"/>
              <a:t> The running disparity is computed on a per-subgroup basis</a:t>
            </a:r>
          </a:p>
          <a:p>
            <a:r>
              <a:rPr lang="en-US" dirty="0" smtClean="0"/>
              <a:t> </a:t>
            </a:r>
            <a:r>
              <a:rPr lang="en-US" sz="1600" dirty="0" smtClean="0"/>
              <a:t>Transmission Characters (TC) come in two flavors </a:t>
            </a:r>
          </a:p>
          <a:p>
            <a:pPr lvl="1"/>
            <a:r>
              <a:rPr lang="en-US" sz="1600" dirty="0" smtClean="0"/>
              <a:t>Data Characters (DC) </a:t>
            </a:r>
          </a:p>
          <a:p>
            <a:pPr lvl="1"/>
            <a:r>
              <a:rPr lang="en-US" sz="1600" dirty="0" smtClean="0"/>
              <a:t>Special Characters  (SC)</a:t>
            </a:r>
          </a:p>
          <a:p>
            <a:pPr marL="342900" lvl="1" indent="-342900">
              <a:buClr>
                <a:srgbClr val="993300"/>
              </a:buClr>
              <a:buSzPct val="90000"/>
              <a:buFont typeface="Monotype Sorts" pitchFamily="2" charset="2"/>
              <a:buChar char="n"/>
            </a:pPr>
            <a:r>
              <a:rPr lang="en-US" sz="1600" dirty="0" smtClean="0"/>
              <a:t>SCs, used for control, are distinguished from DCs via a special indicator known as the control variable </a:t>
            </a:r>
          </a:p>
          <a:p>
            <a:endParaRPr 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 representation </a:t>
            </a:r>
            <a:endParaRPr lang="en-US" dirty="0"/>
          </a:p>
        </p:txBody>
      </p:sp>
      <p:sp>
        <p:nvSpPr>
          <p:cNvPr id="3" name="Content Placeholder 2"/>
          <p:cNvSpPr>
            <a:spLocks noGrp="1"/>
          </p:cNvSpPr>
          <p:nvPr>
            <p:ph idx="1"/>
          </p:nvPr>
        </p:nvSpPr>
        <p:spPr>
          <a:xfrm>
            <a:off x="806450" y="1233488"/>
            <a:ext cx="8229600" cy="2398233"/>
          </a:xfrm>
        </p:spPr>
        <p:txBody>
          <a:bodyPr/>
          <a:lstStyle/>
          <a:p>
            <a:r>
              <a:rPr lang="en-US" dirty="0" smtClean="0"/>
              <a:t>The notation format of a TC is </a:t>
            </a:r>
            <a:r>
              <a:rPr lang="en-US" dirty="0" err="1" smtClean="0"/>
              <a:t>Zxx.y</a:t>
            </a:r>
            <a:endParaRPr lang="en-US" dirty="0" smtClean="0"/>
          </a:p>
          <a:p>
            <a:pPr lvl="1"/>
            <a:r>
              <a:rPr lang="en-US" dirty="0" smtClean="0"/>
              <a:t> </a:t>
            </a:r>
            <a:r>
              <a:rPr lang="en-US" sz="1600" dirty="0" smtClean="0"/>
              <a:t>where Z is the control variable  can Be either D Or K </a:t>
            </a:r>
          </a:p>
          <a:p>
            <a:pPr lvl="1"/>
            <a:r>
              <a:rPr lang="en-US" sz="1600" dirty="0" smtClean="0"/>
              <a:t>xx is the decimal value of the binary number composed of the bits E, D, C, B and A </a:t>
            </a:r>
          </a:p>
          <a:p>
            <a:pPr lvl="1"/>
            <a:r>
              <a:rPr lang="en-US" sz="1600" dirty="0" smtClean="0"/>
              <a:t>The y is composed of the remaining 3 bits, H, G and F. </a:t>
            </a:r>
          </a:p>
          <a:p>
            <a:endParaRPr lang="en-US" dirty="0" smtClean="0"/>
          </a:p>
          <a:p>
            <a:endParaRPr 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Byte notation: 0xBC -- Special Character </a:t>
            </a:r>
            <a:endParaRPr lang="en-US" dirty="0"/>
          </a:p>
        </p:txBody>
      </p:sp>
      <p:sp>
        <p:nvSpPr>
          <p:cNvPr id="3" name="Content Placeholder 2"/>
          <p:cNvSpPr>
            <a:spLocks noGrp="1"/>
          </p:cNvSpPr>
          <p:nvPr>
            <p:ph idx="1"/>
          </p:nvPr>
        </p:nvSpPr>
        <p:spPr>
          <a:xfrm>
            <a:off x="483079" y="1233488"/>
            <a:ext cx="8552971" cy="4530725"/>
          </a:xfrm>
        </p:spPr>
        <p:txBody>
          <a:bodyPr/>
          <a:lstStyle/>
          <a:p>
            <a:endParaRPr lang="en-US" dirty="0"/>
          </a:p>
        </p:txBody>
      </p:sp>
      <p:pic>
        <p:nvPicPr>
          <p:cNvPr id="2051" name="Picture 3"/>
          <p:cNvPicPr>
            <a:picLocks noChangeAspect="1" noChangeArrowheads="1"/>
          </p:cNvPicPr>
          <p:nvPr/>
        </p:nvPicPr>
        <p:blipFill>
          <a:blip r:embed="rId2"/>
          <a:srcRect/>
          <a:stretch>
            <a:fillRect/>
          </a:stretch>
        </p:blipFill>
        <p:spPr bwMode="auto">
          <a:xfrm>
            <a:off x="1276708" y="1430368"/>
            <a:ext cx="7289321" cy="4514850"/>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Bit encoded value </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595223" y="1397479"/>
            <a:ext cx="8440827" cy="3864633"/>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resource for 8B/10 B </a:t>
            </a:r>
            <a:endParaRPr lang="en-US" dirty="0"/>
          </a:p>
        </p:txBody>
      </p:sp>
      <p:sp>
        <p:nvSpPr>
          <p:cNvPr id="3" name="Content Placeholder 2"/>
          <p:cNvSpPr>
            <a:spLocks noGrp="1"/>
          </p:cNvSpPr>
          <p:nvPr>
            <p:ph idx="1"/>
          </p:nvPr>
        </p:nvSpPr>
        <p:spPr/>
        <p:txBody>
          <a:bodyPr/>
          <a:lstStyle/>
          <a:p>
            <a:r>
              <a:rPr lang="en-US" dirty="0" smtClean="0"/>
              <a:t>https://www.youtube.com/watch?v=B6JRJ3ax3mc</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Tracks &amp; Sectors</a:t>
            </a:r>
            <a:endParaRPr lang="en-US" dirty="0"/>
          </a:p>
        </p:txBody>
      </p:sp>
      <p:sp>
        <p:nvSpPr>
          <p:cNvPr id="3" name="Content Placeholder 2"/>
          <p:cNvSpPr>
            <a:spLocks noGrp="1"/>
          </p:cNvSpPr>
          <p:nvPr>
            <p:ph idx="1"/>
          </p:nvPr>
        </p:nvSpPr>
        <p:spPr>
          <a:xfrm>
            <a:off x="163630" y="1233488"/>
            <a:ext cx="5938788" cy="5321315"/>
          </a:xfrm>
        </p:spPr>
        <p:txBody>
          <a:bodyPr/>
          <a:lstStyle/>
          <a:p>
            <a:r>
              <a:rPr lang="en-US" dirty="0" smtClean="0"/>
              <a:t>Size of each sector is getting smaller  and smaller towards the center .</a:t>
            </a:r>
          </a:p>
          <a:p>
            <a:r>
              <a:rPr lang="en-US" dirty="0" smtClean="0"/>
              <a:t>The recording density being same , outer sectors waste space </a:t>
            </a:r>
          </a:p>
          <a:p>
            <a:r>
              <a:rPr lang="en-US" dirty="0" smtClean="0"/>
              <a:t>Most modern disk implement Zoned Data Recording ( ZDR)</a:t>
            </a:r>
          </a:p>
          <a:p>
            <a:r>
              <a:rPr lang="en-US" dirty="0" smtClean="0"/>
              <a:t>The outer track store and retrieve  more data  per spin </a:t>
            </a:r>
          </a:p>
          <a:p>
            <a:r>
              <a:rPr lang="en-US" dirty="0" smtClean="0"/>
              <a:t>If data is read or written to contiguous sector  of same or adjacent track we get better performance </a:t>
            </a:r>
          </a:p>
          <a:p>
            <a:r>
              <a:rPr lang="en-US" dirty="0" smtClean="0"/>
              <a:t>Short stroking to achieve performance </a:t>
            </a:r>
          </a:p>
          <a:p>
            <a:pPr lvl="1"/>
            <a:r>
              <a:rPr lang="en-US" dirty="0" smtClean="0"/>
              <a:t>Data could be stored only on outermost tracks</a:t>
            </a:r>
          </a:p>
          <a:p>
            <a:pPr lvl="1"/>
            <a:r>
              <a:rPr lang="en-US" dirty="0" smtClean="0"/>
              <a:t>Reduced capacity  , reduced load </a:t>
            </a:r>
            <a:endParaRPr lang="en-US" dirty="0"/>
          </a:p>
        </p:txBody>
      </p:sp>
      <p:pic>
        <p:nvPicPr>
          <p:cNvPr id="2050" name="Picture 2"/>
          <p:cNvPicPr>
            <a:picLocks noChangeAspect="1" noChangeArrowheads="1"/>
          </p:cNvPicPr>
          <p:nvPr/>
        </p:nvPicPr>
        <p:blipFill>
          <a:blip r:embed="rId2"/>
          <a:srcRect/>
          <a:stretch>
            <a:fillRect/>
          </a:stretch>
        </p:blipFill>
        <p:spPr bwMode="auto">
          <a:xfrm>
            <a:off x="6044665" y="827772"/>
            <a:ext cx="2810578" cy="307046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102417" y="3888606"/>
            <a:ext cx="2887580" cy="28636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Some 10 bit numbers cannot be generated from any 8 bit number. Thus, it should  not be possible to see these particular 10 bit numbers as part of a flow of data.</a:t>
            </a:r>
          </a:p>
          <a:p>
            <a:r>
              <a:rPr lang="en-US" dirty="0" smtClean="0"/>
              <a:t>these particular 10 bit numbers can be used by the protocol for signaling or control purposes.</a:t>
            </a:r>
          </a:p>
          <a:p>
            <a:r>
              <a:rPr lang="en-US" dirty="0" smtClean="0"/>
              <a:t>These characters are referred to as Comma characters and rather than having the prefix D have the prefix K.</a:t>
            </a:r>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Transmission</a:t>
            </a:r>
            <a:endParaRPr lang="en-US" dirty="0"/>
          </a:p>
        </p:txBody>
      </p:sp>
      <p:sp>
        <p:nvSpPr>
          <p:cNvPr id="3" name="Content Placeholder 2"/>
          <p:cNvSpPr>
            <a:spLocks noGrp="1"/>
          </p:cNvSpPr>
          <p:nvPr>
            <p:ph idx="1"/>
          </p:nvPr>
        </p:nvSpPr>
        <p:spPr>
          <a:xfrm>
            <a:off x="276045" y="1233488"/>
            <a:ext cx="8760005" cy="5089674"/>
          </a:xfrm>
        </p:spPr>
        <p:txBody>
          <a:bodyPr/>
          <a:lstStyle/>
          <a:p>
            <a:r>
              <a:rPr lang="en-US" sz="2000" dirty="0" smtClean="0"/>
              <a:t>Detection of valid characters begins in FC-0 </a:t>
            </a:r>
          </a:p>
          <a:p>
            <a:pPr lvl="1"/>
            <a:r>
              <a:rPr lang="en-US" sz="2000" dirty="0" smtClean="0"/>
              <a:t>hardware detects an incoming K28.5 (comma)  a special character </a:t>
            </a:r>
          </a:p>
          <a:p>
            <a:pPr lvl="1"/>
            <a:r>
              <a:rPr lang="en-US" sz="2000" dirty="0" smtClean="0"/>
              <a:t> This character only appears at the beginning of an Ordered Set </a:t>
            </a:r>
          </a:p>
          <a:p>
            <a:r>
              <a:rPr lang="en-US" sz="2000" dirty="0" smtClean="0"/>
              <a:t>A TW is a set of 4 TCs. </a:t>
            </a:r>
          </a:p>
          <a:p>
            <a:r>
              <a:rPr lang="en-US" sz="2000" dirty="0" smtClean="0"/>
              <a:t>Ordered Sets allow the FC-1 level to distinguish data from control information </a:t>
            </a:r>
          </a:p>
          <a:p>
            <a:r>
              <a:rPr lang="en-US" sz="2000" dirty="0" smtClean="0"/>
              <a:t>The type of control information is designated by the 3 TCs directly following a K28.5 </a:t>
            </a:r>
          </a:p>
          <a:p>
            <a:r>
              <a:rPr lang="en-US" sz="2000" dirty="0" err="1" smtClean="0"/>
              <a:t>Fibre</a:t>
            </a:r>
            <a:r>
              <a:rPr lang="en-US" sz="2000" dirty="0" smtClean="0"/>
              <a:t> Channel uses a command syntax, known as an ordered set, to move the data across the network.</a:t>
            </a:r>
          </a:p>
          <a:p>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06450" y="1233488"/>
            <a:ext cx="8229600" cy="5288082"/>
          </a:xfrm>
        </p:spPr>
        <p:txBody>
          <a:bodyPr/>
          <a:lstStyle/>
          <a:p>
            <a:r>
              <a:rPr lang="en-US" sz="2400" dirty="0" smtClean="0"/>
              <a:t>The Ordered Sets are four byte transmission words  (TW) containing data and special characters which have a special meaning</a:t>
            </a:r>
          </a:p>
          <a:p>
            <a:r>
              <a:rPr lang="en-US" sz="2400" dirty="0" smtClean="0"/>
              <a:t>An Ordered Set always begins with the special character K28.5.</a:t>
            </a:r>
          </a:p>
          <a:p>
            <a:r>
              <a:rPr lang="en-US" sz="2400" dirty="0" smtClean="0"/>
              <a:t>The type of control information is designated by the 3 TCs directly following a K28.5</a:t>
            </a:r>
          </a:p>
          <a:p>
            <a:r>
              <a:rPr lang="en-US" sz="2400" dirty="0" smtClean="0"/>
              <a:t>Three major types of Ordered Sets are defined by the signaling protocol</a:t>
            </a:r>
            <a:endParaRPr lang="en-US" sz="24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21" y="131164"/>
            <a:ext cx="8229600" cy="576262"/>
          </a:xfrm>
        </p:spPr>
        <p:txBody>
          <a:bodyPr/>
          <a:lstStyle/>
          <a:p>
            <a:r>
              <a:rPr lang="en-US" dirty="0" smtClean="0"/>
              <a:t>Three types of ordered set </a:t>
            </a:r>
            <a:endParaRPr lang="en-US" dirty="0"/>
          </a:p>
        </p:txBody>
      </p:sp>
      <p:sp>
        <p:nvSpPr>
          <p:cNvPr id="3" name="Content Placeholder 2"/>
          <p:cNvSpPr>
            <a:spLocks noGrp="1"/>
          </p:cNvSpPr>
          <p:nvPr>
            <p:ph idx="1"/>
          </p:nvPr>
        </p:nvSpPr>
        <p:spPr>
          <a:xfrm>
            <a:off x="232913" y="767751"/>
            <a:ext cx="8803137" cy="5451893"/>
          </a:xfrm>
        </p:spPr>
        <p:txBody>
          <a:bodyPr/>
          <a:lstStyle/>
          <a:p>
            <a:r>
              <a:rPr lang="en-US" dirty="0" smtClean="0"/>
              <a:t> </a:t>
            </a:r>
            <a:r>
              <a:rPr lang="en-US" sz="2000" dirty="0" smtClean="0"/>
              <a:t>Frame Delimiters : Frame delimiters mark the beginning and end of frames and are used to specify the class of connection as well </a:t>
            </a:r>
          </a:p>
          <a:p>
            <a:pPr lvl="1"/>
            <a:r>
              <a:rPr lang="en-US" sz="2000" dirty="0" smtClean="0"/>
              <a:t>Start-of-Frame (SOF)</a:t>
            </a:r>
          </a:p>
          <a:p>
            <a:pPr lvl="1"/>
            <a:r>
              <a:rPr lang="en-US" sz="2000" dirty="0" smtClean="0"/>
              <a:t>End-of-Frame (EOF)</a:t>
            </a:r>
          </a:p>
          <a:p>
            <a:r>
              <a:rPr lang="en-US" sz="2000" dirty="0" smtClean="0"/>
              <a:t> Primitive Signals are used to indicate the Idle condition (maintain link when no data is flowing) and Receiver Ready (low level flow control) </a:t>
            </a:r>
          </a:p>
          <a:p>
            <a:r>
              <a:rPr lang="en-US" sz="2000" dirty="0" smtClean="0"/>
              <a:t>Primitive Sequences :relay the state of FC ports such as Not Operational (NOS), Off-line (OLS), Link Reset (LR) and Link Response (LRR). </a:t>
            </a:r>
          </a:p>
          <a:p>
            <a:r>
              <a:rPr lang="en-US" sz="2000" dirty="0" smtClean="0"/>
              <a:t>Error detection at the FC-1 layer occurs during decoding </a:t>
            </a:r>
          </a:p>
          <a:p>
            <a:pPr lvl="1"/>
            <a:r>
              <a:rPr lang="en-US" sz="2000" dirty="0" smtClean="0"/>
              <a:t>two types of errors that can occur.</a:t>
            </a:r>
          </a:p>
          <a:p>
            <a:pPr lvl="2"/>
            <a:r>
              <a:rPr lang="en-US" sz="2000" dirty="0" smtClean="0"/>
              <a:t> The first is when 10 bits cannot be found in the encoding tables  (invalid TC )</a:t>
            </a:r>
          </a:p>
          <a:p>
            <a:pPr lvl="2"/>
            <a:r>
              <a:rPr lang="en-US" sz="2000" dirty="0" smtClean="0"/>
              <a:t>The second type of error is when a valid TC is received, yet it was not the TC that was transmitted </a:t>
            </a:r>
            <a:endParaRPr lang="en-US" sz="20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state (OLS)</a:t>
            </a:r>
            <a:endParaRPr lang="en-US" dirty="0"/>
          </a:p>
        </p:txBody>
      </p:sp>
      <p:sp>
        <p:nvSpPr>
          <p:cNvPr id="3" name="Content Placeholder 2"/>
          <p:cNvSpPr>
            <a:spLocks noGrp="1"/>
          </p:cNvSpPr>
          <p:nvPr>
            <p:ph idx="1"/>
          </p:nvPr>
        </p:nvSpPr>
        <p:spPr/>
        <p:txBody>
          <a:bodyPr/>
          <a:lstStyle/>
          <a:p>
            <a:r>
              <a:rPr lang="en-US" dirty="0" smtClean="0"/>
              <a:t>The offline primitive sequence is transmitted by a port to indicate one of the following conditions:</a:t>
            </a:r>
          </a:p>
          <a:p>
            <a:r>
              <a:rPr lang="en-US" dirty="0" smtClean="0"/>
              <a:t>The port is beginning the link initialization protocol.</a:t>
            </a:r>
          </a:p>
          <a:p>
            <a:r>
              <a:rPr lang="en-US" dirty="0" smtClean="0"/>
              <a:t>The port received and recognized the NOS protocol.</a:t>
            </a:r>
          </a:p>
          <a:p>
            <a:r>
              <a:rPr lang="en-US" dirty="0" smtClean="0"/>
              <a:t>The port is entering the offline status.</a:t>
            </a:r>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operational (NOS)</a:t>
            </a:r>
            <a:endParaRPr lang="en-US" dirty="0"/>
          </a:p>
        </p:txBody>
      </p:sp>
      <p:sp>
        <p:nvSpPr>
          <p:cNvPr id="3" name="Content Placeholder 2"/>
          <p:cNvSpPr>
            <a:spLocks noGrp="1"/>
          </p:cNvSpPr>
          <p:nvPr>
            <p:ph idx="1"/>
          </p:nvPr>
        </p:nvSpPr>
        <p:spPr/>
        <p:txBody>
          <a:bodyPr/>
          <a:lstStyle/>
          <a:p>
            <a:r>
              <a:rPr lang="en-US" sz="2400" dirty="0" smtClean="0"/>
              <a:t>The not operational primitive sequence is transmitted by a port in a point-to-point or fabric environment to indicate that the transmitting port detected a link failure</a:t>
            </a:r>
          </a:p>
          <a:p>
            <a:r>
              <a:rPr lang="en-US" sz="2400" dirty="0" smtClean="0"/>
              <a:t>NOS might indicate an offline condition that is waiting for the OLS sequence to be received.</a:t>
            </a:r>
            <a:endParaRPr lang="en-US" sz="24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Link reset (LR): </a:t>
            </a:r>
            <a:r>
              <a:rPr lang="en-US" dirty="0" smtClean="0"/>
              <a:t>The link reset primitive sequence is used to initiate a link reset.</a:t>
            </a:r>
          </a:p>
          <a:p>
            <a:r>
              <a:rPr lang="en-US" b="1" dirty="0" smtClean="0"/>
              <a:t>Link reset response (LRR): Link reset response is transmitted by a port to </a:t>
            </a:r>
            <a:r>
              <a:rPr lang="en-US" dirty="0" smtClean="0"/>
              <a:t>indicate that it has recognized a LR sequence and performed the appropriate link reset.</a:t>
            </a:r>
            <a:endParaRPr lang="en-US"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transfer</a:t>
            </a:r>
            <a:endParaRPr lang="en-US" dirty="0"/>
          </a:p>
        </p:txBody>
      </p:sp>
      <p:sp>
        <p:nvSpPr>
          <p:cNvPr id="3" name="Content Placeholder 2"/>
          <p:cNvSpPr>
            <a:spLocks noGrp="1"/>
          </p:cNvSpPr>
          <p:nvPr>
            <p:ph idx="1"/>
          </p:nvPr>
        </p:nvSpPr>
        <p:spPr>
          <a:xfrm>
            <a:off x="383756" y="1138598"/>
            <a:ext cx="8229600" cy="4530725"/>
          </a:xfrm>
        </p:spPr>
        <p:txBody>
          <a:bodyPr/>
          <a:lstStyle/>
          <a:p>
            <a:r>
              <a:rPr lang="en-US" sz="2400" dirty="0" smtClean="0"/>
              <a:t>Data is sent in frames</a:t>
            </a:r>
          </a:p>
          <a:p>
            <a:r>
              <a:rPr lang="en-US" sz="2400" dirty="0" smtClean="0"/>
              <a:t>One or more related frames make up a Sequence</a:t>
            </a:r>
          </a:p>
          <a:p>
            <a:r>
              <a:rPr lang="en-US" sz="2400" dirty="0" smtClean="0"/>
              <a:t>one or more related sequences make up an exchange</a:t>
            </a:r>
            <a:endParaRPr lang="en-US" sz="24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FC 2  Layer</a:t>
            </a:r>
            <a:endParaRPr lang="en-US" dirty="0"/>
          </a:p>
        </p:txBody>
      </p:sp>
      <p:sp>
        <p:nvSpPr>
          <p:cNvPr id="3" name="Content Placeholder 2"/>
          <p:cNvSpPr>
            <a:spLocks noGrp="1"/>
          </p:cNvSpPr>
          <p:nvPr>
            <p:ph idx="1"/>
          </p:nvPr>
        </p:nvSpPr>
        <p:spPr/>
        <p:txBody>
          <a:bodyPr/>
          <a:lstStyle/>
          <a:p>
            <a:r>
              <a:rPr lang="en-US" dirty="0" smtClean="0"/>
              <a:t>Encapsulation of data using frames </a:t>
            </a:r>
          </a:p>
          <a:p>
            <a:r>
              <a:rPr lang="en-US" smtClean="0"/>
              <a:t>Flow </a:t>
            </a:r>
            <a:r>
              <a:rPr lang="en-US" dirty="0" smtClean="0"/>
              <a:t>control and classes of service </a:t>
            </a:r>
          </a:p>
          <a:p>
            <a:r>
              <a:rPr lang="en-US" dirty="0" smtClean="0"/>
              <a:t>FC-2 provides error control </a:t>
            </a:r>
          </a:p>
          <a:p>
            <a:r>
              <a:rPr lang="en-US" dirty="0" smtClean="0"/>
              <a:t>Frames are the basic package used to encapsulate and transport the data </a:t>
            </a:r>
          </a:p>
          <a:p>
            <a:r>
              <a:rPr lang="en-US" dirty="0" smtClean="0"/>
              <a:t>two basic types of frames, </a:t>
            </a:r>
          </a:p>
          <a:p>
            <a:pPr lvl="1"/>
            <a:r>
              <a:rPr lang="en-US" dirty="0" smtClean="0"/>
              <a:t> Data Frame </a:t>
            </a:r>
          </a:p>
          <a:p>
            <a:pPr lvl="1"/>
            <a:r>
              <a:rPr lang="en-US" dirty="0" smtClean="0"/>
              <a:t> Link Control Frame </a:t>
            </a:r>
          </a:p>
          <a:p>
            <a:pPr lvl="2"/>
            <a:r>
              <a:rPr lang="en-US" dirty="0" smtClean="0"/>
              <a:t>Acknowledge (ACK)</a:t>
            </a:r>
          </a:p>
          <a:p>
            <a:pPr lvl="2"/>
            <a:r>
              <a:rPr lang="en-US" dirty="0" err="1" smtClean="0"/>
              <a:t>Link_Response</a:t>
            </a:r>
            <a:r>
              <a:rPr lang="en-US" dirty="0" smtClean="0"/>
              <a:t> (Busy and Reject) frames</a:t>
            </a:r>
          </a:p>
          <a:p>
            <a:r>
              <a:rPr lang="en-US" dirty="0" smtClean="0"/>
              <a:t>A frame is composed of 6 basic sections </a:t>
            </a:r>
            <a:endParaRPr 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Framing rules</a:t>
            </a:r>
            <a:endParaRPr lang="en-US" dirty="0"/>
          </a:p>
        </p:txBody>
      </p:sp>
      <p:sp>
        <p:nvSpPr>
          <p:cNvPr id="3" name="Content Placeholder 2"/>
          <p:cNvSpPr>
            <a:spLocks noGrp="1"/>
          </p:cNvSpPr>
          <p:nvPr>
            <p:ph idx="1"/>
          </p:nvPr>
        </p:nvSpPr>
        <p:spPr/>
        <p:txBody>
          <a:bodyPr/>
          <a:lstStyle/>
          <a:p>
            <a:r>
              <a:rPr lang="en-US" sz="2800" dirty="0" smtClean="0"/>
              <a:t>The following rules apply to the framing protocol:</a:t>
            </a:r>
          </a:p>
          <a:p>
            <a:r>
              <a:rPr lang="en-US" sz="2800" dirty="0" smtClean="0"/>
              <a:t> A frame is the smallest unit of information transfer.</a:t>
            </a:r>
          </a:p>
          <a:p>
            <a:r>
              <a:rPr lang="en-US" sz="2800" dirty="0" smtClean="0"/>
              <a:t> A sequence has at least one frame.</a:t>
            </a:r>
          </a:p>
          <a:p>
            <a:r>
              <a:rPr lang="en-US" sz="2800" dirty="0" smtClean="0"/>
              <a:t> An exchange has at least one sequence.</a:t>
            </a: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Larger  sector size trend </a:t>
            </a:r>
            <a:endParaRPr lang="en-US" dirty="0"/>
          </a:p>
        </p:txBody>
      </p:sp>
      <p:sp>
        <p:nvSpPr>
          <p:cNvPr id="3" name="Content Placeholder 2"/>
          <p:cNvSpPr>
            <a:spLocks noGrp="1"/>
          </p:cNvSpPr>
          <p:nvPr>
            <p:ph idx="1"/>
          </p:nvPr>
        </p:nvSpPr>
        <p:spPr>
          <a:xfrm>
            <a:off x="806450" y="1233489"/>
            <a:ext cx="8229600" cy="1403834"/>
          </a:xfrm>
        </p:spPr>
        <p:txBody>
          <a:bodyPr/>
          <a:lstStyle/>
          <a:p>
            <a:r>
              <a:rPr lang="en-US" dirty="0" smtClean="0"/>
              <a:t>512 byte sector requires 320 bytes for ECC</a:t>
            </a:r>
          </a:p>
          <a:p>
            <a:r>
              <a:rPr lang="en-US" dirty="0" smtClean="0"/>
              <a:t>4K byte requires only 100 byte </a:t>
            </a:r>
          </a:p>
          <a:p>
            <a:r>
              <a:rPr lang="en-US" dirty="0" smtClean="0"/>
              <a:t>Type of disk where size of sector is fixed and can  not be changed is known as  </a:t>
            </a:r>
            <a:r>
              <a:rPr lang="en-US" dirty="0" smtClean="0">
                <a:solidFill>
                  <a:srgbClr val="C00000"/>
                </a:solidFill>
              </a:rPr>
              <a:t>Fixed Block Architecture  </a:t>
            </a:r>
            <a:r>
              <a:rPr lang="en-US" dirty="0" smtClean="0"/>
              <a:t>( FBA) </a:t>
            </a:r>
            <a:endParaRPr lang="en-US" dirty="0"/>
          </a:p>
        </p:txBody>
      </p:sp>
      <p:pic>
        <p:nvPicPr>
          <p:cNvPr id="3074" name="Picture 2"/>
          <p:cNvPicPr>
            <a:picLocks noChangeAspect="1" noChangeArrowheads="1"/>
          </p:cNvPicPr>
          <p:nvPr/>
        </p:nvPicPr>
        <p:blipFill>
          <a:blip r:embed="rId2"/>
          <a:srcRect/>
          <a:stretch>
            <a:fillRect/>
          </a:stretch>
        </p:blipFill>
        <p:spPr bwMode="auto">
          <a:xfrm>
            <a:off x="413886" y="2792413"/>
            <a:ext cx="8383605" cy="30597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543464" y="759125"/>
            <a:ext cx="8143336" cy="5857335"/>
          </a:xfrm>
          <a:prstGeom prst="rect">
            <a:avLst/>
          </a:prstGeom>
          <a:noFill/>
          <a:ln w="9525">
            <a:noFill/>
            <a:miter lim="800000"/>
            <a:headEnd/>
            <a:tailEnd/>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first section is the Start of Frame (SOF). </a:t>
            </a:r>
          </a:p>
          <a:p>
            <a:r>
              <a:rPr lang="en-US" dirty="0" smtClean="0"/>
              <a:t>The SOF is comprised of 4 bytes, the “comma” and 3 bytes indicating the type of connection service. </a:t>
            </a:r>
          </a:p>
          <a:p>
            <a:r>
              <a:rPr lang="en-US" dirty="0" smtClean="0"/>
              <a:t>Next is the Frame Header (FH). The FH contains information to</a:t>
            </a:r>
          </a:p>
          <a:p>
            <a:pPr lvl="1"/>
            <a:r>
              <a:rPr lang="en-US" dirty="0" smtClean="0"/>
              <a:t> control link operations, </a:t>
            </a:r>
          </a:p>
          <a:p>
            <a:pPr lvl="1"/>
            <a:r>
              <a:rPr lang="en-US" dirty="0" smtClean="0"/>
              <a:t>perform routing, </a:t>
            </a:r>
          </a:p>
          <a:p>
            <a:pPr lvl="1"/>
            <a:r>
              <a:rPr lang="en-US" dirty="0" smtClean="0"/>
              <a:t>do protocol processing</a:t>
            </a:r>
          </a:p>
          <a:p>
            <a:pPr lvl="1"/>
            <a:r>
              <a:rPr lang="en-US" dirty="0" smtClean="0"/>
              <a:t>detect missing or out of order Frame </a:t>
            </a:r>
          </a:p>
          <a:p>
            <a:r>
              <a:rPr lang="en-US" dirty="0" smtClean="0"/>
              <a:t>major functions of the FH is to uniquely identify active Frames. </a:t>
            </a:r>
          </a:p>
          <a:p>
            <a:pPr lvl="1"/>
            <a:r>
              <a:rPr lang="en-US" dirty="0" smtClean="0"/>
              <a:t>Frame is uniquely identified by a combination of the following fields: S_ID, D_ID, OX_ID RX_ID, SEQ_ID and SEQ_CNT </a:t>
            </a:r>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947" y="105285"/>
            <a:ext cx="8229600" cy="576262"/>
          </a:xfrm>
        </p:spPr>
        <p:txBody>
          <a:bodyPr/>
          <a:lstStyle/>
          <a:p>
            <a:r>
              <a:rPr lang="en-US" dirty="0" smtClean="0"/>
              <a:t>Frame header Field Description </a:t>
            </a:r>
            <a:endParaRPr lang="en-US" dirty="0"/>
          </a:p>
        </p:txBody>
      </p:sp>
      <p:sp>
        <p:nvSpPr>
          <p:cNvPr id="3" name="Content Placeholder 2"/>
          <p:cNvSpPr>
            <a:spLocks noGrp="1"/>
          </p:cNvSpPr>
          <p:nvPr>
            <p:ph idx="1"/>
          </p:nvPr>
        </p:nvSpPr>
        <p:spPr>
          <a:xfrm>
            <a:off x="301924" y="664235"/>
            <a:ext cx="8673741" cy="5909094"/>
          </a:xfrm>
        </p:spPr>
        <p:txBody>
          <a:bodyPr/>
          <a:lstStyle/>
          <a:p>
            <a:r>
              <a:rPr lang="en-US" sz="2000" dirty="0" smtClean="0"/>
              <a:t>R_CTL: Routing Control - used for categorizing the Frame’s function </a:t>
            </a:r>
          </a:p>
          <a:p>
            <a:r>
              <a:rPr lang="en-US" sz="2000" dirty="0" smtClean="0"/>
              <a:t>D_ID: Destination Identifier - address identifier of the Frame’s destination port </a:t>
            </a:r>
          </a:p>
          <a:p>
            <a:r>
              <a:rPr lang="en-US" sz="2000" dirty="0" smtClean="0"/>
              <a:t>S_ID: Source Identifier - address identifier of the Frame’s source port </a:t>
            </a:r>
          </a:p>
          <a:p>
            <a:r>
              <a:rPr lang="en-US" sz="2000" dirty="0" smtClean="0"/>
              <a:t>TYPE: Data structure type - categorization of the Frame’s data </a:t>
            </a:r>
          </a:p>
          <a:p>
            <a:r>
              <a:rPr lang="en-US" sz="2000" dirty="0" smtClean="0"/>
              <a:t>F_CTL: Frame Control - control information on Frame handling </a:t>
            </a:r>
          </a:p>
          <a:p>
            <a:r>
              <a:rPr lang="en-US" sz="2000" dirty="0" smtClean="0"/>
              <a:t>SEQ_ID: Sequence Identifier - unique identifier for the Frame’s Sequence </a:t>
            </a:r>
          </a:p>
          <a:p>
            <a:r>
              <a:rPr lang="en-US" sz="2000" dirty="0" smtClean="0"/>
              <a:t>DF_CTL: Opt. headers in data field - indication of optional header inclusion </a:t>
            </a:r>
          </a:p>
          <a:p>
            <a:r>
              <a:rPr lang="en-US" sz="2000" dirty="0" smtClean="0"/>
              <a:t>SEQ_CNT: Sequence count - number of the Frame within its Sequence or Exchange </a:t>
            </a:r>
          </a:p>
          <a:p>
            <a:r>
              <a:rPr lang="en-US" sz="2000" dirty="0" smtClean="0"/>
              <a:t>OX_ID: Originator Exchange ID - identification of Frame’s Exchange at Originator </a:t>
            </a:r>
          </a:p>
          <a:p>
            <a:r>
              <a:rPr lang="en-US" sz="2000" dirty="0" smtClean="0"/>
              <a:t>RX_ID: Responder Exchange ID - identification of Frame’s Exchange at Responder </a:t>
            </a:r>
          </a:p>
          <a:p>
            <a:endParaRPr lang="en-US" sz="2000" dirty="0"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header</a:t>
            </a:r>
            <a:endParaRPr lang="en-US" dirty="0"/>
          </a:p>
        </p:txBody>
      </p:sp>
      <p:sp>
        <p:nvSpPr>
          <p:cNvPr id="3" name="Content Placeholder 2"/>
          <p:cNvSpPr>
            <a:spLocks noGrp="1"/>
          </p:cNvSpPr>
          <p:nvPr>
            <p:ph idx="1"/>
          </p:nvPr>
        </p:nvSpPr>
        <p:spPr/>
        <p:txBody>
          <a:bodyPr/>
          <a:lstStyle/>
          <a:p>
            <a:r>
              <a:rPr lang="en-US" sz="2400" dirty="0" smtClean="0"/>
              <a:t>The Optional Header section can contain up to 4 types of headers. </a:t>
            </a:r>
          </a:p>
          <a:p>
            <a:pPr lvl="1"/>
            <a:r>
              <a:rPr lang="en-US" sz="2400" dirty="0" smtClean="0"/>
              <a:t>Expiration Security Header (how long until Frame should be discarded),</a:t>
            </a:r>
          </a:p>
          <a:p>
            <a:pPr lvl="1"/>
            <a:r>
              <a:rPr lang="en-US" sz="2400" dirty="0" smtClean="0"/>
              <a:t>Network Header (contains info pertaining to network related ULPs e.g. IP),</a:t>
            </a:r>
          </a:p>
          <a:p>
            <a:pPr lvl="1"/>
            <a:r>
              <a:rPr lang="en-US" sz="2400" dirty="0" smtClean="0"/>
              <a:t>Association Header (associates Frames with different Exchange Id’s) </a:t>
            </a:r>
          </a:p>
          <a:p>
            <a:pPr lvl="1"/>
            <a:r>
              <a:rPr lang="en-US" sz="2400" dirty="0" smtClean="0"/>
              <a:t> Device Header (contains other ULP info e.g. SCSI). </a:t>
            </a:r>
            <a:endParaRPr lang="en-US" sz="24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Payload </a:t>
            </a:r>
            <a:endParaRPr lang="en-US" dirty="0"/>
          </a:p>
        </p:txBody>
      </p:sp>
      <p:sp>
        <p:nvSpPr>
          <p:cNvPr id="3" name="Content Placeholder 2"/>
          <p:cNvSpPr>
            <a:spLocks noGrp="1"/>
          </p:cNvSpPr>
          <p:nvPr>
            <p:ph idx="1"/>
          </p:nvPr>
        </p:nvSpPr>
        <p:spPr>
          <a:xfrm>
            <a:off x="806450" y="1233488"/>
            <a:ext cx="8229600" cy="1863395"/>
          </a:xfrm>
        </p:spPr>
        <p:txBody>
          <a:bodyPr/>
          <a:lstStyle/>
          <a:p>
            <a:r>
              <a:rPr lang="en-US" sz="2400" dirty="0" smtClean="0"/>
              <a:t>For a Data Frame, the payload contains the user Data.</a:t>
            </a:r>
          </a:p>
          <a:p>
            <a:r>
              <a:rPr lang="en-US" sz="2400" dirty="0" smtClean="0"/>
              <a:t>For a Link Control Frame, the payload is not used</a:t>
            </a:r>
            <a:endParaRPr lang="en-US" sz="2400" dirty="0"/>
          </a:p>
        </p:txBody>
      </p:sp>
      <p:sp>
        <p:nvSpPr>
          <p:cNvPr id="4" name="Title 1"/>
          <p:cNvSpPr txBox="1">
            <a:spLocks/>
          </p:cNvSpPr>
          <p:nvPr/>
        </p:nvSpPr>
        <p:spPr bwMode="auto">
          <a:xfrm>
            <a:off x="350808" y="3311436"/>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006699"/>
                </a:solidFill>
                <a:effectLst/>
                <a:uLnTx/>
                <a:uFillTx/>
                <a:latin typeface="+mj-lt"/>
                <a:ea typeface="ＭＳ Ｐゴシック" charset="-128"/>
                <a:cs typeface="+mj-cs"/>
              </a:rPr>
              <a:t>CRC</a:t>
            </a:r>
            <a:endParaRPr kumimoji="0" lang="en-US" sz="3200" b="1" i="0" u="none" strike="noStrike" kern="0" cap="none" spc="0" normalizeH="0" baseline="0" noProof="0" dirty="0">
              <a:ln>
                <a:noFill/>
              </a:ln>
              <a:solidFill>
                <a:srgbClr val="006699"/>
              </a:solidFill>
              <a:effectLst/>
              <a:uLnTx/>
              <a:uFillTx/>
              <a:latin typeface="+mj-lt"/>
              <a:ea typeface="ＭＳ Ｐゴシック" charset="-128"/>
              <a:cs typeface="+mj-cs"/>
            </a:endParaRPr>
          </a:p>
        </p:txBody>
      </p:sp>
      <p:sp>
        <p:nvSpPr>
          <p:cNvPr id="5" name="Content Placeholder 2"/>
          <p:cNvSpPr txBox="1">
            <a:spLocks/>
          </p:cNvSpPr>
          <p:nvPr/>
        </p:nvSpPr>
        <p:spPr bwMode="auto">
          <a:xfrm>
            <a:off x="562035" y="4051450"/>
            <a:ext cx="8229600" cy="18633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35000"/>
              </a:spcBef>
              <a:buClr>
                <a:srgbClr val="993300"/>
              </a:buClr>
              <a:buSzPct val="90000"/>
              <a:buFont typeface="Monotype Sorts" pitchFamily="2" charset="2"/>
              <a:buChar char="n"/>
            </a:pPr>
            <a:r>
              <a:rPr lang="en-US" sz="2400" dirty="0" smtClean="0"/>
              <a:t>The CRC field is used to verify the data integrity of the FH and Payload </a:t>
            </a:r>
            <a:r>
              <a:rPr kumimoji="1" lang="en-US" sz="2400" b="0" i="0" u="none" strike="noStrike" kern="0" cap="none" spc="0" normalizeH="0" baseline="0" noProof="0" dirty="0" smtClean="0">
                <a:ln>
                  <a:noFill/>
                </a:ln>
                <a:solidFill>
                  <a:schemeClr val="tx1"/>
                </a:solidFill>
                <a:effectLst/>
                <a:uLnTx/>
                <a:uFillTx/>
                <a:latin typeface="+mn-lt"/>
                <a:ea typeface="ＭＳ Ｐゴシック" charset="-128"/>
                <a:cs typeface="+mn-cs"/>
              </a:rPr>
              <a:t>.</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EOF</a:t>
            </a:r>
            <a:endParaRPr lang="en-US" dirty="0"/>
          </a:p>
        </p:txBody>
      </p:sp>
      <p:sp>
        <p:nvSpPr>
          <p:cNvPr id="3" name="Content Placeholder 2"/>
          <p:cNvSpPr>
            <a:spLocks noGrp="1"/>
          </p:cNvSpPr>
          <p:nvPr>
            <p:ph idx="1"/>
          </p:nvPr>
        </p:nvSpPr>
        <p:spPr/>
        <p:txBody>
          <a:bodyPr/>
          <a:lstStyle/>
          <a:p>
            <a:r>
              <a:rPr lang="en-US" dirty="0" smtClean="0"/>
              <a:t>Finally, the End of Frame (EOF) delimiter is an ordered set that designates the end of the Frame content </a:t>
            </a:r>
          </a:p>
          <a:p>
            <a:r>
              <a:rPr lang="en-US" dirty="0" smtClean="0"/>
              <a:t> Additionally the EOF contains information about </a:t>
            </a:r>
          </a:p>
          <a:p>
            <a:pPr lvl="1"/>
            <a:r>
              <a:rPr lang="en-US" dirty="0" smtClean="0"/>
              <a:t>the validity of the Frame’s content, </a:t>
            </a:r>
          </a:p>
          <a:p>
            <a:pPr lvl="1"/>
            <a:r>
              <a:rPr lang="en-US" dirty="0" smtClean="0"/>
              <a:t>whether to keep the connection open or normally close and if necessary, abort the connection. </a:t>
            </a:r>
          </a:p>
          <a:p>
            <a:endParaRPr lang="en-US" dirty="0" smtClean="0"/>
          </a:p>
          <a:p>
            <a:pPr>
              <a:buNone/>
            </a:pPr>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a:t>
            </a:r>
            <a:endParaRPr lang="en-US" dirty="0"/>
          </a:p>
        </p:txBody>
      </p:sp>
      <p:sp>
        <p:nvSpPr>
          <p:cNvPr id="3" name="Content Placeholder 2"/>
          <p:cNvSpPr>
            <a:spLocks noGrp="1"/>
          </p:cNvSpPr>
          <p:nvPr>
            <p:ph idx="1"/>
          </p:nvPr>
        </p:nvSpPr>
        <p:spPr>
          <a:xfrm>
            <a:off x="258792" y="819510"/>
            <a:ext cx="8777258" cy="4944704"/>
          </a:xfrm>
        </p:spPr>
        <p:txBody>
          <a:bodyPr/>
          <a:lstStyle/>
          <a:p>
            <a:r>
              <a:rPr lang="en-US" sz="2400" dirty="0" smtClean="0"/>
              <a:t>One logical level up from the Frame is the Sequence</a:t>
            </a:r>
          </a:p>
          <a:p>
            <a:r>
              <a:rPr lang="en-US" sz="2400" dirty="0" smtClean="0"/>
              <a:t> A Sequence is composed of a group of related Frames transmitted in one direction </a:t>
            </a:r>
          </a:p>
          <a:p>
            <a:r>
              <a:rPr lang="en-US" sz="2400" dirty="0" smtClean="0"/>
              <a:t>All frames must be part of a Sequence</a:t>
            </a:r>
          </a:p>
          <a:p>
            <a:r>
              <a:rPr lang="en-US" sz="2400" dirty="0" smtClean="0"/>
              <a:t>Each Frame within a sequence is uniquely numbered with a Sequence Count</a:t>
            </a:r>
          </a:p>
          <a:p>
            <a:r>
              <a:rPr lang="en-US" sz="2400" dirty="0" smtClean="0"/>
              <a:t>Frames within the same Sequence have the same SEQ_ID field in the header</a:t>
            </a:r>
          </a:p>
          <a:p>
            <a:r>
              <a:rPr lang="en-US" sz="2400" dirty="0" smtClean="0"/>
              <a:t>The SEQ_CNT field identifies individual frames within a Sequence</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Sequence  (cont…)</a:t>
            </a:r>
            <a:endParaRPr lang="en-US" dirty="0"/>
          </a:p>
        </p:txBody>
      </p:sp>
      <p:sp>
        <p:nvSpPr>
          <p:cNvPr id="3" name="Content Placeholder 2"/>
          <p:cNvSpPr>
            <a:spLocks noGrp="1"/>
          </p:cNvSpPr>
          <p:nvPr>
            <p:ph idx="1"/>
          </p:nvPr>
        </p:nvSpPr>
        <p:spPr/>
        <p:txBody>
          <a:bodyPr/>
          <a:lstStyle/>
          <a:p>
            <a:r>
              <a:rPr lang="en-US" sz="2400" dirty="0" smtClean="0"/>
              <a:t>For each frame transmitted in a Sequence, SEQ_CNT is incremented by 1.</a:t>
            </a:r>
          </a:p>
          <a:p>
            <a:r>
              <a:rPr lang="en-US" sz="2400" dirty="0" smtClean="0"/>
              <a:t>This provides a means for the recipient to arrange the frames in the order in which they were transmitted </a:t>
            </a:r>
          </a:p>
          <a:p>
            <a:r>
              <a:rPr lang="en-US" sz="2400" dirty="0" smtClean="0"/>
              <a:t>Error recovery, controlled by an upper protocol layer is usually performed at Sequence boundaries and to verify that all expected frames have been received</a:t>
            </a:r>
          </a:p>
          <a:p>
            <a:endParaRPr 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Exchange </a:t>
            </a:r>
            <a:endParaRPr lang="en-US" dirty="0"/>
          </a:p>
        </p:txBody>
      </p:sp>
      <p:sp>
        <p:nvSpPr>
          <p:cNvPr id="3" name="Content Placeholder 2"/>
          <p:cNvSpPr>
            <a:spLocks noGrp="1"/>
          </p:cNvSpPr>
          <p:nvPr>
            <p:ph idx="1"/>
          </p:nvPr>
        </p:nvSpPr>
        <p:spPr>
          <a:xfrm>
            <a:off x="806450" y="1233488"/>
            <a:ext cx="8229600" cy="5175938"/>
          </a:xfrm>
        </p:spPr>
        <p:txBody>
          <a:bodyPr/>
          <a:lstStyle/>
          <a:p>
            <a:r>
              <a:rPr lang="en-US" sz="2000" dirty="0" smtClean="0"/>
              <a:t>An Exchange is composed of one or more </a:t>
            </a:r>
            <a:r>
              <a:rPr lang="en-US" sz="2000" dirty="0" err="1" smtClean="0"/>
              <a:t>nonconcurrent</a:t>
            </a:r>
            <a:r>
              <a:rPr lang="en-US" sz="2000" dirty="0" smtClean="0"/>
              <a:t> sequences for a single operation Between two ports </a:t>
            </a:r>
          </a:p>
          <a:p>
            <a:r>
              <a:rPr lang="en-US" sz="2000" dirty="0" smtClean="0"/>
              <a:t>The Exchanges may be unidirectional or bidirectional between two </a:t>
            </a:r>
            <a:r>
              <a:rPr lang="en-US" sz="2000" dirty="0" err="1" smtClean="0"/>
              <a:t>N_Ports</a:t>
            </a:r>
            <a:endParaRPr lang="en-US" sz="2000" dirty="0" smtClean="0"/>
          </a:p>
          <a:p>
            <a:r>
              <a:rPr lang="en-US" sz="2000" dirty="0" smtClean="0"/>
              <a:t>All Sequences (and therefore all frames) must be part of an Exchange</a:t>
            </a:r>
          </a:p>
          <a:p>
            <a:r>
              <a:rPr lang="en-US" sz="2000" dirty="0" smtClean="0"/>
              <a:t>Within a single Exchange, only one sequence may be active at any one time</a:t>
            </a:r>
          </a:p>
          <a:p>
            <a:r>
              <a:rPr lang="en-US" sz="2000" dirty="0" smtClean="0"/>
              <a:t>but Sequences of different Exchanges may be concurrently active</a:t>
            </a:r>
          </a:p>
          <a:p>
            <a:r>
              <a:rPr lang="en-US" sz="2000" dirty="0" smtClean="0"/>
              <a:t>The originator of the Exchange assigns the OX_ID field. The responder assigns the RX_ID field.</a:t>
            </a:r>
          </a:p>
          <a:p>
            <a:r>
              <a:rPr lang="en-US" sz="2000" dirty="0" smtClean="0">
                <a:solidFill>
                  <a:srgbClr val="3366FF"/>
                </a:solidFill>
              </a:rPr>
              <a:t>frame ~ word</a:t>
            </a:r>
            <a:br>
              <a:rPr lang="en-US" sz="2000" dirty="0" smtClean="0">
                <a:solidFill>
                  <a:srgbClr val="3366FF"/>
                </a:solidFill>
              </a:rPr>
            </a:br>
            <a:r>
              <a:rPr lang="en-US" sz="2000" dirty="0" smtClean="0">
                <a:solidFill>
                  <a:srgbClr val="3366FF"/>
                </a:solidFill>
              </a:rPr>
              <a:t>sequence ~ sentence</a:t>
            </a:r>
            <a:br>
              <a:rPr lang="en-US" sz="2000" dirty="0" smtClean="0">
                <a:solidFill>
                  <a:srgbClr val="3366FF"/>
                </a:solidFill>
              </a:rPr>
            </a:br>
            <a:r>
              <a:rPr lang="en-US" sz="2000" dirty="0" smtClean="0">
                <a:solidFill>
                  <a:srgbClr val="3366FF"/>
                </a:solidFill>
              </a:rPr>
              <a:t>exchange ~ conversation</a:t>
            </a:r>
            <a:endParaRPr lang="en-US" sz="2000" dirty="0">
              <a:solidFill>
                <a:srgbClr val="3366FF"/>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FC-3 Common services </a:t>
            </a:r>
            <a:endParaRPr lang="en-US" dirty="0"/>
          </a:p>
        </p:txBody>
      </p:sp>
      <p:sp>
        <p:nvSpPr>
          <p:cNvPr id="3" name="Content Placeholder 2"/>
          <p:cNvSpPr>
            <a:spLocks noGrp="1"/>
          </p:cNvSpPr>
          <p:nvPr>
            <p:ph idx="1"/>
          </p:nvPr>
        </p:nvSpPr>
        <p:spPr>
          <a:xfrm>
            <a:off x="392622" y="940189"/>
            <a:ext cx="8751378" cy="5633139"/>
          </a:xfrm>
        </p:spPr>
        <p:txBody>
          <a:bodyPr/>
          <a:lstStyle/>
          <a:p>
            <a:r>
              <a:rPr lang="en-US" sz="2400" dirty="0" smtClean="0"/>
              <a:t>Hunt groups</a:t>
            </a:r>
          </a:p>
          <a:p>
            <a:pPr lvl="1"/>
            <a:r>
              <a:rPr lang="en-US" sz="2400" dirty="0" smtClean="0"/>
              <a:t>is a set of associated node ports (</a:t>
            </a:r>
            <a:r>
              <a:rPr lang="en-US" sz="2400" dirty="0" err="1" smtClean="0"/>
              <a:t>N_ports</a:t>
            </a:r>
            <a:r>
              <a:rPr lang="en-US" sz="2400" dirty="0" smtClean="0"/>
              <a:t>) that is attached to a single node. This set is assigned an alias identifier that allows any frames that contain the alias to be routed to any available </a:t>
            </a:r>
            <a:r>
              <a:rPr lang="en-US" sz="2400" dirty="0" err="1" smtClean="0"/>
              <a:t>N_port</a:t>
            </a:r>
            <a:r>
              <a:rPr lang="en-US" sz="2400" dirty="0" smtClean="0"/>
              <a:t> within the set. This process decreases the latency in  waiting for an </a:t>
            </a:r>
            <a:r>
              <a:rPr lang="en-US" sz="2400" dirty="0" err="1" smtClean="0"/>
              <a:t>N_port</a:t>
            </a:r>
            <a:r>
              <a:rPr lang="en-US" sz="2400" dirty="0" smtClean="0"/>
              <a:t> to become available.</a:t>
            </a:r>
          </a:p>
          <a:p>
            <a:r>
              <a:rPr lang="en-US" sz="2400" dirty="0" smtClean="0"/>
              <a:t>Striping</a:t>
            </a:r>
          </a:p>
          <a:p>
            <a:pPr lvl="1"/>
            <a:r>
              <a:rPr lang="en-US" sz="2400" i="1" dirty="0" smtClean="0"/>
              <a:t>Striping is used to multiply bandwidth by using multiple </a:t>
            </a:r>
            <a:r>
              <a:rPr lang="en-US" sz="2400" i="1" dirty="0" err="1" smtClean="0"/>
              <a:t>N_ports</a:t>
            </a:r>
            <a:r>
              <a:rPr lang="en-US" sz="2400" i="1" dirty="0" smtClean="0"/>
              <a:t> in parallel to transmit a </a:t>
            </a:r>
            <a:r>
              <a:rPr lang="en-US" sz="2400" dirty="0" smtClean="0"/>
              <a:t>single information unit across multiple links.</a:t>
            </a:r>
          </a:p>
          <a:p>
            <a:r>
              <a:rPr lang="en-US" sz="2000" i="1" dirty="0" smtClean="0"/>
              <a:t>Multicast: </a:t>
            </a:r>
            <a:r>
              <a:rPr lang="en-US" sz="2000" dirty="0" smtClean="0"/>
              <a:t>delivers a single transmission to multiple destination ports. This method includes the ability to broadcast to all nodes or a subset of nodes.</a:t>
            </a:r>
          </a:p>
          <a:p>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Logical block addressing </a:t>
            </a:r>
            <a:endParaRPr lang="en-US" dirty="0"/>
          </a:p>
        </p:txBody>
      </p:sp>
      <p:sp>
        <p:nvSpPr>
          <p:cNvPr id="3" name="Content Placeholder 2"/>
          <p:cNvSpPr>
            <a:spLocks noGrp="1"/>
          </p:cNvSpPr>
          <p:nvPr>
            <p:ph idx="1"/>
          </p:nvPr>
        </p:nvSpPr>
        <p:spPr/>
        <p:txBody>
          <a:bodyPr/>
          <a:lstStyle/>
          <a:p>
            <a:r>
              <a:rPr lang="en-US" dirty="0" smtClean="0"/>
              <a:t>Hides complexity of CSH   based addressing </a:t>
            </a:r>
          </a:p>
          <a:p>
            <a:pPr lvl="1"/>
            <a:r>
              <a:rPr lang="en-US" dirty="0" smtClean="0"/>
              <a:t>Is complex due to ZDR</a:t>
            </a:r>
          </a:p>
          <a:p>
            <a:pPr lvl="1"/>
            <a:r>
              <a:rPr lang="en-US" dirty="0" smtClean="0"/>
              <a:t>Bad sector handling mechanism </a:t>
            </a:r>
          </a:p>
          <a:p>
            <a:r>
              <a:rPr lang="en-US" dirty="0" smtClean="0"/>
              <a:t> LBA is implemented in  drive controller </a:t>
            </a:r>
          </a:p>
          <a:p>
            <a:r>
              <a:rPr lang="en-US" dirty="0" smtClean="0"/>
              <a:t>LBA to PBA  mapping is required </a:t>
            </a:r>
          </a:p>
          <a:p>
            <a:r>
              <a:rPr lang="en-US" dirty="0" smtClean="0"/>
              <a:t>OS or volume managers never know the precise location of the data on disk </a:t>
            </a:r>
            <a:endParaRPr lang="en-US"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Class 1 service</a:t>
            </a:r>
            <a:endParaRPr lang="en-US" dirty="0"/>
          </a:p>
        </p:txBody>
      </p:sp>
      <p:sp>
        <p:nvSpPr>
          <p:cNvPr id="3" name="Content Placeholder 2"/>
          <p:cNvSpPr>
            <a:spLocks noGrp="1"/>
          </p:cNvSpPr>
          <p:nvPr>
            <p:ph idx="1"/>
          </p:nvPr>
        </p:nvSpPr>
        <p:spPr>
          <a:xfrm>
            <a:off x="806450" y="1233488"/>
            <a:ext cx="8229600" cy="5098301"/>
          </a:xfrm>
        </p:spPr>
        <p:txBody>
          <a:bodyPr/>
          <a:lstStyle/>
          <a:p>
            <a:r>
              <a:rPr lang="en-US" sz="2800" b="1" dirty="0" smtClean="0"/>
              <a:t>Dedicated Connection</a:t>
            </a:r>
          </a:p>
          <a:p>
            <a:pPr lvl="1"/>
            <a:r>
              <a:rPr lang="en-US" sz="2400" dirty="0" smtClean="0"/>
              <a:t>Once established, a Dedicated Connection is retained and guaranteed by the Fabric.</a:t>
            </a:r>
          </a:p>
          <a:p>
            <a:pPr lvl="1"/>
            <a:r>
              <a:rPr lang="en-US" sz="2400" dirty="0" smtClean="0"/>
              <a:t>This service guarantees maximum bandwidth available between Two N ports across the established connection </a:t>
            </a:r>
          </a:p>
          <a:p>
            <a:pPr lvl="1"/>
            <a:r>
              <a:rPr lang="en-US" sz="2400" dirty="0" smtClean="0"/>
              <a:t>frames are delivered to the destination </a:t>
            </a:r>
            <a:r>
              <a:rPr lang="en-US" sz="2400" dirty="0" err="1" smtClean="0"/>
              <a:t>N_Port</a:t>
            </a:r>
            <a:r>
              <a:rPr lang="en-US" sz="2400" dirty="0" smtClean="0"/>
              <a:t> by the Fabric in the same order as they are transmitted by the source </a:t>
            </a:r>
            <a:r>
              <a:rPr lang="en-US" sz="2400" dirty="0" err="1" smtClean="0"/>
              <a:t>N_Port</a:t>
            </a:r>
            <a:endParaRPr lang="en-US" sz="2400" dirty="0" smtClean="0"/>
          </a:p>
          <a:p>
            <a:pPr lvl="1"/>
            <a:r>
              <a:rPr lang="en-US" sz="2400" dirty="0" smtClean="0"/>
              <a:t>If </a:t>
            </a:r>
            <a:r>
              <a:rPr lang="en-US" sz="2400" dirty="0" err="1" smtClean="0"/>
              <a:t>theFabric</a:t>
            </a:r>
            <a:r>
              <a:rPr lang="en-US" sz="2400" dirty="0" smtClean="0"/>
              <a:t> is not present, this service becomes a special case of point-to-point.</a:t>
            </a:r>
          </a:p>
          <a:p>
            <a:r>
              <a:rPr lang="en-US" dirty="0" smtClean="0"/>
              <a:t>21</a:t>
            </a:r>
            <a:endParaRPr lang="en-US" sz="54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Class 2 service</a:t>
            </a:r>
            <a:endParaRPr lang="en-US" dirty="0"/>
          </a:p>
        </p:txBody>
      </p:sp>
      <p:sp>
        <p:nvSpPr>
          <p:cNvPr id="3" name="Content Placeholder 2"/>
          <p:cNvSpPr>
            <a:spLocks noGrp="1"/>
          </p:cNvSpPr>
          <p:nvPr>
            <p:ph idx="1"/>
          </p:nvPr>
        </p:nvSpPr>
        <p:spPr>
          <a:xfrm>
            <a:off x="396815" y="1233488"/>
            <a:ext cx="8639235" cy="4530725"/>
          </a:xfrm>
        </p:spPr>
        <p:txBody>
          <a:bodyPr/>
          <a:lstStyle/>
          <a:p>
            <a:r>
              <a:rPr lang="en-US" sz="2800" dirty="0" smtClean="0"/>
              <a:t>Multiplex</a:t>
            </a:r>
          </a:p>
          <a:p>
            <a:pPr lvl="1"/>
            <a:r>
              <a:rPr lang="en-US" sz="2800" dirty="0" smtClean="0"/>
              <a:t>is a Connectionless service</a:t>
            </a:r>
          </a:p>
          <a:p>
            <a:pPr lvl="1"/>
            <a:r>
              <a:rPr lang="en-US" sz="2800" dirty="0" smtClean="0"/>
              <a:t>Fabric multiplexes  frames at frame boundaries</a:t>
            </a:r>
          </a:p>
          <a:p>
            <a:pPr lvl="1"/>
            <a:r>
              <a:rPr lang="en-US" sz="2800" dirty="0" smtClean="0"/>
              <a:t>Fabric may not guarantee the order of delivery</a:t>
            </a:r>
          </a:p>
          <a:p>
            <a:pPr lvl="1"/>
            <a:r>
              <a:rPr lang="en-US" sz="2800" dirty="0" smtClean="0"/>
              <a:t>The Fabric guarantees notification of delivery or failure to deliver in the absence of link errors</a:t>
            </a:r>
            <a:endParaRPr lang="en-US" sz="28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Class 3 service</a:t>
            </a:r>
            <a:endParaRPr lang="en-US" dirty="0"/>
          </a:p>
        </p:txBody>
      </p:sp>
      <p:sp>
        <p:nvSpPr>
          <p:cNvPr id="3" name="Content Placeholder 2"/>
          <p:cNvSpPr>
            <a:spLocks noGrp="1"/>
          </p:cNvSpPr>
          <p:nvPr>
            <p:ph idx="1"/>
          </p:nvPr>
        </p:nvSpPr>
        <p:spPr/>
        <p:txBody>
          <a:bodyPr/>
          <a:lstStyle/>
          <a:p>
            <a:r>
              <a:rPr lang="en-US" sz="2800" b="1" dirty="0" smtClean="0"/>
              <a:t>Datagram</a:t>
            </a:r>
          </a:p>
          <a:p>
            <a:pPr lvl="1"/>
            <a:r>
              <a:rPr lang="en-US" sz="2800" dirty="0" smtClean="0"/>
              <a:t>is a Connectionless service with the Fabric multiplexing frames at frame boundaries</a:t>
            </a:r>
          </a:p>
          <a:p>
            <a:pPr lvl="1"/>
            <a:r>
              <a:rPr lang="en-US" sz="2800" dirty="0" smtClean="0"/>
              <a:t>Class 3 supports only unacknowledged delivery</a:t>
            </a:r>
          </a:p>
          <a:p>
            <a:endParaRPr lang="en-US" sz="2800" dirty="0" smtClean="0"/>
          </a:p>
          <a:p>
            <a:pPr lvl="1"/>
            <a:endParaRPr lang="en-US" sz="28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Control </a:t>
            </a:r>
            <a:endParaRPr lang="en-US" dirty="0"/>
          </a:p>
        </p:txBody>
      </p:sp>
      <p:sp>
        <p:nvSpPr>
          <p:cNvPr id="3" name="Content Placeholder 2"/>
          <p:cNvSpPr>
            <a:spLocks noGrp="1"/>
          </p:cNvSpPr>
          <p:nvPr>
            <p:ph idx="1"/>
          </p:nvPr>
        </p:nvSpPr>
        <p:spPr/>
        <p:txBody>
          <a:bodyPr/>
          <a:lstStyle/>
          <a:p>
            <a:r>
              <a:rPr lang="en-US" dirty="0" smtClean="0"/>
              <a:t>Data is sent in frames and devices need to temporarily store the frames as they arrive</a:t>
            </a:r>
          </a:p>
          <a:p>
            <a:r>
              <a:rPr lang="en-US" dirty="0" smtClean="0"/>
              <a:t>The data frames must be stored until they are assembled in sequence and then delivered to the upper-layer protocol</a:t>
            </a:r>
          </a:p>
          <a:p>
            <a:r>
              <a:rPr lang="en-US" dirty="0" smtClean="0"/>
              <a:t>The ability of a device to accept a frame is called its </a:t>
            </a:r>
            <a:r>
              <a:rPr lang="en-US" i="1" dirty="0" smtClean="0"/>
              <a:t>credit.</a:t>
            </a:r>
          </a:p>
          <a:p>
            <a:pPr lvl="1"/>
            <a:r>
              <a:rPr lang="en-US" dirty="0" smtClean="0"/>
              <a:t>This credit is typically referred to as the number of buffers (its buffer credit) that a node maintains for accepting incoming data.</a:t>
            </a:r>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control </a:t>
            </a:r>
            <a:endParaRPr lang="en-US" dirty="0"/>
          </a:p>
        </p:txBody>
      </p:sp>
      <p:sp>
        <p:nvSpPr>
          <p:cNvPr id="3" name="Content Placeholder 2"/>
          <p:cNvSpPr>
            <a:spLocks noGrp="1"/>
          </p:cNvSpPr>
          <p:nvPr>
            <p:ph idx="1"/>
          </p:nvPr>
        </p:nvSpPr>
        <p:spPr>
          <a:xfrm>
            <a:off x="224287" y="1233488"/>
            <a:ext cx="8811763" cy="5486489"/>
          </a:xfrm>
        </p:spPr>
        <p:txBody>
          <a:bodyPr/>
          <a:lstStyle/>
          <a:p>
            <a:r>
              <a:rPr lang="en-US" sz="2400" b="1" dirty="0" smtClean="0"/>
              <a:t>Buffer to buffer</a:t>
            </a:r>
          </a:p>
          <a:p>
            <a:r>
              <a:rPr lang="en-US" sz="2400" dirty="0" smtClean="0"/>
              <a:t>This type of flow control deals only with the link between an </a:t>
            </a:r>
            <a:r>
              <a:rPr lang="en-US" sz="2400" dirty="0" err="1" smtClean="0"/>
              <a:t>N_Port</a:t>
            </a:r>
            <a:r>
              <a:rPr lang="en-US" sz="2400" dirty="0" smtClean="0"/>
              <a:t> and an </a:t>
            </a:r>
            <a:r>
              <a:rPr lang="en-US" sz="2400" dirty="0" err="1" smtClean="0"/>
              <a:t>F_Port</a:t>
            </a:r>
            <a:r>
              <a:rPr lang="en-US" sz="2400" dirty="0" smtClean="0"/>
              <a:t> or between two </a:t>
            </a:r>
            <a:r>
              <a:rPr lang="en-US" sz="2400" dirty="0" err="1" smtClean="0"/>
              <a:t>N_Ports</a:t>
            </a:r>
            <a:endParaRPr lang="en-US" sz="2400" dirty="0" smtClean="0"/>
          </a:p>
          <a:p>
            <a:r>
              <a:rPr lang="en-US" sz="2000" dirty="0" smtClean="0"/>
              <a:t>Both ports on the link exchange values of how many frames it is willing to receive at a time from the other port. This value becomes the other port's </a:t>
            </a:r>
            <a:r>
              <a:rPr lang="en-US" sz="2000" dirty="0" err="1" smtClean="0"/>
              <a:t>BB_Credit</a:t>
            </a:r>
            <a:r>
              <a:rPr lang="en-US" sz="2000" dirty="0" smtClean="0"/>
              <a:t> value and remains constant as long as the ports are logged in</a:t>
            </a:r>
            <a:endParaRPr lang="en-US" sz="2000" b="1" dirty="0" smtClean="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control </a:t>
            </a:r>
            <a:endParaRPr lang="en-US" dirty="0"/>
          </a:p>
        </p:txBody>
      </p:sp>
      <p:sp>
        <p:nvSpPr>
          <p:cNvPr id="3" name="Content Placeholder 2"/>
          <p:cNvSpPr>
            <a:spLocks noGrp="1"/>
          </p:cNvSpPr>
          <p:nvPr>
            <p:ph idx="1"/>
          </p:nvPr>
        </p:nvSpPr>
        <p:spPr>
          <a:xfrm>
            <a:off x="1" y="1233488"/>
            <a:ext cx="9036050" cy="5305335"/>
          </a:xfrm>
        </p:spPr>
        <p:txBody>
          <a:bodyPr/>
          <a:lstStyle/>
          <a:p>
            <a:pPr lvl="1"/>
            <a:r>
              <a:rPr lang="en-US" sz="2400" dirty="0" smtClean="0"/>
              <a:t>During login,</a:t>
            </a:r>
          </a:p>
          <a:p>
            <a:pPr lvl="2"/>
            <a:r>
              <a:rPr lang="en-US" sz="2400" dirty="0" smtClean="0"/>
              <a:t> node ports (</a:t>
            </a:r>
            <a:r>
              <a:rPr lang="en-US" sz="2400" dirty="0" err="1" smtClean="0"/>
              <a:t>N_ports</a:t>
            </a:r>
            <a:r>
              <a:rPr lang="en-US" sz="2400" dirty="0" smtClean="0"/>
              <a:t>) and fabric ports (</a:t>
            </a:r>
            <a:r>
              <a:rPr lang="en-US" sz="2400" dirty="0" err="1" smtClean="0"/>
              <a:t>F_ports</a:t>
            </a:r>
            <a:r>
              <a:rPr lang="en-US" sz="2400" dirty="0" smtClean="0"/>
              <a:t>) at both ends of a link </a:t>
            </a:r>
            <a:r>
              <a:rPr lang="en-US" sz="2400" dirty="0" err="1" smtClean="0"/>
              <a:t>establishits</a:t>
            </a:r>
            <a:r>
              <a:rPr lang="en-US" sz="2400" dirty="0" smtClean="0"/>
              <a:t> buffer-to-buffer credit (</a:t>
            </a:r>
            <a:r>
              <a:rPr lang="en-US" sz="2400" dirty="0" err="1" smtClean="0"/>
              <a:t>BB_Credit</a:t>
            </a:r>
            <a:r>
              <a:rPr lang="en-US" sz="2400" dirty="0" smtClean="0"/>
              <a:t>). </a:t>
            </a:r>
          </a:p>
          <a:p>
            <a:pPr lvl="2"/>
            <a:r>
              <a:rPr lang="en-US" sz="2400" dirty="0" smtClean="0"/>
              <a:t>Each port states the maximum </a:t>
            </a:r>
            <a:r>
              <a:rPr lang="en-US" sz="2400" dirty="0" err="1" smtClean="0"/>
              <a:t>BB_Credit</a:t>
            </a:r>
            <a:r>
              <a:rPr lang="en-US" sz="2400" dirty="0" smtClean="0"/>
              <a:t> that it can offer and the lower of the two </a:t>
            </a:r>
            <a:r>
              <a:rPr lang="en-US" sz="2400" dirty="0" err="1" smtClean="0"/>
              <a:t>BB_Credits</a:t>
            </a:r>
            <a:r>
              <a:rPr lang="en-US" sz="2400" dirty="0" smtClean="0"/>
              <a:t> is used.</a:t>
            </a:r>
          </a:p>
          <a:p>
            <a:pPr lvl="2"/>
            <a:r>
              <a:rPr lang="en-US" sz="2400" dirty="0" smtClean="0"/>
              <a:t>Each port also keeps track of </a:t>
            </a:r>
            <a:r>
              <a:rPr lang="en-US" sz="2400" dirty="0" err="1" smtClean="0"/>
              <a:t>BB_Credit_CNT</a:t>
            </a:r>
            <a:r>
              <a:rPr lang="en-US" sz="2400" dirty="0" smtClean="0"/>
              <a:t>, which is initialized to 0</a:t>
            </a:r>
          </a:p>
          <a:p>
            <a:pPr lvl="2"/>
            <a:r>
              <a:rPr lang="en-US" sz="2400" dirty="0" smtClean="0"/>
              <a:t>For each frame transmitted, </a:t>
            </a:r>
            <a:r>
              <a:rPr lang="en-US" sz="2400" dirty="0" err="1" smtClean="0"/>
              <a:t>BB_Credit_CNT</a:t>
            </a:r>
            <a:r>
              <a:rPr lang="en-US" sz="2400" dirty="0" smtClean="0"/>
              <a:t> is incremented by 1</a:t>
            </a:r>
          </a:p>
          <a:p>
            <a:pPr lvl="2"/>
            <a:r>
              <a:rPr lang="en-US" sz="2400" dirty="0" smtClean="0"/>
              <a:t>The value is decremented by 1 for each R_RDY Primitive Signal received from the other port</a:t>
            </a:r>
          </a:p>
          <a:p>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control </a:t>
            </a:r>
            <a:endParaRPr lang="en-US" dirty="0"/>
          </a:p>
        </p:txBody>
      </p:sp>
      <p:sp>
        <p:nvSpPr>
          <p:cNvPr id="3" name="Content Placeholder 2"/>
          <p:cNvSpPr>
            <a:spLocks noGrp="1"/>
          </p:cNvSpPr>
          <p:nvPr>
            <p:ph idx="1"/>
          </p:nvPr>
        </p:nvSpPr>
        <p:spPr/>
        <p:txBody>
          <a:bodyPr/>
          <a:lstStyle/>
          <a:p>
            <a:r>
              <a:rPr lang="en-US" dirty="0" smtClean="0"/>
              <a:t>Transmission of an R_RDY indicates the port has processed a frame, freed a receive buffer, and is ready for one more</a:t>
            </a:r>
          </a:p>
          <a:p>
            <a:r>
              <a:rPr lang="en-US" dirty="0" smtClean="0"/>
              <a:t>If </a:t>
            </a:r>
            <a:r>
              <a:rPr lang="en-US" dirty="0" err="1" smtClean="0"/>
              <a:t>BB_Credit_CNT</a:t>
            </a:r>
            <a:r>
              <a:rPr lang="en-US" dirty="0" smtClean="0"/>
              <a:t> reaches </a:t>
            </a:r>
            <a:r>
              <a:rPr lang="en-US" dirty="0" err="1" smtClean="0"/>
              <a:t>BB_Credit</a:t>
            </a:r>
            <a:r>
              <a:rPr lang="en-US" dirty="0" smtClean="0"/>
              <a:t>, the port cannot transmit another frame until it receives an R_RDY.</a:t>
            </a:r>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t>End-to-End</a:t>
            </a:r>
          </a:p>
          <a:p>
            <a:pPr lvl="1"/>
            <a:r>
              <a:rPr lang="en-US" dirty="0" smtClean="0"/>
              <a:t>End-to-End flow control is not concerned with individual links but rather the source and destination </a:t>
            </a:r>
            <a:r>
              <a:rPr lang="en-US" dirty="0" err="1" smtClean="0"/>
              <a:t>N_Ports</a:t>
            </a:r>
            <a:endParaRPr lang="en-US" dirty="0" smtClean="0"/>
          </a:p>
          <a:p>
            <a:pPr lvl="1"/>
            <a:r>
              <a:rPr lang="en-US" dirty="0" smtClean="0"/>
              <a:t>When the two </a:t>
            </a:r>
            <a:r>
              <a:rPr lang="en-US" dirty="0" err="1" smtClean="0"/>
              <a:t>N_Ports</a:t>
            </a:r>
            <a:r>
              <a:rPr lang="en-US" dirty="0" smtClean="0"/>
              <a:t> log into each other, they report how many receive buffers are available for the other port.</a:t>
            </a:r>
          </a:p>
          <a:p>
            <a:pPr lvl="1"/>
            <a:r>
              <a:rPr lang="en-US" dirty="0" smtClean="0"/>
              <a:t>This value becomes </a:t>
            </a:r>
            <a:r>
              <a:rPr lang="en-US" dirty="0" err="1" smtClean="0"/>
              <a:t>EE_Credit</a:t>
            </a:r>
            <a:r>
              <a:rPr lang="en-US" dirty="0" smtClean="0"/>
              <a:t>.</a:t>
            </a:r>
          </a:p>
          <a:p>
            <a:pPr lvl="1"/>
            <a:r>
              <a:rPr lang="en-US" dirty="0" err="1" smtClean="0"/>
              <a:t>EE_Credit_CNT</a:t>
            </a:r>
            <a:r>
              <a:rPr lang="en-US" dirty="0" smtClean="0"/>
              <a:t> is set to 0 after login and increments by 1 for each frame transmitted to the other port.</a:t>
            </a:r>
          </a:p>
          <a:p>
            <a:pPr lvl="1"/>
            <a:r>
              <a:rPr lang="en-US" smtClean="0"/>
              <a:t>It is decremented upon reception of an ACK Link Control frame from that port</a:t>
            </a: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Zoning </a:t>
            </a:r>
            <a:endParaRPr lang="en-US" dirty="0"/>
          </a:p>
        </p:txBody>
      </p:sp>
      <p:sp>
        <p:nvSpPr>
          <p:cNvPr id="3" name="Content Placeholder 2"/>
          <p:cNvSpPr>
            <a:spLocks noGrp="1"/>
          </p:cNvSpPr>
          <p:nvPr>
            <p:ph idx="1"/>
          </p:nvPr>
        </p:nvSpPr>
        <p:spPr>
          <a:xfrm>
            <a:off x="806450" y="1233488"/>
            <a:ext cx="8229600" cy="5055169"/>
          </a:xfrm>
        </p:spPr>
        <p:txBody>
          <a:bodyPr/>
          <a:lstStyle/>
          <a:p>
            <a:r>
              <a:rPr lang="en-US" sz="2400" dirty="0" smtClean="0"/>
              <a:t>Zoning allows for segmentation of the switched fabric</a:t>
            </a:r>
          </a:p>
          <a:p>
            <a:r>
              <a:rPr lang="en-US" sz="2400" dirty="0" smtClean="0"/>
              <a:t>Zoning can be used to create  a barrier between different environments.</a:t>
            </a:r>
          </a:p>
          <a:p>
            <a:r>
              <a:rPr lang="en-US" sz="2400" dirty="0" smtClean="0"/>
              <a:t>Only the members of the same zone can communicate within that zone</a:t>
            </a:r>
          </a:p>
          <a:p>
            <a:r>
              <a:rPr lang="en-US" sz="2400" dirty="0" smtClean="0"/>
              <a:t>A device can be in more than one zone</a:t>
            </a:r>
          </a:p>
          <a:p>
            <a:r>
              <a:rPr lang="en-US" sz="2400" dirty="0" smtClean="0"/>
              <a:t>zoning can be considered as a security feature</a:t>
            </a:r>
          </a:p>
          <a:p>
            <a:r>
              <a:rPr lang="en-US" sz="2400" dirty="0" smtClean="0"/>
              <a:t>Zoning can be used for separating test , maintenance environment from production environment</a:t>
            </a:r>
          </a:p>
          <a:p>
            <a:r>
              <a:rPr lang="en-US" sz="2400" dirty="0" smtClean="0"/>
              <a:t>Zoning provides the flexibility to manage a switched fabric to meet different user groups objectives.</a:t>
            </a:r>
            <a:endParaRPr lang="en-US" sz="2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Zoning example</a:t>
            </a:r>
            <a:endParaRPr lang="en-US" dirty="0"/>
          </a:p>
        </p:txBody>
      </p:sp>
      <p:sp>
        <p:nvSpPr>
          <p:cNvPr id="3" name="Content Placeholder 2"/>
          <p:cNvSpPr>
            <a:spLocks noGrp="1"/>
          </p:cNvSpPr>
          <p:nvPr>
            <p:ph idx="1"/>
          </p:nvPr>
        </p:nvSpPr>
        <p:spPr>
          <a:xfrm>
            <a:off x="4364967" y="1233488"/>
            <a:ext cx="4671084" cy="4530725"/>
          </a:xfrm>
        </p:spPr>
        <p:txBody>
          <a:bodyPr/>
          <a:lstStyle/>
          <a:p>
            <a:r>
              <a:rPr lang="en-US" sz="2000" dirty="0" smtClean="0"/>
              <a:t>Server A and Storage A can communicate with each other.</a:t>
            </a:r>
          </a:p>
          <a:p>
            <a:r>
              <a:rPr lang="en-US" sz="2000" dirty="0" smtClean="0"/>
              <a:t> Server B and Storage B can communicate with each other.</a:t>
            </a:r>
          </a:p>
          <a:p>
            <a:r>
              <a:rPr lang="en-US" sz="2000" dirty="0" smtClean="0"/>
              <a:t> Server A cannot communicate with Storage B.</a:t>
            </a:r>
          </a:p>
          <a:p>
            <a:r>
              <a:rPr lang="en-US" sz="2000" dirty="0" smtClean="0"/>
              <a:t> Server B cannot communicate with Storage A.</a:t>
            </a:r>
          </a:p>
          <a:p>
            <a:r>
              <a:rPr lang="en-US" sz="2000" dirty="0" smtClean="0"/>
              <a:t> Both servers and both storage devices can communicate with the tape.</a:t>
            </a:r>
            <a:endParaRPr lang="en-US" sz="2000" dirty="0"/>
          </a:p>
        </p:txBody>
      </p:sp>
      <p:pic>
        <p:nvPicPr>
          <p:cNvPr id="1026" name="Picture 2"/>
          <p:cNvPicPr>
            <a:picLocks noChangeAspect="1" noChangeArrowheads="1"/>
          </p:cNvPicPr>
          <p:nvPr/>
        </p:nvPicPr>
        <p:blipFill>
          <a:blip r:embed="rId2"/>
          <a:srcRect/>
          <a:stretch>
            <a:fillRect/>
          </a:stretch>
        </p:blipFill>
        <p:spPr bwMode="auto">
          <a:xfrm>
            <a:off x="285391" y="977930"/>
            <a:ext cx="4191000" cy="541972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Supporting technologies </a:t>
            </a:r>
            <a:endParaRPr lang="en-US" dirty="0"/>
          </a:p>
        </p:txBody>
      </p:sp>
      <p:sp>
        <p:nvSpPr>
          <p:cNvPr id="3" name="Content Placeholder 2"/>
          <p:cNvSpPr>
            <a:spLocks noGrp="1"/>
          </p:cNvSpPr>
          <p:nvPr>
            <p:ph idx="1"/>
          </p:nvPr>
        </p:nvSpPr>
        <p:spPr>
          <a:xfrm>
            <a:off x="269507" y="1233488"/>
            <a:ext cx="8766543" cy="5128811"/>
          </a:xfrm>
        </p:spPr>
        <p:txBody>
          <a:bodyPr/>
          <a:lstStyle/>
          <a:p>
            <a:r>
              <a:rPr lang="en-US" sz="2800" dirty="0" smtClean="0"/>
              <a:t> Solid state storage </a:t>
            </a:r>
          </a:p>
          <a:p>
            <a:pPr lvl="1"/>
            <a:r>
              <a:rPr lang="en-US" sz="2800" dirty="0" smtClean="0"/>
              <a:t>Upcoming &amp; gaining popularity </a:t>
            </a:r>
          </a:p>
          <a:p>
            <a:pPr lvl="1"/>
            <a:r>
              <a:rPr lang="en-US" sz="2800" dirty="0" smtClean="0"/>
              <a:t>Gives excellent performance for random read workload </a:t>
            </a:r>
          </a:p>
          <a:p>
            <a:r>
              <a:rPr lang="en-US" sz="2800" dirty="0" smtClean="0"/>
              <a:t>Electro-magnetic  storage </a:t>
            </a:r>
          </a:p>
          <a:p>
            <a:pPr lvl="1"/>
            <a:r>
              <a:rPr lang="en-US" sz="2800" dirty="0" smtClean="0"/>
              <a:t>Existing for over 50 years</a:t>
            </a:r>
          </a:p>
          <a:p>
            <a:pPr lvl="1"/>
            <a:r>
              <a:rPr lang="en-US" sz="2800" dirty="0" smtClean="0"/>
              <a:t>Excellent performance for sequential work load</a:t>
            </a:r>
          </a:p>
          <a:p>
            <a:r>
              <a:rPr lang="en-US" sz="2800" dirty="0" smtClean="0"/>
              <a:t>400 </a:t>
            </a:r>
            <a:r>
              <a:rPr lang="en-US" sz="2800" dirty="0" err="1" smtClean="0"/>
              <a:t>MBps</a:t>
            </a:r>
            <a:r>
              <a:rPr lang="en-US" sz="2800" dirty="0" smtClean="0"/>
              <a:t> : 250 Mbps for 15 K RPM Disk  </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Actuator  &amp; Spindle</a:t>
            </a:r>
            <a:endParaRPr lang="en-US" dirty="0"/>
          </a:p>
        </p:txBody>
      </p:sp>
      <p:sp>
        <p:nvSpPr>
          <p:cNvPr id="3" name="Content Placeholder 2"/>
          <p:cNvSpPr>
            <a:spLocks noGrp="1"/>
          </p:cNvSpPr>
          <p:nvPr>
            <p:ph idx="1"/>
          </p:nvPr>
        </p:nvSpPr>
        <p:spPr>
          <a:xfrm>
            <a:off x="806450" y="1233489"/>
            <a:ext cx="8229600" cy="1875472"/>
          </a:xfrm>
        </p:spPr>
        <p:txBody>
          <a:bodyPr/>
          <a:lstStyle/>
          <a:p>
            <a:r>
              <a:rPr lang="en-US" dirty="0" smtClean="0"/>
              <a:t>Actuators are responsible for head movement . </a:t>
            </a:r>
          </a:p>
          <a:p>
            <a:r>
              <a:rPr lang="en-US" dirty="0" smtClean="0"/>
              <a:t>All the heads are connected to single actuator  they move at same time </a:t>
            </a:r>
          </a:p>
          <a:p>
            <a:r>
              <a:rPr lang="en-US" dirty="0" smtClean="0"/>
              <a:t>All platters  are mounted on single spindle  </a:t>
            </a:r>
          </a:p>
          <a:p>
            <a:r>
              <a:rPr lang="en-US" dirty="0" smtClean="0"/>
              <a:t>Each platter move at same speed </a:t>
            </a:r>
            <a:endParaRPr lang="en-US"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zoning </a:t>
            </a:r>
            <a:endParaRPr lang="en-US" dirty="0"/>
          </a:p>
        </p:txBody>
      </p:sp>
      <p:sp>
        <p:nvSpPr>
          <p:cNvPr id="3" name="Content Placeholder 2"/>
          <p:cNvSpPr>
            <a:spLocks noGrp="1"/>
          </p:cNvSpPr>
          <p:nvPr>
            <p:ph idx="1"/>
          </p:nvPr>
        </p:nvSpPr>
        <p:spPr/>
        <p:txBody>
          <a:bodyPr/>
          <a:lstStyle/>
          <a:p>
            <a:r>
              <a:rPr lang="en-US" sz="2400" dirty="0" smtClean="0"/>
              <a:t>Hardware zoning</a:t>
            </a:r>
          </a:p>
          <a:p>
            <a:r>
              <a:rPr lang="en-US" sz="2400" dirty="0" smtClean="0"/>
              <a:t> Software zoning</a:t>
            </a:r>
            <a:endParaRPr lang="en-US" sz="2400"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Hardware zoning</a:t>
            </a:r>
            <a:endParaRPr lang="en-US" dirty="0"/>
          </a:p>
        </p:txBody>
      </p:sp>
      <p:sp>
        <p:nvSpPr>
          <p:cNvPr id="3" name="Content Placeholder 2"/>
          <p:cNvSpPr>
            <a:spLocks noGrp="1"/>
          </p:cNvSpPr>
          <p:nvPr>
            <p:ph idx="1"/>
          </p:nvPr>
        </p:nvSpPr>
        <p:spPr>
          <a:xfrm>
            <a:off x="276045" y="854015"/>
            <a:ext cx="8760005" cy="5581291"/>
          </a:xfrm>
        </p:spPr>
        <p:txBody>
          <a:bodyPr/>
          <a:lstStyle/>
          <a:p>
            <a:r>
              <a:rPr lang="en-US" sz="2400" dirty="0" smtClean="0"/>
              <a:t>Is based on the physical fabric port number</a:t>
            </a:r>
          </a:p>
          <a:p>
            <a:r>
              <a:rPr lang="en-US" sz="2400" dirty="0" smtClean="0"/>
              <a:t>The members of a zone are physical ports on the fabric switch</a:t>
            </a:r>
          </a:p>
          <a:p>
            <a:r>
              <a:rPr lang="en-US" sz="2400" dirty="0" smtClean="0"/>
              <a:t>implemented in the following configurations:</a:t>
            </a:r>
          </a:p>
          <a:p>
            <a:pPr lvl="1"/>
            <a:r>
              <a:rPr lang="en-US" sz="2400" dirty="0" smtClean="0"/>
              <a:t>One-to-one</a:t>
            </a:r>
          </a:p>
          <a:p>
            <a:pPr lvl="1"/>
            <a:r>
              <a:rPr lang="en-US" sz="2400" dirty="0" smtClean="0"/>
              <a:t> One-to-many</a:t>
            </a:r>
          </a:p>
          <a:p>
            <a:pPr lvl="1"/>
            <a:r>
              <a:rPr lang="en-US" sz="2400" dirty="0" smtClean="0"/>
              <a:t> Many-to-many</a:t>
            </a:r>
          </a:p>
          <a:p>
            <a:r>
              <a:rPr lang="en-US" sz="2400" dirty="0" smtClean="0"/>
              <a:t>In a hardware-enforced zone, switch hardware, ensures that no data is transferred between unauthorized zone members</a:t>
            </a:r>
          </a:p>
          <a:p>
            <a:r>
              <a:rPr lang="en-US" sz="2400" dirty="0" smtClean="0"/>
              <a:t>Hard zoning provides the highest level of security.</a:t>
            </a:r>
          </a:p>
          <a:p>
            <a:r>
              <a:rPr lang="en-US" sz="2400" dirty="0" smtClean="0"/>
              <a:t>Disadvantage of hardware zoning is that devices must be connected to a specific port</a:t>
            </a:r>
            <a:endParaRPr lang="en-US" sz="2400"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623888" y="1090613"/>
            <a:ext cx="7896225" cy="4676775"/>
          </a:xfrm>
          <a:prstGeom prst="rect">
            <a:avLst/>
          </a:prstGeom>
          <a:noFill/>
          <a:ln w="9525">
            <a:noFill/>
            <a:miter lim="800000"/>
            <a:headEnd/>
            <a:tailEnd/>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zoning</a:t>
            </a:r>
            <a:endParaRPr lang="en-US" dirty="0"/>
          </a:p>
        </p:txBody>
      </p:sp>
      <p:sp>
        <p:nvSpPr>
          <p:cNvPr id="3" name="Content Placeholder 2"/>
          <p:cNvSpPr>
            <a:spLocks noGrp="1"/>
          </p:cNvSpPr>
          <p:nvPr>
            <p:ph idx="1"/>
          </p:nvPr>
        </p:nvSpPr>
        <p:spPr>
          <a:xfrm>
            <a:off x="388189" y="1233488"/>
            <a:ext cx="8647861" cy="5106927"/>
          </a:xfrm>
        </p:spPr>
        <p:txBody>
          <a:bodyPr/>
          <a:lstStyle/>
          <a:p>
            <a:r>
              <a:rPr lang="en-US" sz="2400" dirty="0" smtClean="0"/>
              <a:t>is implemented by the fabric operating systems. </a:t>
            </a:r>
          </a:p>
          <a:p>
            <a:r>
              <a:rPr lang="en-US" sz="2400" dirty="0" smtClean="0"/>
              <a:t>members of the zone can be defined by using their WWNs:</a:t>
            </a:r>
          </a:p>
          <a:p>
            <a:pPr lvl="1"/>
            <a:r>
              <a:rPr lang="en-US" sz="2400" dirty="0" smtClean="0"/>
              <a:t>Node WWN &amp;Port WWN</a:t>
            </a:r>
          </a:p>
          <a:p>
            <a:r>
              <a:rPr lang="en-US" sz="2400" dirty="0" smtClean="0"/>
              <a:t>zoning software, permits to create symbolic names for the zone members</a:t>
            </a:r>
          </a:p>
          <a:p>
            <a:r>
              <a:rPr lang="en-US" sz="2400" dirty="0" smtClean="0"/>
              <a:t>A member can belong to multiple zones</a:t>
            </a:r>
          </a:p>
          <a:p>
            <a:r>
              <a:rPr lang="en-US" sz="2400" dirty="0" smtClean="0"/>
              <a:t>One can define multiple sets of zones for the fabric, but only one set can be active at any time</a:t>
            </a:r>
          </a:p>
          <a:p>
            <a:r>
              <a:rPr lang="en-US" sz="2400" dirty="0" smtClean="0"/>
              <a:t> Can activate another zone set any time without needing to power down the switch.</a:t>
            </a:r>
            <a:endParaRPr lang="en-US" sz="2400"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560716" y="1017918"/>
            <a:ext cx="8203721" cy="5451894"/>
          </a:xfrm>
          <a:prstGeom prst="rect">
            <a:avLst/>
          </a:prstGeom>
          <a:noFill/>
          <a:ln w="9525">
            <a:noFill/>
            <a:miter lim="800000"/>
            <a:headEnd/>
            <a:tailEnd/>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Filtering </a:t>
            </a:r>
            <a:endParaRPr lang="en-US" dirty="0"/>
          </a:p>
        </p:txBody>
      </p:sp>
      <p:sp>
        <p:nvSpPr>
          <p:cNvPr id="3" name="Content Placeholder 2"/>
          <p:cNvSpPr>
            <a:spLocks noGrp="1"/>
          </p:cNvSpPr>
          <p:nvPr>
            <p:ph idx="1"/>
          </p:nvPr>
        </p:nvSpPr>
        <p:spPr/>
        <p:txBody>
          <a:bodyPr/>
          <a:lstStyle/>
          <a:p>
            <a:r>
              <a:rPr lang="en-US" dirty="0" smtClean="0"/>
              <a:t>Frame filtering can also  be used to set up</a:t>
            </a:r>
          </a:p>
          <a:p>
            <a:pPr lvl="1"/>
            <a:r>
              <a:rPr lang="en-US" dirty="0" smtClean="0"/>
              <a:t> port-level zoning, </a:t>
            </a:r>
          </a:p>
          <a:p>
            <a:pPr lvl="1"/>
            <a:r>
              <a:rPr lang="en-US" dirty="0" smtClean="0"/>
              <a:t>WWN zoning, </a:t>
            </a:r>
          </a:p>
          <a:p>
            <a:pPr lvl="1"/>
            <a:r>
              <a:rPr lang="en-US" dirty="0" smtClean="0"/>
              <a:t>device-level zoning,</a:t>
            </a:r>
          </a:p>
          <a:p>
            <a:pPr lvl="1"/>
            <a:r>
              <a:rPr lang="en-US" dirty="0" smtClean="0"/>
              <a:t> protocol-level zoning, and </a:t>
            </a:r>
          </a:p>
          <a:p>
            <a:pPr lvl="1"/>
            <a:r>
              <a:rPr lang="en-US" i="1" dirty="0" smtClean="0"/>
              <a:t>logical unit number (LUN)-level</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services</a:t>
            </a:r>
            <a:endParaRPr lang="en-US" dirty="0"/>
          </a:p>
        </p:txBody>
      </p:sp>
      <p:sp>
        <p:nvSpPr>
          <p:cNvPr id="3" name="Content Placeholder 2"/>
          <p:cNvSpPr>
            <a:spLocks noGrp="1"/>
          </p:cNvSpPr>
          <p:nvPr>
            <p:ph idx="1"/>
          </p:nvPr>
        </p:nvSpPr>
        <p:spPr/>
        <p:txBody>
          <a:bodyPr/>
          <a:lstStyle/>
          <a:p>
            <a:r>
              <a:rPr lang="en-US" sz="2400" dirty="0" smtClean="0"/>
              <a:t>Switches provide common set of services  as defined in </a:t>
            </a:r>
            <a:r>
              <a:rPr lang="en-US" sz="2400" dirty="0" err="1" smtClean="0"/>
              <a:t>fibre</a:t>
            </a:r>
            <a:r>
              <a:rPr lang="en-US" sz="2400" dirty="0" smtClean="0"/>
              <a:t> Channel Fabric  Generic requirement standard ( FC-FG ) </a:t>
            </a:r>
          </a:p>
          <a:p>
            <a:pPr lvl="1"/>
            <a:r>
              <a:rPr lang="en-US" sz="2400" dirty="0" smtClean="0"/>
              <a:t>Management services</a:t>
            </a:r>
          </a:p>
          <a:p>
            <a:pPr lvl="1"/>
            <a:r>
              <a:rPr lang="en-US" sz="2400" dirty="0" smtClean="0"/>
              <a:t> Time services</a:t>
            </a:r>
          </a:p>
          <a:p>
            <a:pPr lvl="1"/>
            <a:r>
              <a:rPr lang="en-US" sz="2400" dirty="0" smtClean="0"/>
              <a:t> Name services</a:t>
            </a:r>
          </a:p>
          <a:p>
            <a:pPr lvl="1"/>
            <a:r>
              <a:rPr lang="en-US" sz="2400" dirty="0" smtClean="0"/>
              <a:t> Login services</a:t>
            </a:r>
          </a:p>
          <a:p>
            <a:pPr lvl="1"/>
            <a:r>
              <a:rPr lang="en-US" sz="2400" dirty="0" smtClean="0"/>
              <a:t> Registered State Change Notification (RSCN)</a:t>
            </a:r>
            <a:endParaRPr lang="en-US" sz="24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95835" y="1233488"/>
            <a:ext cx="8740215" cy="5328677"/>
          </a:xfrm>
        </p:spPr>
        <p:txBody>
          <a:bodyPr/>
          <a:lstStyle/>
          <a:p>
            <a:r>
              <a:rPr lang="en-US" sz="2400" b="1" dirty="0" smtClean="0"/>
              <a:t>Management service</a:t>
            </a:r>
          </a:p>
          <a:p>
            <a:pPr lvl="1"/>
            <a:r>
              <a:rPr lang="en-US" sz="2400" dirty="0" smtClean="0"/>
              <a:t>This allows data to be passed from devices to management platforms.</a:t>
            </a:r>
          </a:p>
          <a:p>
            <a:pPr lvl="1"/>
            <a:r>
              <a:rPr lang="en-US" sz="2400" dirty="0" smtClean="0"/>
              <a:t>it allows management software to access the SNS bypassing any potential block caused by zoning</a:t>
            </a:r>
          </a:p>
          <a:p>
            <a:pPr lvl="1"/>
            <a:r>
              <a:rPr lang="en-US" sz="2400" dirty="0" smtClean="0"/>
              <a:t>The port 0xFFFFFA is  used for the Management Server</a:t>
            </a:r>
          </a:p>
          <a:p>
            <a:r>
              <a:rPr lang="en-US" sz="2400" b="1" dirty="0" smtClean="0"/>
              <a:t>Time service</a:t>
            </a:r>
          </a:p>
          <a:p>
            <a:pPr lvl="1"/>
            <a:r>
              <a:rPr lang="en-US" sz="2400" dirty="0" smtClean="0"/>
              <a:t>This is defined but has not yet been implemented</a:t>
            </a:r>
          </a:p>
          <a:p>
            <a:pPr lvl="1"/>
            <a:r>
              <a:rPr lang="en-US" sz="2400" dirty="0" smtClean="0"/>
              <a:t>The assigned port is 0xFFFFFB</a:t>
            </a:r>
            <a:endParaRPr lang="en-US" sz="24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42047" y="1233488"/>
            <a:ext cx="8794003" cy="4530725"/>
          </a:xfrm>
        </p:spPr>
        <p:txBody>
          <a:bodyPr/>
          <a:lstStyle/>
          <a:p>
            <a:r>
              <a:rPr lang="en-US" sz="2800" b="1" dirty="0" smtClean="0"/>
              <a:t>Name services</a:t>
            </a:r>
          </a:p>
          <a:p>
            <a:pPr lvl="1"/>
            <a:r>
              <a:rPr lang="en-US" sz="2800" dirty="0" smtClean="0"/>
              <a:t>Fabric switches implement a concept known as the Simple Name Server or SNS.</a:t>
            </a:r>
          </a:p>
          <a:p>
            <a:pPr lvl="1"/>
            <a:r>
              <a:rPr lang="en-US" sz="2800" dirty="0" smtClean="0"/>
              <a:t>All switches in the fabric keep the SNS updated</a:t>
            </a:r>
          </a:p>
          <a:p>
            <a:pPr lvl="1"/>
            <a:r>
              <a:rPr lang="en-US" sz="2800" dirty="0" smtClean="0"/>
              <a:t>After a node has successfully logged into the fabric, it performs a PLOGI into a well known port, 0xFFFFFC</a:t>
            </a:r>
            <a:endParaRPr lang="en-US" sz="28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SNS </a:t>
            </a:r>
            <a:endParaRPr lang="en-US" dirty="0"/>
          </a:p>
        </p:txBody>
      </p:sp>
      <p:sp>
        <p:nvSpPr>
          <p:cNvPr id="3" name="Content Placeholder 2"/>
          <p:cNvSpPr>
            <a:spLocks noGrp="1"/>
          </p:cNvSpPr>
          <p:nvPr>
            <p:ph idx="1"/>
          </p:nvPr>
        </p:nvSpPr>
        <p:spPr/>
        <p:txBody>
          <a:bodyPr/>
          <a:lstStyle/>
          <a:p>
            <a:r>
              <a:rPr lang="en-US" sz="2800" dirty="0" smtClean="0"/>
              <a:t>The Simple Name Server is a component of the fabric operating system, which runs inside the switch. </a:t>
            </a:r>
          </a:p>
          <a:p>
            <a:r>
              <a:rPr lang="en-US" sz="2800" dirty="0" smtClean="0"/>
              <a:t>It is a database in which fabric-attached device registers its values.</a:t>
            </a:r>
          </a:p>
          <a:p>
            <a:r>
              <a:rPr lang="en-US" sz="2400" dirty="0" smtClean="0"/>
              <a:t>Dynamic addressing removes the potential element of human error in address maintenance</a:t>
            </a:r>
            <a:endParaRPr 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 </a:t>
            </a:r>
            <a:endParaRPr lang="en-US" dirty="0"/>
          </a:p>
        </p:txBody>
      </p:sp>
      <p:sp>
        <p:nvSpPr>
          <p:cNvPr id="3" name="Content Placeholder 2"/>
          <p:cNvSpPr>
            <a:spLocks noGrp="1"/>
          </p:cNvSpPr>
          <p:nvPr>
            <p:ph idx="1"/>
          </p:nvPr>
        </p:nvSpPr>
        <p:spPr/>
        <p:txBody>
          <a:bodyPr/>
          <a:lstStyle/>
          <a:p>
            <a:r>
              <a:rPr lang="en-US" dirty="0" smtClean="0"/>
              <a:t>Each disk drive comes with its own controller</a:t>
            </a:r>
          </a:p>
          <a:p>
            <a:r>
              <a:rPr lang="en-US" dirty="0" smtClean="0"/>
              <a:t>Controller has a processor, memory and it runs firmware </a:t>
            </a:r>
          </a:p>
          <a:p>
            <a:r>
              <a:rPr lang="en-US" dirty="0" smtClean="0"/>
              <a:t>Controller hides the disk operation complexities</a:t>
            </a:r>
          </a:p>
          <a:p>
            <a:r>
              <a:rPr lang="en-US" dirty="0" smtClean="0"/>
              <a:t>It maps Physical address to logical address and exposes LBA to OS/ Bios </a:t>
            </a:r>
          </a:p>
          <a:p>
            <a:r>
              <a:rPr lang="en-US" dirty="0" smtClean="0"/>
              <a:t>Controller also monitors the health of disk</a:t>
            </a:r>
          </a:p>
          <a:p>
            <a:r>
              <a:rPr lang="en-US" dirty="0" smtClean="0"/>
              <a:t>It also maintains the </a:t>
            </a:r>
            <a:r>
              <a:rPr lang="en-US" dirty="0" smtClean="0">
                <a:solidFill>
                  <a:srgbClr val="FF0000"/>
                </a:solidFill>
              </a:rPr>
              <a:t>bad block </a:t>
            </a:r>
            <a:r>
              <a:rPr lang="en-US" dirty="0" smtClean="0"/>
              <a:t>map </a:t>
            </a:r>
          </a:p>
          <a:p>
            <a:pPr lvl="1"/>
            <a:r>
              <a:rPr lang="en-US" dirty="0" smtClean="0"/>
              <a:t>Each drive has a number of hidden / spare block  which are used to remap bad blocks </a:t>
            </a:r>
            <a:endParaRPr lang="en-US"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b="1" dirty="0" smtClean="0"/>
              <a:t>Registered State Change Notification</a:t>
            </a:r>
          </a:p>
          <a:p>
            <a:pPr lvl="1"/>
            <a:r>
              <a:rPr lang="en-US" sz="2800" dirty="0" smtClean="0"/>
              <a:t>It propagates information about a change in state of one node to all other nodes</a:t>
            </a:r>
          </a:p>
          <a:p>
            <a:pPr lvl="1"/>
            <a:r>
              <a:rPr lang="en-US" sz="2800" dirty="0" smtClean="0"/>
              <a:t>An event such as a node  is being shutdown, will be communicated to all he other nodes on the SAN .</a:t>
            </a:r>
          </a:p>
          <a:p>
            <a:pPr lvl="1"/>
            <a:r>
              <a:rPr lang="en-US" sz="2800" dirty="0" smtClean="0"/>
              <a:t>This prevents, timing out and retrying.</a:t>
            </a:r>
            <a:endParaRPr lang="en-US" sz="28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Login service</a:t>
            </a:r>
            <a:endParaRPr lang="en-US" dirty="0"/>
          </a:p>
        </p:txBody>
      </p:sp>
      <p:sp>
        <p:nvSpPr>
          <p:cNvPr id="3" name="Content Placeholder 2"/>
          <p:cNvSpPr>
            <a:spLocks noGrp="1"/>
          </p:cNvSpPr>
          <p:nvPr>
            <p:ph idx="1"/>
          </p:nvPr>
        </p:nvSpPr>
        <p:spPr>
          <a:xfrm>
            <a:off x="174812" y="1233488"/>
            <a:ext cx="8861238" cy="4530725"/>
          </a:xfrm>
        </p:spPr>
        <p:txBody>
          <a:bodyPr/>
          <a:lstStyle/>
          <a:p>
            <a:r>
              <a:rPr lang="en-US" sz="2800" dirty="0" smtClean="0"/>
              <a:t>In order to do a fabric login, a node communicates with the login server at address 0xFFFFFE</a:t>
            </a:r>
          </a:p>
          <a:p>
            <a:r>
              <a:rPr lang="en-US" sz="2800" dirty="0" smtClean="0"/>
              <a:t>There are three different types of login for </a:t>
            </a:r>
            <a:r>
              <a:rPr lang="en-US" sz="2800" dirty="0" err="1" smtClean="0"/>
              <a:t>Fibre</a:t>
            </a:r>
            <a:r>
              <a:rPr lang="en-US" sz="2800" dirty="0" smtClean="0"/>
              <a:t> Channel</a:t>
            </a:r>
          </a:p>
          <a:p>
            <a:pPr lvl="1"/>
            <a:r>
              <a:rPr lang="en-US" sz="2800" dirty="0" smtClean="0"/>
              <a:t>Fabric login</a:t>
            </a:r>
          </a:p>
          <a:p>
            <a:pPr lvl="1"/>
            <a:r>
              <a:rPr lang="en-US" sz="2800" dirty="0" smtClean="0"/>
              <a:t> Port login</a:t>
            </a:r>
          </a:p>
          <a:p>
            <a:pPr lvl="1"/>
            <a:r>
              <a:rPr lang="en-US" sz="2800" dirty="0" smtClean="0"/>
              <a:t> Process login</a:t>
            </a:r>
            <a:endParaRPr lang="en-US" sz="280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Fabric login</a:t>
            </a:r>
            <a:endParaRPr lang="en-US" dirty="0"/>
          </a:p>
        </p:txBody>
      </p:sp>
      <p:sp>
        <p:nvSpPr>
          <p:cNvPr id="3" name="Content Placeholder 2"/>
          <p:cNvSpPr>
            <a:spLocks noGrp="1"/>
          </p:cNvSpPr>
          <p:nvPr>
            <p:ph idx="1"/>
          </p:nvPr>
        </p:nvSpPr>
        <p:spPr>
          <a:xfrm>
            <a:off x="295836" y="883865"/>
            <a:ext cx="8592297" cy="5288336"/>
          </a:xfrm>
        </p:spPr>
        <p:txBody>
          <a:bodyPr/>
          <a:lstStyle/>
          <a:p>
            <a:r>
              <a:rPr lang="en-US" sz="2400" dirty="0" smtClean="0"/>
              <a:t> when ever </a:t>
            </a:r>
            <a:r>
              <a:rPr lang="en-US" sz="2400" dirty="0" err="1" smtClean="0"/>
              <a:t>Fibre</a:t>
            </a:r>
            <a:r>
              <a:rPr lang="en-US" sz="2400" dirty="0" smtClean="0"/>
              <a:t> Channel device is attached to a fabric switch, it will carry out a fabric login (FLOGI)</a:t>
            </a:r>
          </a:p>
          <a:p>
            <a:r>
              <a:rPr lang="en-US" sz="2400" dirty="0" smtClean="0"/>
              <a:t>FLOGI is an extended link service command that sets up a session between two participants</a:t>
            </a:r>
          </a:p>
          <a:p>
            <a:r>
              <a:rPr lang="en-US" sz="2400" dirty="0" smtClean="0"/>
              <a:t>a session is created between an </a:t>
            </a:r>
            <a:r>
              <a:rPr lang="en-US" sz="2400" dirty="0" err="1" smtClean="0"/>
              <a:t>N_Port</a:t>
            </a:r>
            <a:r>
              <a:rPr lang="en-US" sz="2400" dirty="0" smtClean="0"/>
              <a:t> or </a:t>
            </a:r>
            <a:r>
              <a:rPr lang="en-US" sz="2400" dirty="0" err="1" smtClean="0"/>
              <a:t>NL_Port</a:t>
            </a:r>
            <a:r>
              <a:rPr lang="en-US" sz="2400" dirty="0" smtClean="0"/>
              <a:t>  and the switch</a:t>
            </a:r>
          </a:p>
          <a:p>
            <a:pPr>
              <a:buNone/>
            </a:pPr>
            <a:endParaRPr lang="en-US" sz="24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209" y="282388"/>
            <a:ext cx="8847791" cy="6347011"/>
          </a:xfrm>
        </p:spPr>
        <p:txBody>
          <a:bodyPr/>
          <a:lstStyle/>
          <a:p>
            <a:r>
              <a:rPr lang="en-US" sz="2400" dirty="0" smtClean="0"/>
              <a:t>An </a:t>
            </a:r>
            <a:r>
              <a:rPr lang="en-US" sz="2400" dirty="0" err="1" smtClean="0"/>
              <a:t>N_Port</a:t>
            </a:r>
            <a:r>
              <a:rPr lang="en-US" sz="2400" dirty="0" smtClean="0"/>
              <a:t> will send a FLOGI frame  to well-known address of 0xFFFFFE with </a:t>
            </a:r>
          </a:p>
          <a:p>
            <a:pPr lvl="1"/>
            <a:r>
              <a:rPr lang="en-US" sz="2400" dirty="0" smtClean="0"/>
              <a:t>its Node Name,  its </a:t>
            </a:r>
            <a:r>
              <a:rPr lang="en-US" sz="2400" dirty="0" err="1" smtClean="0"/>
              <a:t>N_Port</a:t>
            </a:r>
            <a:r>
              <a:rPr lang="en-US" sz="2400" dirty="0" smtClean="0"/>
              <a:t> Name, and  service parameters</a:t>
            </a:r>
          </a:p>
          <a:p>
            <a:r>
              <a:rPr lang="en-US" sz="2400" dirty="0" smtClean="0"/>
              <a:t>the switch accepts the login and returns an accept (ACC) frame to the sender</a:t>
            </a:r>
          </a:p>
          <a:p>
            <a:r>
              <a:rPr lang="en-US" sz="2400" dirty="0" smtClean="0"/>
              <a:t>If some of the service parameters requested by the </a:t>
            </a:r>
            <a:r>
              <a:rPr lang="en-US" sz="2400" dirty="0" err="1" smtClean="0"/>
              <a:t>N_Port</a:t>
            </a:r>
            <a:r>
              <a:rPr lang="en-US" sz="2400" dirty="0" smtClean="0"/>
              <a:t> or </a:t>
            </a:r>
            <a:r>
              <a:rPr lang="en-US" sz="2400" dirty="0" err="1" smtClean="0"/>
              <a:t>NL_Port</a:t>
            </a:r>
            <a:r>
              <a:rPr lang="en-US" sz="2400" dirty="0" smtClean="0"/>
              <a:t> are not supported, the switch will set the appropriate bits in the ACC frame to indicate this</a:t>
            </a:r>
          </a:p>
          <a:p>
            <a:r>
              <a:rPr lang="en-US" sz="2400" dirty="0" smtClean="0"/>
              <a:t>When the </a:t>
            </a:r>
            <a:r>
              <a:rPr lang="en-US" sz="2400" dirty="0" err="1" smtClean="0"/>
              <a:t>N_Port</a:t>
            </a:r>
            <a:r>
              <a:rPr lang="en-US" sz="2400" dirty="0" smtClean="0"/>
              <a:t> logs-in , it uses a 24-bit port address of 0x000000 ( FABRIC ASSIGNS THE PORT ADDRESS )</a:t>
            </a:r>
          </a:p>
          <a:p>
            <a:r>
              <a:rPr lang="en-US" sz="2400" dirty="0" smtClean="0"/>
              <a:t>port address to that device, is assigned  based on the Domain-Area-Port address format</a:t>
            </a:r>
          </a:p>
          <a:p>
            <a:r>
              <a:rPr lang="en-US" sz="2400" dirty="0" smtClean="0"/>
              <a:t>The newly assigned address is contained in the ACC response frame.</a:t>
            </a:r>
            <a:endParaRPr lang="en-US" sz="24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Port login</a:t>
            </a:r>
            <a:endParaRPr lang="en-US" dirty="0"/>
          </a:p>
        </p:txBody>
      </p:sp>
      <p:sp>
        <p:nvSpPr>
          <p:cNvPr id="3" name="Content Placeholder 2"/>
          <p:cNvSpPr>
            <a:spLocks noGrp="1"/>
          </p:cNvSpPr>
          <p:nvPr>
            <p:ph idx="1"/>
          </p:nvPr>
        </p:nvSpPr>
        <p:spPr>
          <a:xfrm>
            <a:off x="295836" y="883865"/>
            <a:ext cx="8592297" cy="5288336"/>
          </a:xfrm>
        </p:spPr>
        <p:txBody>
          <a:bodyPr/>
          <a:lstStyle/>
          <a:p>
            <a:r>
              <a:rPr lang="en-US" sz="2400" dirty="0" smtClean="0"/>
              <a:t> Port login is also known as PLOGI.</a:t>
            </a:r>
          </a:p>
          <a:p>
            <a:r>
              <a:rPr lang="en-US" sz="2400" dirty="0" smtClean="0"/>
              <a:t>Port login is used to establish a session between two </a:t>
            </a:r>
            <a:r>
              <a:rPr lang="en-US" sz="2400" dirty="0" err="1" smtClean="0"/>
              <a:t>N_Ports</a:t>
            </a:r>
            <a:r>
              <a:rPr lang="en-US" sz="2400" dirty="0" smtClean="0"/>
              <a:t> (devices)</a:t>
            </a:r>
          </a:p>
          <a:p>
            <a:r>
              <a:rPr lang="en-US" sz="2400" dirty="0" smtClean="0"/>
              <a:t>During the port login, two </a:t>
            </a:r>
            <a:r>
              <a:rPr lang="en-US" sz="2400" dirty="0" err="1" smtClean="0"/>
              <a:t>N_Ports</a:t>
            </a:r>
            <a:r>
              <a:rPr lang="en-US" sz="2400" dirty="0" smtClean="0"/>
              <a:t> (devices) swap service parameters and make themselves known to each other.</a:t>
            </a:r>
          </a:p>
          <a:p>
            <a:pPr>
              <a:buNone/>
            </a:pPr>
            <a:endParaRPr lang="en-US" sz="240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Process login</a:t>
            </a:r>
            <a:endParaRPr lang="en-US" dirty="0"/>
          </a:p>
        </p:txBody>
      </p:sp>
      <p:sp>
        <p:nvSpPr>
          <p:cNvPr id="3" name="Content Placeholder 2"/>
          <p:cNvSpPr>
            <a:spLocks noGrp="1"/>
          </p:cNvSpPr>
          <p:nvPr>
            <p:ph idx="1"/>
          </p:nvPr>
        </p:nvSpPr>
        <p:spPr>
          <a:xfrm>
            <a:off x="295836" y="883865"/>
            <a:ext cx="8592297" cy="5288336"/>
          </a:xfrm>
        </p:spPr>
        <p:txBody>
          <a:bodyPr/>
          <a:lstStyle/>
          <a:p>
            <a:r>
              <a:rPr lang="en-US" sz="2400" dirty="0" smtClean="0"/>
              <a:t> Process login is also known as PRLI</a:t>
            </a:r>
          </a:p>
          <a:p>
            <a:r>
              <a:rPr lang="en-US" sz="2400" dirty="0" smtClean="0"/>
              <a:t>Process login is used to set up the environment between related processes on an originating </a:t>
            </a:r>
            <a:r>
              <a:rPr lang="en-US" sz="2400" dirty="0" err="1" smtClean="0"/>
              <a:t>N_Port</a:t>
            </a:r>
            <a:r>
              <a:rPr lang="en-US" sz="2400" dirty="0" smtClean="0"/>
              <a:t> and a responding </a:t>
            </a:r>
            <a:r>
              <a:rPr lang="en-US" sz="2400" dirty="0" err="1" smtClean="0"/>
              <a:t>N_Port</a:t>
            </a:r>
            <a:r>
              <a:rPr lang="en-US" sz="2400" dirty="0" smtClean="0"/>
              <a:t>.</a:t>
            </a:r>
          </a:p>
          <a:p>
            <a:r>
              <a:rPr lang="en-US" sz="2400" dirty="0" smtClean="0"/>
              <a:t>A group of related processes is collectively known as an image pair.</a:t>
            </a:r>
          </a:p>
          <a:p>
            <a:r>
              <a:rPr lang="en-US" sz="2400" dirty="0" smtClean="0"/>
              <a:t>The processes involved can be system processes, control unit images, and FC-4 processes.</a:t>
            </a:r>
          </a:p>
          <a:p>
            <a:r>
              <a:rPr lang="en-US" sz="2400" dirty="0" smtClean="0"/>
              <a:t>Use of process login is optional from the perspective of </a:t>
            </a:r>
            <a:r>
              <a:rPr lang="en-US" sz="2400" dirty="0" err="1" smtClean="0"/>
              <a:t>Fibre</a:t>
            </a:r>
            <a:r>
              <a:rPr lang="en-US" sz="2400" dirty="0" smtClean="0"/>
              <a:t> Channel FC-2 layer</a:t>
            </a:r>
            <a:endParaRPr lang="en-US" sz="24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Fibre</a:t>
            </a:r>
            <a:r>
              <a:rPr lang="en-US" dirty="0" smtClean="0"/>
              <a:t> Channel Switched Fabric ( ISSUES )</a:t>
            </a:r>
            <a:endParaRPr lang="en-US" dirty="0"/>
          </a:p>
        </p:txBody>
      </p:sp>
      <p:sp>
        <p:nvSpPr>
          <p:cNvPr id="3" name="Content Placeholder 2"/>
          <p:cNvSpPr>
            <a:spLocks noGrp="1"/>
          </p:cNvSpPr>
          <p:nvPr>
            <p:ph idx="1"/>
          </p:nvPr>
        </p:nvSpPr>
        <p:spPr>
          <a:xfrm>
            <a:off x="457200" y="954742"/>
            <a:ext cx="8578850" cy="5284693"/>
          </a:xfrm>
        </p:spPr>
        <p:txBody>
          <a:bodyPr/>
          <a:lstStyle/>
          <a:p>
            <a:r>
              <a:rPr lang="en-US" sz="2400" dirty="0" smtClean="0"/>
              <a:t>the fabric is one or more fabric switches connected in a single, sometimes extended, configuration.</a:t>
            </a:r>
          </a:p>
          <a:p>
            <a:r>
              <a:rPr lang="en-US" sz="2400" dirty="0" smtClean="0"/>
              <a:t>provides full bandwidth per port compared to FC-AL where bandwidth is shared </a:t>
            </a:r>
          </a:p>
          <a:p>
            <a:r>
              <a:rPr lang="en-US" sz="2400" dirty="0" smtClean="0"/>
              <a:t>The Fabric topology  can be is used to connect as many as 2</a:t>
            </a:r>
            <a:r>
              <a:rPr lang="en-US" sz="2400" baseline="30000" dirty="0" smtClean="0"/>
              <a:t>24</a:t>
            </a:r>
            <a:r>
              <a:rPr lang="en-US" sz="2400" dirty="0" smtClean="0"/>
              <a:t> devices in a cross-point switched configuration</a:t>
            </a:r>
          </a:p>
          <a:p>
            <a:r>
              <a:rPr lang="en-US" sz="2400" dirty="0" smtClean="0"/>
              <a:t>many devices can communicate at the same time</a:t>
            </a:r>
          </a:p>
          <a:p>
            <a:endParaRPr lang="en-US" sz="24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Fibre</a:t>
            </a:r>
            <a:r>
              <a:rPr lang="en-US" dirty="0" smtClean="0"/>
              <a:t> Channel Switched topology</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430306" y="1250576"/>
            <a:ext cx="8202706" cy="4859712"/>
          </a:xfrm>
          <a:prstGeom prst="rect">
            <a:avLst/>
          </a:prstGeom>
          <a:noFill/>
          <a:ln w="9525">
            <a:noFill/>
            <a:miter lim="800000"/>
            <a:headEnd/>
            <a:tailEnd/>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extend switch fabric </a:t>
            </a:r>
            <a:endParaRPr lang="en-US" dirty="0"/>
          </a:p>
        </p:txBody>
      </p:sp>
      <p:sp>
        <p:nvSpPr>
          <p:cNvPr id="3" name="Content Placeholder 2"/>
          <p:cNvSpPr>
            <a:spLocks noGrp="1"/>
          </p:cNvSpPr>
          <p:nvPr>
            <p:ph idx="1"/>
          </p:nvPr>
        </p:nvSpPr>
        <p:spPr>
          <a:xfrm>
            <a:off x="198408" y="836763"/>
            <a:ext cx="8803137" cy="5788324"/>
          </a:xfrm>
        </p:spPr>
        <p:txBody>
          <a:bodyPr/>
          <a:lstStyle/>
          <a:p>
            <a:r>
              <a:rPr lang="en-US" sz="2400" b="1" dirty="0" smtClean="0"/>
              <a:t>Cascade switches  ( Vs stacking ) </a:t>
            </a:r>
          </a:p>
          <a:p>
            <a:pPr lvl="1"/>
            <a:r>
              <a:rPr lang="en-US" sz="2400" dirty="0" smtClean="0"/>
              <a:t>Cascading is interconnecting </a:t>
            </a:r>
            <a:r>
              <a:rPr lang="en-US" sz="2400" dirty="0" err="1" smtClean="0"/>
              <a:t>Fibre</a:t>
            </a:r>
            <a:r>
              <a:rPr lang="en-US" sz="2400" dirty="0" smtClean="0"/>
              <a:t> Channel switches. </a:t>
            </a:r>
          </a:p>
          <a:p>
            <a:pPr lvl="1"/>
            <a:r>
              <a:rPr lang="en-US" sz="2400" dirty="0" smtClean="0"/>
              <a:t>The concept of cascading introduces the concept of hops</a:t>
            </a:r>
          </a:p>
          <a:p>
            <a:r>
              <a:rPr lang="en-US" sz="2400" dirty="0" smtClean="0"/>
              <a:t>Benefits </a:t>
            </a:r>
          </a:p>
          <a:p>
            <a:pPr lvl="1"/>
            <a:r>
              <a:rPr lang="en-US" sz="2400" dirty="0" smtClean="0"/>
              <a:t>The fabric can be seamlessly extended ( scalability ) </a:t>
            </a:r>
          </a:p>
          <a:p>
            <a:pPr lvl="1"/>
            <a:r>
              <a:rPr lang="en-US" sz="2400" dirty="0" smtClean="0"/>
              <a:t>increase the distance between various SAN participants</a:t>
            </a:r>
          </a:p>
          <a:p>
            <a:pPr lvl="1"/>
            <a:r>
              <a:rPr lang="en-US" sz="2400" dirty="0" smtClean="0"/>
              <a:t>With inter-switch links (ISLs) we can increase the bandwidth</a:t>
            </a:r>
          </a:p>
          <a:p>
            <a:r>
              <a:rPr lang="en-US" sz="2400" dirty="0" smtClean="0"/>
              <a:t>The frames between the switches are delivered over all available data paths. So, the more ISLs we create, the faster the frame delivery will be,</a:t>
            </a:r>
          </a:p>
          <a:p>
            <a:r>
              <a:rPr lang="en-US" sz="2400" dirty="0" smtClean="0"/>
              <a:t>When the fabric grows, the name server is fully distributed across all the switches in fabric.</a:t>
            </a:r>
            <a:endParaRPr lang="en-US" sz="2400"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cascaded fabric</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376518" y="1112464"/>
            <a:ext cx="4379428" cy="4293253"/>
          </a:xfrm>
          <a:prstGeom prst="rect">
            <a:avLst/>
          </a:prstGeom>
          <a:noFill/>
          <a:ln w="9525">
            <a:noFill/>
            <a:miter lim="800000"/>
            <a:headEnd/>
            <a:tailEnd/>
          </a:ln>
        </p:spPr>
      </p:pic>
      <p:sp>
        <p:nvSpPr>
          <p:cNvPr id="4" name="TextBox 3"/>
          <p:cNvSpPr txBox="1"/>
          <p:nvPr/>
        </p:nvSpPr>
        <p:spPr>
          <a:xfrm>
            <a:off x="806824" y="5365376"/>
            <a:ext cx="7839635" cy="1200329"/>
          </a:xfrm>
          <a:prstGeom prst="rect">
            <a:avLst/>
          </a:prstGeom>
          <a:noFill/>
        </p:spPr>
        <p:txBody>
          <a:bodyPr wrap="square" rtlCol="0">
            <a:spAutoFit/>
          </a:bodyPr>
          <a:lstStyle/>
          <a:p>
            <a:r>
              <a:rPr lang="en-US" sz="2400" dirty="0" smtClean="0"/>
              <a:t>There are two hops from server (A) , (B)   to Storage ( C )   and one hop between server to  storage ( D)  </a:t>
            </a: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&amp; protocols</a:t>
            </a:r>
            <a:endParaRPr lang="en-US" dirty="0"/>
          </a:p>
        </p:txBody>
      </p:sp>
      <p:sp>
        <p:nvSpPr>
          <p:cNvPr id="3" name="Content Placeholder 2"/>
          <p:cNvSpPr>
            <a:spLocks noGrp="1"/>
          </p:cNvSpPr>
          <p:nvPr>
            <p:ph idx="1"/>
          </p:nvPr>
        </p:nvSpPr>
        <p:spPr>
          <a:xfrm>
            <a:off x="259882" y="1233488"/>
            <a:ext cx="8776168" cy="5340567"/>
          </a:xfrm>
        </p:spPr>
        <p:txBody>
          <a:bodyPr/>
          <a:lstStyle/>
          <a:p>
            <a:r>
              <a:rPr lang="en-US" dirty="0" smtClean="0"/>
              <a:t>Protocol is set of command and rules of communication</a:t>
            </a:r>
          </a:p>
          <a:p>
            <a:r>
              <a:rPr lang="en-US" dirty="0" smtClean="0"/>
              <a:t>Disk drives , Solid state media follow a protocol</a:t>
            </a:r>
          </a:p>
          <a:p>
            <a:r>
              <a:rPr lang="en-US" dirty="0" smtClean="0"/>
              <a:t>In  storage domain protocols also define </a:t>
            </a:r>
          </a:p>
          <a:p>
            <a:pPr lvl="1"/>
            <a:r>
              <a:rPr lang="en-US" dirty="0" smtClean="0"/>
              <a:t>Physical interface specification</a:t>
            </a:r>
          </a:p>
          <a:p>
            <a:pPr lvl="1"/>
            <a:r>
              <a:rPr lang="en-US" dirty="0" smtClean="0"/>
              <a:t>Command sets </a:t>
            </a:r>
          </a:p>
          <a:p>
            <a:pPr lvl="1"/>
            <a:endParaRPr lang="en-US"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Mesh </a:t>
            </a:r>
            <a:endParaRPr lang="en-US" dirty="0"/>
          </a:p>
        </p:txBody>
      </p:sp>
      <p:sp>
        <p:nvSpPr>
          <p:cNvPr id="3" name="Content Placeholder 2"/>
          <p:cNvSpPr>
            <a:spLocks noGrp="1"/>
          </p:cNvSpPr>
          <p:nvPr>
            <p:ph idx="1"/>
          </p:nvPr>
        </p:nvSpPr>
        <p:spPr>
          <a:xfrm>
            <a:off x="242047" y="766482"/>
            <a:ext cx="8794003" cy="5930153"/>
          </a:xfrm>
        </p:spPr>
        <p:txBody>
          <a:bodyPr/>
          <a:lstStyle/>
          <a:p>
            <a:r>
              <a:rPr lang="en-US" sz="2400" dirty="0" smtClean="0"/>
              <a:t>Fully meshed </a:t>
            </a:r>
          </a:p>
          <a:p>
            <a:r>
              <a:rPr lang="en-US" sz="2400" dirty="0" smtClean="0"/>
              <a:t>Partially  meshed </a:t>
            </a:r>
          </a:p>
          <a:p>
            <a:r>
              <a:rPr lang="en-US" sz="2400" dirty="0" smtClean="0"/>
              <a:t>Benefits to creating a meshed fabric</a:t>
            </a:r>
          </a:p>
          <a:p>
            <a:pPr lvl="1"/>
            <a:r>
              <a:rPr lang="en-US" sz="2000" dirty="0" smtClean="0"/>
              <a:t>Resilience due to adding alternative paths</a:t>
            </a:r>
          </a:p>
          <a:p>
            <a:pPr lvl="1"/>
            <a:r>
              <a:rPr lang="en-US" sz="2000" dirty="0" smtClean="0"/>
              <a:t> Possible load balancing over multiple paths</a:t>
            </a:r>
          </a:p>
          <a:p>
            <a:pPr lvl="1"/>
            <a:r>
              <a:rPr lang="en-US" sz="2000" dirty="0" smtClean="0"/>
              <a:t> Increased port count on the fabric</a:t>
            </a:r>
          </a:p>
          <a:p>
            <a:r>
              <a:rPr lang="en-US" sz="2400" dirty="0" smtClean="0"/>
              <a:t>down side</a:t>
            </a:r>
          </a:p>
          <a:p>
            <a:r>
              <a:rPr lang="en-US" sz="2400" dirty="0" smtClean="0"/>
              <a:t>As the switch count increases, the complexity also increases </a:t>
            </a:r>
          </a:p>
          <a:p>
            <a:r>
              <a:rPr lang="en-US" sz="2400" dirty="0" smtClean="0"/>
              <a:t> The increase in complexity is not linear - it is worse than that.</a:t>
            </a:r>
          </a:p>
          <a:p>
            <a:r>
              <a:rPr lang="en-US" sz="2400" dirty="0" smtClean="0"/>
              <a:t> As the complexity of the fabric increases, so the ease of management decreases.</a:t>
            </a:r>
            <a:endParaRPr lang="en-US" sz="24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Full mesh</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887506" y="1062319"/>
            <a:ext cx="7449670" cy="3173506"/>
          </a:xfrm>
          <a:prstGeom prst="rect">
            <a:avLst/>
          </a:prstGeom>
          <a:noFill/>
          <a:ln w="9525">
            <a:noFill/>
            <a:miter lim="800000"/>
            <a:headEnd/>
            <a:tailEnd/>
          </a:ln>
        </p:spPr>
      </p:pic>
      <p:sp>
        <p:nvSpPr>
          <p:cNvPr id="5" name="TextBox 4"/>
          <p:cNvSpPr txBox="1"/>
          <p:nvPr/>
        </p:nvSpPr>
        <p:spPr>
          <a:xfrm>
            <a:off x="1035424" y="4908176"/>
            <a:ext cx="6575611" cy="523220"/>
          </a:xfrm>
          <a:prstGeom prst="rect">
            <a:avLst/>
          </a:prstGeom>
          <a:noFill/>
        </p:spPr>
        <p:txBody>
          <a:bodyPr wrap="square" rtlCol="0">
            <a:spAutoFit/>
          </a:bodyPr>
          <a:lstStyle/>
          <a:p>
            <a:r>
              <a:rPr lang="en-US" sz="2800" dirty="0" smtClean="0"/>
              <a:t>Require more number of ISL </a:t>
            </a:r>
            <a:endParaRPr lang="en-US" sz="280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Alternative paths between meshed switches</a:t>
            </a:r>
            <a:endParaRPr lang="en-US" sz="2800" dirty="0"/>
          </a:p>
        </p:txBody>
      </p:sp>
      <p:pic>
        <p:nvPicPr>
          <p:cNvPr id="2050" name="Picture 2"/>
          <p:cNvPicPr>
            <a:picLocks noGrp="1" noChangeAspect="1" noChangeArrowheads="1"/>
          </p:cNvPicPr>
          <p:nvPr>
            <p:ph idx="1"/>
          </p:nvPr>
        </p:nvPicPr>
        <p:blipFill>
          <a:blip r:embed="rId2"/>
          <a:srcRect/>
          <a:stretch>
            <a:fillRect/>
          </a:stretch>
        </p:blipFill>
        <p:spPr bwMode="auto">
          <a:xfrm>
            <a:off x="389966" y="1233488"/>
            <a:ext cx="8148916" cy="4530725"/>
          </a:xfrm>
          <a:prstGeom prst="rect">
            <a:avLst/>
          </a:prstGeom>
          <a:noFill/>
          <a:ln w="9525">
            <a:noFill/>
            <a:miter lim="800000"/>
            <a:headEnd/>
            <a:tailEnd/>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750497" y="224287"/>
            <a:ext cx="7781027" cy="6245523"/>
          </a:xfrm>
          <a:prstGeom prst="rect">
            <a:avLst/>
          </a:prstGeom>
          <a:noFill/>
          <a:ln w="9525">
            <a:noFill/>
            <a:miter lim="800000"/>
            <a:headEnd/>
            <a:tailEnd/>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 mesh</a:t>
            </a:r>
            <a:endParaRPr lang="en-US" dirty="0"/>
          </a:p>
        </p:txBody>
      </p:sp>
      <p:sp>
        <p:nvSpPr>
          <p:cNvPr id="3" name="Content Placeholder 2"/>
          <p:cNvSpPr>
            <a:spLocks noGrp="1"/>
          </p:cNvSpPr>
          <p:nvPr>
            <p:ph idx="1"/>
          </p:nvPr>
        </p:nvSpPr>
        <p:spPr/>
        <p:txBody>
          <a:bodyPr/>
          <a:lstStyle/>
          <a:p>
            <a:r>
              <a:rPr lang="en-US" sz="2400" dirty="0" smtClean="0"/>
              <a:t>it is like a full mesh with some of the ISLs removed.</a:t>
            </a:r>
          </a:p>
          <a:p>
            <a:r>
              <a:rPr lang="en-US" sz="2400" dirty="0" smtClean="0"/>
              <a:t>This gives less resilience, and less alternative paths</a:t>
            </a:r>
          </a:p>
          <a:p>
            <a:r>
              <a:rPr lang="en-US" sz="2400" dirty="0" smtClean="0"/>
              <a:t>The solution allows a much larger fabric to be created.</a:t>
            </a:r>
            <a:endParaRPr lang="en-US" sz="24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and subordinate switches</a:t>
            </a:r>
            <a:endParaRPr lang="en-US" dirty="0"/>
          </a:p>
        </p:txBody>
      </p:sp>
      <p:sp>
        <p:nvSpPr>
          <p:cNvPr id="3" name="Content Placeholder 2"/>
          <p:cNvSpPr>
            <a:spLocks noGrp="1"/>
          </p:cNvSpPr>
          <p:nvPr>
            <p:ph idx="1"/>
          </p:nvPr>
        </p:nvSpPr>
        <p:spPr/>
        <p:txBody>
          <a:bodyPr/>
          <a:lstStyle/>
          <a:p>
            <a:r>
              <a:rPr lang="en-US" sz="2400" dirty="0" smtClean="0"/>
              <a:t>In any multi-switch fabric, </a:t>
            </a:r>
          </a:p>
          <a:p>
            <a:pPr lvl="1"/>
            <a:r>
              <a:rPr lang="en-US" sz="2400" dirty="0" smtClean="0"/>
              <a:t>there will be one principal switch and </a:t>
            </a:r>
          </a:p>
          <a:p>
            <a:pPr lvl="1"/>
            <a:r>
              <a:rPr lang="en-US" sz="2400" dirty="0" smtClean="0"/>
              <a:t>all other active switches will be subordinate switches.</a:t>
            </a:r>
          </a:p>
          <a:p>
            <a:r>
              <a:rPr lang="en-US" sz="2400" dirty="0" smtClean="0"/>
              <a:t>the principal switch assigns the domain IDs to the subordinate switches.</a:t>
            </a:r>
          </a:p>
          <a:p>
            <a:r>
              <a:rPr lang="en-US" sz="2400" dirty="0" smtClean="0"/>
              <a:t>When a switch is connected to a fabric, it carries out an exploration of the fabric.</a:t>
            </a:r>
          </a:p>
          <a:p>
            <a:pPr lvl="1"/>
            <a:r>
              <a:rPr lang="en-US" sz="2400" dirty="0" smtClean="0"/>
              <a:t>To find if  any other switches connected to it, </a:t>
            </a:r>
          </a:p>
          <a:p>
            <a:pPr lvl="1"/>
            <a:r>
              <a:rPr lang="en-US" sz="2400" dirty="0" smtClean="0"/>
              <a:t>Determine  the principal switch.</a:t>
            </a:r>
            <a:endParaRPr lang="en-US" sz="24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 Shortest Path First &amp; ISL </a:t>
            </a:r>
            <a:endParaRPr lang="en-US" dirty="0"/>
          </a:p>
        </p:txBody>
      </p:sp>
      <p:sp>
        <p:nvSpPr>
          <p:cNvPr id="3" name="Content Placeholder 2"/>
          <p:cNvSpPr>
            <a:spLocks noGrp="1"/>
          </p:cNvSpPr>
          <p:nvPr>
            <p:ph idx="1"/>
          </p:nvPr>
        </p:nvSpPr>
        <p:spPr>
          <a:xfrm>
            <a:off x="282388" y="1233488"/>
            <a:ext cx="8753662" cy="4530725"/>
          </a:xfrm>
        </p:spPr>
        <p:txBody>
          <a:bodyPr/>
          <a:lstStyle/>
          <a:p>
            <a:r>
              <a:rPr lang="en-US" sz="2400" dirty="0" smtClean="0"/>
              <a:t>Fabric Shortest Path First (FSPF) is a link state path selection protocol</a:t>
            </a:r>
          </a:p>
          <a:p>
            <a:r>
              <a:rPr lang="en-US" sz="2400" dirty="0" smtClean="0"/>
              <a:t>FSPF keeps track of the links on all switches in the fabric and associates a cost with each link.</a:t>
            </a:r>
          </a:p>
          <a:p>
            <a:r>
              <a:rPr lang="en-US" sz="2400" dirty="0" smtClean="0"/>
              <a:t>The protocol computes paths from a switch to all the other switches in the fabric  by adding the cost of all links traversed by the path, and choosing the path that minimizes the cost.</a:t>
            </a:r>
            <a:endParaRPr lang="en-US" sz="2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605118" y="1129553"/>
            <a:ext cx="8296835" cy="5015753"/>
          </a:xfrm>
          <a:prstGeom prst="rect">
            <a:avLst/>
          </a:prstGeom>
          <a:noFill/>
          <a:ln w="9525">
            <a:noFill/>
            <a:miter lim="800000"/>
            <a:headEnd/>
            <a:tailEnd/>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FSPF work</a:t>
            </a:r>
            <a:endParaRPr lang="en-US" dirty="0"/>
          </a:p>
        </p:txBody>
      </p:sp>
      <p:sp>
        <p:nvSpPr>
          <p:cNvPr id="3" name="Content Placeholder 2"/>
          <p:cNvSpPr>
            <a:spLocks noGrp="1"/>
          </p:cNvSpPr>
          <p:nvPr>
            <p:ph idx="1"/>
          </p:nvPr>
        </p:nvSpPr>
        <p:spPr>
          <a:xfrm>
            <a:off x="228600" y="1233488"/>
            <a:ext cx="8807450" cy="5167312"/>
          </a:xfrm>
        </p:spPr>
        <p:txBody>
          <a:bodyPr/>
          <a:lstStyle/>
          <a:p>
            <a:r>
              <a:rPr lang="en-US" sz="2400" dirty="0" smtClean="0"/>
              <a:t>The collection of link states (including cost) of all switches in a fabric forms the topology database</a:t>
            </a:r>
          </a:p>
          <a:p>
            <a:r>
              <a:rPr lang="en-US" sz="2400" dirty="0" smtClean="0"/>
              <a:t>The topology database is kept in all switches in the fabric and are  synchronized to each other</a:t>
            </a:r>
          </a:p>
          <a:p>
            <a:r>
              <a:rPr lang="en-US" sz="2400" dirty="0" smtClean="0"/>
              <a:t>There is an initial database synchronization, and an update mechanism</a:t>
            </a:r>
          </a:p>
          <a:p>
            <a:r>
              <a:rPr lang="en-US" sz="2400" dirty="0" smtClean="0"/>
              <a:t>The initial database synchronization is used when a switch is initialized, or when an ISL comes up</a:t>
            </a:r>
          </a:p>
          <a:p>
            <a:r>
              <a:rPr lang="en-US" sz="2400" dirty="0" smtClean="0"/>
              <a:t>The update mechanism (Registered State Change Notification) is used when there is a link state change, for example, an ISL going down or coming up, and on a periodic basis</a:t>
            </a:r>
            <a:endParaRPr lang="en-US" sz="24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FSPF help</a:t>
            </a:r>
            <a:endParaRPr lang="en-US" dirty="0"/>
          </a:p>
        </p:txBody>
      </p:sp>
      <p:sp>
        <p:nvSpPr>
          <p:cNvPr id="3" name="Content Placeholder 2"/>
          <p:cNvSpPr>
            <a:spLocks noGrp="1"/>
          </p:cNvSpPr>
          <p:nvPr>
            <p:ph idx="1"/>
          </p:nvPr>
        </p:nvSpPr>
        <p:spPr>
          <a:xfrm>
            <a:off x="322729" y="1233488"/>
            <a:ext cx="8713321" cy="4530725"/>
          </a:xfrm>
        </p:spPr>
        <p:txBody>
          <a:bodyPr/>
          <a:lstStyle/>
          <a:p>
            <a:r>
              <a:rPr lang="en-US" sz="2400" dirty="0" smtClean="0"/>
              <a:t>In the situation where there are multiple routes</a:t>
            </a:r>
          </a:p>
          <a:p>
            <a:r>
              <a:rPr lang="en-US" sz="2400" dirty="0" smtClean="0"/>
              <a:t>FSPF will ensure that the route that is used is the one with the lowest number of hops. If all the hops:</a:t>
            </a:r>
          </a:p>
          <a:p>
            <a:pPr lvl="1"/>
            <a:r>
              <a:rPr lang="en-US" sz="2400" dirty="0" smtClean="0"/>
              <a:t> Have the same latency</a:t>
            </a:r>
          </a:p>
          <a:p>
            <a:pPr lvl="1"/>
            <a:r>
              <a:rPr lang="en-US" sz="2400" dirty="0" smtClean="0"/>
              <a:t> Operate at the same speed</a:t>
            </a:r>
          </a:p>
          <a:p>
            <a:pPr lvl="1"/>
            <a:r>
              <a:rPr lang="en-US" sz="2400" dirty="0" smtClean="0"/>
              <a:t> Have no congestion</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protocol &amp; interfaces</a:t>
            </a:r>
            <a:endParaRPr lang="en-US" dirty="0"/>
          </a:p>
        </p:txBody>
      </p:sp>
      <p:sp>
        <p:nvSpPr>
          <p:cNvPr id="3" name="Content Placeholder 2"/>
          <p:cNvSpPr>
            <a:spLocks noGrp="1"/>
          </p:cNvSpPr>
          <p:nvPr>
            <p:ph idx="1"/>
          </p:nvPr>
        </p:nvSpPr>
        <p:spPr>
          <a:xfrm>
            <a:off x="279133" y="1233488"/>
            <a:ext cx="8756917" cy="4530725"/>
          </a:xfrm>
        </p:spPr>
        <p:txBody>
          <a:bodyPr/>
          <a:lstStyle/>
          <a:p>
            <a:pPr lvl="1"/>
            <a:r>
              <a:rPr lang="en-US" dirty="0" smtClean="0"/>
              <a:t>Serial advance technology attachment  (SATA)</a:t>
            </a:r>
          </a:p>
          <a:p>
            <a:pPr lvl="1"/>
            <a:r>
              <a:rPr lang="en-US" dirty="0" smtClean="0"/>
              <a:t>Serial attached SCSI   (SAS)</a:t>
            </a:r>
          </a:p>
          <a:p>
            <a:pPr lvl="1"/>
            <a:r>
              <a:rPr lang="en-US" dirty="0" err="1" smtClean="0"/>
              <a:t>Nearline</a:t>
            </a:r>
            <a:r>
              <a:rPr lang="en-US" dirty="0" smtClean="0"/>
              <a:t> SAS   ( NLSAS)</a:t>
            </a:r>
          </a:p>
          <a:p>
            <a:pPr lvl="1"/>
            <a:r>
              <a:rPr lang="en-US" dirty="0" smtClean="0"/>
              <a:t>Fibre channel  (  FC)</a:t>
            </a:r>
            <a:endParaRPr lang="en-US" dirty="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more than one shortest path?</a:t>
            </a:r>
            <a:endParaRPr lang="en-US" dirty="0"/>
          </a:p>
        </p:txBody>
      </p:sp>
      <p:pic>
        <p:nvPicPr>
          <p:cNvPr id="1027" name="Picture 3"/>
          <p:cNvPicPr>
            <a:picLocks noChangeAspect="1" noChangeArrowheads="1"/>
          </p:cNvPicPr>
          <p:nvPr/>
        </p:nvPicPr>
        <p:blipFill>
          <a:blip r:embed="rId2"/>
          <a:srcRect/>
          <a:stretch>
            <a:fillRect/>
          </a:stretch>
        </p:blipFill>
        <p:spPr bwMode="auto">
          <a:xfrm>
            <a:off x="290513" y="1047750"/>
            <a:ext cx="8603321" cy="4762500"/>
          </a:xfrm>
          <a:prstGeom prst="rect">
            <a:avLst/>
          </a:prstGeom>
          <a:noFill/>
          <a:ln w="9525">
            <a:noFill/>
            <a:miter lim="800000"/>
            <a:headEnd/>
            <a:tailEnd/>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Assume Link A to D goes down . We have 4 route </a:t>
            </a:r>
          </a:p>
          <a:p>
            <a:r>
              <a:rPr lang="en-US" dirty="0" smtClean="0"/>
              <a:t>A-B-D</a:t>
            </a:r>
          </a:p>
          <a:p>
            <a:r>
              <a:rPr lang="en-US" dirty="0" smtClean="0"/>
              <a:t> A-C-D</a:t>
            </a:r>
          </a:p>
          <a:p>
            <a:r>
              <a:rPr lang="en-US" dirty="0" smtClean="0"/>
              <a:t> A-B-C-D</a:t>
            </a:r>
          </a:p>
          <a:p>
            <a:r>
              <a:rPr lang="en-US" dirty="0" smtClean="0"/>
              <a:t> A-C-B-D</a:t>
            </a:r>
          </a:p>
          <a:p>
            <a:r>
              <a:rPr lang="en-US" dirty="0" smtClean="0"/>
              <a:t>ABD &amp; ACD will be selected </a:t>
            </a:r>
            <a:endParaRPr lang="en-US" dirty="0"/>
          </a:p>
        </p:txBody>
      </p:sp>
      <p:pic>
        <p:nvPicPr>
          <p:cNvPr id="4" name="Picture 3"/>
          <p:cNvPicPr>
            <a:picLocks noChangeAspect="1" noChangeArrowheads="1"/>
          </p:cNvPicPr>
          <p:nvPr/>
        </p:nvPicPr>
        <p:blipFill>
          <a:blip r:embed="rId2"/>
          <a:srcRect/>
          <a:stretch>
            <a:fillRect/>
          </a:stretch>
        </p:blipFill>
        <p:spPr bwMode="auto">
          <a:xfrm>
            <a:off x="1992702" y="3390181"/>
            <a:ext cx="5840083" cy="2385563"/>
          </a:xfrm>
          <a:prstGeom prst="rect">
            <a:avLst/>
          </a:prstGeom>
          <a:noFill/>
          <a:ln w="9525">
            <a:noFill/>
            <a:miter lim="800000"/>
            <a:headEnd/>
            <a:tailEnd/>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FSPF cause any problems?</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685800" y="1233488"/>
            <a:ext cx="7463118" cy="5086630"/>
          </a:xfrm>
          <a:prstGeom prst="rect">
            <a:avLst/>
          </a:prstGeom>
          <a:noFill/>
          <a:ln w="9525">
            <a:noFill/>
            <a:miter lim="800000"/>
            <a:headEnd/>
            <a:tailEnd/>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Load Balancing Vs Load Sharing </a:t>
            </a:r>
          </a:p>
          <a:p>
            <a:r>
              <a:rPr lang="en-US" dirty="0" smtClean="0"/>
              <a:t>Over subscription  can </a:t>
            </a:r>
            <a:r>
              <a:rPr lang="en-US" dirty="0" err="1" smtClean="0"/>
              <a:t>occure</a:t>
            </a:r>
            <a:r>
              <a:rPr lang="en-US" dirty="0" smtClean="0"/>
              <a:t> </a:t>
            </a:r>
          </a:p>
          <a:p>
            <a:r>
              <a:rPr lang="en-US" dirty="0" smtClean="0"/>
              <a:t> No solution is proposed  to over come this </a:t>
            </a:r>
            <a:r>
              <a:rPr lang="en-US" dirty="0" err="1" smtClean="0"/>
              <a:t>shortcomming</a:t>
            </a:r>
            <a:r>
              <a:rPr lang="en-US" dirty="0" smtClean="0"/>
              <a:t> </a:t>
            </a:r>
            <a:endParaRPr 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Length &amp; speed of link </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605118" y="1233488"/>
            <a:ext cx="8027894" cy="4530725"/>
          </a:xfrm>
          <a:prstGeom prst="rect">
            <a:avLst/>
          </a:prstGeom>
          <a:noFill/>
          <a:ln w="9525">
            <a:noFill/>
            <a:miter lim="800000"/>
            <a:headEnd/>
            <a:tailEnd/>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400" dirty="0" smtClean="0"/>
              <a:t>The rule is that the latency per 1 Km of fiber cable is 5 microseconds.</a:t>
            </a:r>
          </a:p>
          <a:p>
            <a:r>
              <a:rPr lang="en-US" sz="2400" dirty="0" smtClean="0"/>
              <a:t>Typical latency through a switch or director is much less than 5μs.</a:t>
            </a:r>
          </a:p>
          <a:p>
            <a:r>
              <a:rPr lang="en-US" sz="2400" dirty="0" smtClean="0"/>
              <a:t>What if ISL3 is  100 Km  and is 2GB ?</a:t>
            </a:r>
          </a:p>
          <a:p>
            <a:r>
              <a:rPr lang="en-US" sz="2400" dirty="0" smtClean="0"/>
              <a:t>Solution</a:t>
            </a:r>
          </a:p>
          <a:p>
            <a:pPr lvl="1"/>
            <a:r>
              <a:rPr lang="en-US" sz="2400" dirty="0" smtClean="0"/>
              <a:t>Manually assigning a notional cost to each ISL</a:t>
            </a:r>
          </a:p>
          <a:p>
            <a:pPr lvl="1"/>
            <a:r>
              <a:rPr lang="en-US" sz="2400" dirty="0" smtClean="0"/>
              <a:t> Manually forcing a static route</a:t>
            </a:r>
          </a:p>
          <a:p>
            <a:endParaRPr lang="en-US"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023"/>
            <a:ext cx="8229600" cy="483079"/>
          </a:xfrm>
        </p:spPr>
        <p:txBody>
          <a:bodyPr/>
          <a:lstStyle/>
          <a:p>
            <a:r>
              <a:rPr lang="en-US" dirty="0" smtClean="0"/>
              <a:t>Over head computation </a:t>
            </a:r>
            <a:endParaRPr lang="en-US" dirty="0"/>
          </a:p>
        </p:txBody>
      </p:sp>
      <p:sp>
        <p:nvSpPr>
          <p:cNvPr id="3" name="Content Placeholder 2"/>
          <p:cNvSpPr>
            <a:spLocks noGrp="1"/>
          </p:cNvSpPr>
          <p:nvPr>
            <p:ph idx="1"/>
          </p:nvPr>
        </p:nvSpPr>
        <p:spPr>
          <a:xfrm>
            <a:off x="207034" y="707366"/>
            <a:ext cx="8829016" cy="5693434"/>
          </a:xfrm>
        </p:spPr>
        <p:txBody>
          <a:bodyPr/>
          <a:lstStyle/>
          <a:p>
            <a:r>
              <a:rPr lang="en-US" dirty="0" smtClean="0"/>
              <a:t> </a:t>
            </a:r>
            <a:r>
              <a:rPr lang="en-US" sz="2000" dirty="0" smtClean="0"/>
              <a:t>Speed</a:t>
            </a:r>
          </a:p>
          <a:p>
            <a:pPr lvl="1"/>
            <a:r>
              <a:rPr lang="en-US" sz="2000" dirty="0" smtClean="0"/>
              <a:t>1,062,500,000 bits per second</a:t>
            </a:r>
          </a:p>
          <a:p>
            <a:pPr lvl="1"/>
            <a:r>
              <a:rPr lang="en-US" sz="2000" dirty="0" smtClean="0"/>
              <a:t>106,250,000 bytes per second</a:t>
            </a:r>
          </a:p>
          <a:p>
            <a:r>
              <a:rPr lang="en-US" sz="2000" dirty="0" smtClean="0"/>
              <a:t> Data payload and frame size</a:t>
            </a:r>
          </a:p>
          <a:p>
            <a:pPr lvl="1"/>
            <a:r>
              <a:rPr lang="en-US" sz="2000" dirty="0" smtClean="0"/>
              <a:t>Frame length = payload size + 36 bytes (</a:t>
            </a:r>
            <a:r>
              <a:rPr lang="en-US" sz="2000" dirty="0" err="1" smtClean="0"/>
              <a:t>sof</a:t>
            </a:r>
            <a:r>
              <a:rPr lang="en-US" sz="2000" dirty="0" smtClean="0"/>
              <a:t>, Frame header </a:t>
            </a:r>
            <a:r>
              <a:rPr lang="en-US" sz="2000" dirty="0" err="1" smtClean="0"/>
              <a:t>Crc</a:t>
            </a:r>
            <a:r>
              <a:rPr lang="en-US" sz="2000" dirty="0" smtClean="0"/>
              <a:t>, EOF) </a:t>
            </a:r>
          </a:p>
          <a:p>
            <a:pPr lvl="1"/>
            <a:r>
              <a:rPr lang="en-US" sz="2000" dirty="0" smtClean="0"/>
              <a:t>Maximum data payload 2012 bytes</a:t>
            </a:r>
          </a:p>
          <a:p>
            <a:pPr lvl="1"/>
            <a:r>
              <a:rPr lang="en-US" sz="2000" dirty="0" smtClean="0"/>
              <a:t>Typical data payload is 2048 bytes</a:t>
            </a:r>
          </a:p>
          <a:p>
            <a:r>
              <a:rPr lang="en-US" sz="2000" dirty="0" smtClean="0"/>
              <a:t> Size of a Primitive Signal, for example IDLE or R_RDY</a:t>
            </a:r>
          </a:p>
          <a:p>
            <a:pPr lvl="1"/>
            <a:r>
              <a:rPr lang="en-US" sz="2000" dirty="0" smtClean="0"/>
              <a:t>4 bytes</a:t>
            </a:r>
          </a:p>
          <a:p>
            <a:pPr lvl="1"/>
            <a:r>
              <a:rPr lang="en-US" sz="2000" dirty="0" smtClean="0"/>
              <a:t>There will be a minimum of six between frames</a:t>
            </a:r>
          </a:p>
          <a:p>
            <a:r>
              <a:rPr lang="en-US" sz="2000" dirty="0" smtClean="0"/>
              <a:t> Size of an ACK frame</a:t>
            </a:r>
          </a:p>
          <a:p>
            <a:pPr lvl="1"/>
            <a:r>
              <a:rPr lang="en-US" sz="2000" dirty="0" smtClean="0"/>
              <a:t>36 bytes</a:t>
            </a:r>
          </a:p>
          <a:p>
            <a:endParaRPr lang="en-US" sz="2000"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683" y="646981"/>
            <a:ext cx="8682367" cy="5736565"/>
          </a:xfrm>
        </p:spPr>
        <p:txBody>
          <a:bodyPr/>
          <a:lstStyle/>
          <a:p>
            <a:r>
              <a:rPr lang="en-US" sz="2400" dirty="0" smtClean="0"/>
              <a:t>Total overhead in bytes (without acknowledgment)</a:t>
            </a:r>
          </a:p>
          <a:p>
            <a:pPr lvl="1"/>
            <a:r>
              <a:rPr lang="en-US" sz="2400" dirty="0" smtClean="0"/>
              <a:t>36 for frame overhead</a:t>
            </a:r>
          </a:p>
          <a:p>
            <a:pPr lvl="1"/>
            <a:r>
              <a:rPr lang="en-US" sz="2400" dirty="0" smtClean="0"/>
              <a:t>24 for primitive signals after the data frames</a:t>
            </a:r>
          </a:p>
          <a:p>
            <a:pPr lvl="1"/>
            <a:r>
              <a:rPr lang="en-US" sz="2400" dirty="0" smtClean="0"/>
              <a:t>Total overhead is 36 + 24 = 60 bytes</a:t>
            </a:r>
          </a:p>
          <a:p>
            <a:r>
              <a:rPr lang="en-US" sz="2400" dirty="0" smtClean="0"/>
              <a:t> Total overhead in bytes (with acknowledgment)</a:t>
            </a:r>
          </a:p>
          <a:p>
            <a:pPr lvl="1"/>
            <a:r>
              <a:rPr lang="en-US" sz="2400" dirty="0" smtClean="0"/>
              <a:t>36 for frame overhead</a:t>
            </a:r>
          </a:p>
          <a:p>
            <a:pPr lvl="1"/>
            <a:r>
              <a:rPr lang="en-US" sz="2400" dirty="0" smtClean="0"/>
              <a:t>36 for ACK frame</a:t>
            </a:r>
          </a:p>
          <a:p>
            <a:pPr lvl="1"/>
            <a:r>
              <a:rPr lang="en-US" sz="2400" dirty="0" smtClean="0"/>
              <a:t>24 for primitive signals after each of the data and ACK frames</a:t>
            </a:r>
          </a:p>
          <a:p>
            <a:pPr lvl="1"/>
            <a:r>
              <a:rPr lang="en-US" sz="2400" dirty="0" smtClean="0"/>
              <a:t>Total overhead is 36 + 36 + 24 + 24 = 120 bytes</a:t>
            </a:r>
            <a:endParaRPr lang="en-US" sz="24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266700" y="1604513"/>
            <a:ext cx="8610600" cy="3640347"/>
          </a:xfrm>
          <a:prstGeom prst="rect">
            <a:avLst/>
          </a:prstGeom>
          <a:noFill/>
          <a:ln w="9525">
            <a:noFill/>
            <a:miter lim="800000"/>
            <a:headEnd/>
            <a:tailEnd/>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a:t>
            </a:r>
            <a:endParaRPr lang="en-US" dirty="0"/>
          </a:p>
        </p:txBody>
      </p:sp>
      <p:sp>
        <p:nvSpPr>
          <p:cNvPr id="3" name="Content Placeholder 2"/>
          <p:cNvSpPr>
            <a:spLocks noGrp="1"/>
          </p:cNvSpPr>
          <p:nvPr>
            <p:ph idx="1"/>
          </p:nvPr>
        </p:nvSpPr>
        <p:spPr>
          <a:xfrm>
            <a:off x="267419" y="879894"/>
            <a:ext cx="8768631" cy="5702061"/>
          </a:xfrm>
        </p:spPr>
        <p:txBody>
          <a:bodyPr/>
          <a:lstStyle/>
          <a:p>
            <a:r>
              <a:rPr lang="en-US" sz="2000" dirty="0" smtClean="0"/>
              <a:t>All participants in a </a:t>
            </a:r>
            <a:r>
              <a:rPr lang="en-US" sz="2000" dirty="0" err="1" smtClean="0"/>
              <a:t>Fibre</a:t>
            </a:r>
            <a:r>
              <a:rPr lang="en-US" sz="2000" dirty="0" smtClean="0"/>
              <a:t> Channel environment have an identity</a:t>
            </a:r>
          </a:p>
          <a:p>
            <a:r>
              <a:rPr lang="en-US" sz="2000" dirty="0" smtClean="0"/>
              <a:t>identity is assigned based on the format of the </a:t>
            </a:r>
            <a:r>
              <a:rPr lang="en-US" sz="2000" dirty="0" err="1" smtClean="0"/>
              <a:t>Fibre</a:t>
            </a:r>
            <a:r>
              <a:rPr lang="en-US" sz="2000" dirty="0" smtClean="0"/>
              <a:t> Channel fabric. Will be different in case of FC-AL, fabric  etc </a:t>
            </a:r>
          </a:p>
          <a:p>
            <a:r>
              <a:rPr lang="en-US" sz="2000" dirty="0" smtClean="0"/>
              <a:t>All </a:t>
            </a:r>
            <a:r>
              <a:rPr lang="en-US" sz="2000" dirty="0" err="1" smtClean="0"/>
              <a:t>Fibre</a:t>
            </a:r>
            <a:r>
              <a:rPr lang="en-US" sz="2000" dirty="0" smtClean="0"/>
              <a:t> Channel devices have a unique identity know as World Wide Name (WWN) ( same as MAC ) </a:t>
            </a:r>
          </a:p>
          <a:p>
            <a:r>
              <a:rPr lang="en-US" sz="2000" dirty="0" smtClean="0"/>
              <a:t>WWN is a 64-bit address</a:t>
            </a:r>
          </a:p>
          <a:p>
            <a:r>
              <a:rPr lang="en-US" sz="2000" dirty="0" smtClean="0"/>
              <a:t>Each </a:t>
            </a:r>
            <a:r>
              <a:rPr lang="en-US" sz="2000" dirty="0" err="1" smtClean="0"/>
              <a:t>N_Port</a:t>
            </a:r>
            <a:r>
              <a:rPr lang="en-US" sz="2000" dirty="0" smtClean="0"/>
              <a:t> will have its own WWN</a:t>
            </a:r>
          </a:p>
          <a:p>
            <a:r>
              <a:rPr lang="en-US" sz="2000" dirty="0" smtClean="0"/>
              <a:t>a device with more than one </a:t>
            </a:r>
            <a:r>
              <a:rPr lang="en-US" sz="2000" dirty="0" err="1" smtClean="0"/>
              <a:t>Fibre</a:t>
            </a:r>
            <a:r>
              <a:rPr lang="en-US" sz="2000" dirty="0" smtClean="0"/>
              <a:t> Channel adapter to have its own WWN as well.</a:t>
            </a:r>
          </a:p>
          <a:p>
            <a:pPr lvl="1"/>
            <a:r>
              <a:rPr lang="en-US" sz="2000" dirty="0" smtClean="0"/>
              <a:t>This facilitates grouping of ports and zones can be created based on the group </a:t>
            </a:r>
          </a:p>
          <a:p>
            <a:r>
              <a:rPr lang="en-US" sz="2000" dirty="0" smtClean="0"/>
              <a:t>This addressing would require  16 bytes to identify source &amp; destination . This would have impact on routing .</a:t>
            </a:r>
          </a:p>
          <a:p>
            <a:r>
              <a:rPr lang="en-US" sz="2000" dirty="0" smtClean="0"/>
              <a:t>This gave rise to another addressing scheme  ( uses 24 bit ) </a:t>
            </a:r>
          </a:p>
          <a:p>
            <a:pPr lvl="1"/>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2800" dirty="0" smtClean="0"/>
              <a:t>Serial advance technology attachment  (SATA)</a:t>
            </a:r>
            <a:endParaRPr lang="en-US" sz="2800" dirty="0"/>
          </a:p>
        </p:txBody>
      </p:sp>
      <p:sp>
        <p:nvSpPr>
          <p:cNvPr id="3" name="Content Placeholder 2"/>
          <p:cNvSpPr>
            <a:spLocks noGrp="1"/>
          </p:cNvSpPr>
          <p:nvPr>
            <p:ph idx="1"/>
          </p:nvPr>
        </p:nvSpPr>
        <p:spPr/>
        <p:txBody>
          <a:bodyPr/>
          <a:lstStyle/>
          <a:p>
            <a:pPr lvl="2"/>
            <a:endParaRPr lang="en-US" dirty="0" smtClean="0"/>
          </a:p>
          <a:p>
            <a:pPr lvl="1"/>
            <a:r>
              <a:rPr lang="en-US" dirty="0" smtClean="0"/>
              <a:t>Low end computing , cheap, low performance, use low cost components, smaller buffer  etc. </a:t>
            </a:r>
          </a:p>
          <a:p>
            <a:pPr lvl="1"/>
            <a:r>
              <a:rPr lang="en-US" dirty="0" smtClean="0"/>
              <a:t>Used at lower tier of </a:t>
            </a:r>
            <a:r>
              <a:rPr lang="en-US" dirty="0" smtClean="0">
                <a:solidFill>
                  <a:srgbClr val="C00000"/>
                </a:solidFill>
              </a:rPr>
              <a:t>auto tiering </a:t>
            </a:r>
            <a:r>
              <a:rPr lang="en-US" dirty="0" smtClean="0"/>
              <a:t>(is the automated progression or demotion of data across different tiers of storage device  ) solution</a:t>
            </a:r>
          </a:p>
          <a:p>
            <a:endParaRPr lang="en-US" dirty="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24 bit Addressing </a:t>
            </a:r>
            <a:endParaRPr lang="en-US" dirty="0"/>
          </a:p>
        </p:txBody>
      </p:sp>
      <p:sp>
        <p:nvSpPr>
          <p:cNvPr id="3" name="Content Placeholder 2"/>
          <p:cNvSpPr>
            <a:spLocks noGrp="1"/>
          </p:cNvSpPr>
          <p:nvPr>
            <p:ph idx="1"/>
          </p:nvPr>
        </p:nvSpPr>
        <p:spPr>
          <a:xfrm>
            <a:off x="215660" y="1233488"/>
            <a:ext cx="8820390" cy="5495116"/>
          </a:xfrm>
        </p:spPr>
        <p:txBody>
          <a:bodyPr/>
          <a:lstStyle/>
          <a:p>
            <a:r>
              <a:rPr lang="en-US" sz="2400" dirty="0" smtClean="0"/>
              <a:t>This scheme is used to address the ports in the switched fabric</a:t>
            </a:r>
          </a:p>
          <a:p>
            <a:r>
              <a:rPr lang="en-US" sz="2400" dirty="0" smtClean="0"/>
              <a:t>Each port in the switched fabric has its own unique 24-bit address</a:t>
            </a:r>
          </a:p>
          <a:p>
            <a:r>
              <a:rPr lang="en-US" sz="2400" dirty="0" smtClean="0"/>
              <a:t>24-bit addressing results into smaller frame header which in turn can speed up the routing process.</a:t>
            </a:r>
          </a:p>
          <a:p>
            <a:r>
              <a:rPr lang="en-US" sz="2400" dirty="0" smtClean="0"/>
              <a:t>24-bit address and the 64-bit address  must be associated</a:t>
            </a:r>
          </a:p>
          <a:p>
            <a:r>
              <a:rPr lang="en-US" sz="2400" dirty="0" smtClean="0"/>
              <a:t>The 24-bit address scheme allows  the topology itself to assign addresses</a:t>
            </a:r>
          </a:p>
          <a:p>
            <a:r>
              <a:rPr lang="en-US" sz="2400" dirty="0" smtClean="0"/>
              <a:t>In the switched fabric environment, the switch itself is responsible for assigning and maintaining the port addresses</a:t>
            </a:r>
            <a:endParaRPr lang="en-US" sz="24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24 bit Addressing </a:t>
            </a:r>
            <a:endParaRPr lang="en-US" dirty="0"/>
          </a:p>
        </p:txBody>
      </p:sp>
      <p:sp>
        <p:nvSpPr>
          <p:cNvPr id="3" name="Content Placeholder 2"/>
          <p:cNvSpPr>
            <a:spLocks noGrp="1"/>
          </p:cNvSpPr>
          <p:nvPr>
            <p:ph idx="1"/>
          </p:nvPr>
        </p:nvSpPr>
        <p:spPr/>
        <p:txBody>
          <a:bodyPr/>
          <a:lstStyle/>
          <a:p>
            <a:r>
              <a:rPr lang="en-US" sz="2800" dirty="0" smtClean="0"/>
              <a:t>When the device with its WWN logs into the switch on a specific port</a:t>
            </a:r>
            <a:endParaRPr lang="en-US" dirty="0" smtClean="0"/>
          </a:p>
          <a:p>
            <a:pPr lvl="1"/>
            <a:r>
              <a:rPr lang="en-US" sz="2000" dirty="0" smtClean="0"/>
              <a:t>The switch will assign the port address to that port</a:t>
            </a:r>
          </a:p>
          <a:p>
            <a:pPr lvl="1"/>
            <a:r>
              <a:rPr lang="en-US" sz="2000" dirty="0" smtClean="0"/>
              <a:t>Will also maintain the correlation between the port address and the WWN address of the device on that port</a:t>
            </a:r>
          </a:p>
          <a:p>
            <a:r>
              <a:rPr lang="en-US" sz="2400" dirty="0" smtClean="0"/>
              <a:t>This function of the switch is implemented by using a Simple Name Server ( SNS)</a:t>
            </a:r>
            <a:endParaRPr lang="en-US" sz="24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SNS </a:t>
            </a:r>
            <a:endParaRPr lang="en-US" dirty="0"/>
          </a:p>
        </p:txBody>
      </p:sp>
      <p:sp>
        <p:nvSpPr>
          <p:cNvPr id="3" name="Content Placeholder 2"/>
          <p:cNvSpPr>
            <a:spLocks noGrp="1"/>
          </p:cNvSpPr>
          <p:nvPr>
            <p:ph idx="1"/>
          </p:nvPr>
        </p:nvSpPr>
        <p:spPr/>
        <p:txBody>
          <a:bodyPr/>
          <a:lstStyle/>
          <a:p>
            <a:r>
              <a:rPr lang="en-US" sz="2800" dirty="0" smtClean="0"/>
              <a:t>The Simple Name Server is a component of the fabric operating system, which runs inside the switch. </a:t>
            </a:r>
          </a:p>
          <a:p>
            <a:r>
              <a:rPr lang="en-US" sz="2800" dirty="0" smtClean="0"/>
              <a:t>It is a database in which fabric-attached device registers its values.</a:t>
            </a:r>
          </a:p>
          <a:p>
            <a:r>
              <a:rPr lang="en-US" sz="2400" dirty="0" smtClean="0"/>
              <a:t>Dynamic addressing removes the potential element of human error in address maintenance</a:t>
            </a:r>
            <a:endParaRPr lang="en-US" sz="24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24 Bit addressing </a:t>
            </a:r>
            <a:endParaRPr lang="en-US" dirty="0"/>
          </a:p>
        </p:txBody>
      </p:sp>
      <p:sp>
        <p:nvSpPr>
          <p:cNvPr id="3" name="Content Placeholder 2"/>
          <p:cNvSpPr>
            <a:spLocks noGrp="1"/>
          </p:cNvSpPr>
          <p:nvPr>
            <p:ph idx="1"/>
          </p:nvPr>
        </p:nvSpPr>
        <p:spPr>
          <a:xfrm>
            <a:off x="806450" y="1233489"/>
            <a:ext cx="8229600" cy="3545546"/>
          </a:xfrm>
        </p:spPr>
        <p:txBody>
          <a:bodyPr/>
          <a:lstStyle/>
          <a:p>
            <a:r>
              <a:rPr lang="en-US" sz="2800" dirty="0" smtClean="0"/>
              <a:t>A 24-bit port address consists of three parts:</a:t>
            </a:r>
          </a:p>
          <a:p>
            <a:pPr lvl="1"/>
            <a:r>
              <a:rPr lang="en-US" sz="2800" dirty="0" smtClean="0"/>
              <a:t>Domain (bits from 23 to 16)</a:t>
            </a:r>
          </a:p>
          <a:p>
            <a:pPr lvl="1"/>
            <a:r>
              <a:rPr lang="en-US" sz="2800" dirty="0" smtClean="0"/>
              <a:t> Area (bits from 15 to 08)</a:t>
            </a:r>
          </a:p>
          <a:p>
            <a:pPr lvl="1"/>
            <a:r>
              <a:rPr lang="en-US" sz="2800" dirty="0" smtClean="0"/>
              <a:t> Port or Arbitrated Loop physical address: AL_PA (bits from 07 to 00)</a:t>
            </a:r>
            <a:endParaRPr lang="en-US" sz="2800"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Fibre</a:t>
            </a:r>
            <a:r>
              <a:rPr lang="en-US" dirty="0" smtClean="0"/>
              <a:t> Channel 24-bit address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491707" y="876300"/>
            <a:ext cx="8126082" cy="5101806"/>
          </a:xfrm>
          <a:prstGeom prst="rect">
            <a:avLst/>
          </a:prstGeom>
          <a:noFill/>
          <a:ln w="9525">
            <a:noFill/>
            <a:miter lim="800000"/>
            <a:headEnd/>
            <a:tailEnd/>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a:t>
            </a:r>
            <a:endParaRPr lang="en-US" dirty="0"/>
          </a:p>
        </p:txBody>
      </p:sp>
      <p:sp>
        <p:nvSpPr>
          <p:cNvPr id="3" name="Content Placeholder 2"/>
          <p:cNvSpPr>
            <a:spLocks noGrp="1"/>
          </p:cNvSpPr>
          <p:nvPr>
            <p:ph idx="1"/>
          </p:nvPr>
        </p:nvSpPr>
        <p:spPr/>
        <p:txBody>
          <a:bodyPr/>
          <a:lstStyle/>
          <a:p>
            <a:r>
              <a:rPr lang="en-US" sz="2400" dirty="0" smtClean="0"/>
              <a:t>The most significant byte of the port address is the domain</a:t>
            </a:r>
          </a:p>
          <a:p>
            <a:r>
              <a:rPr lang="en-US" sz="2400" dirty="0" smtClean="0"/>
              <a:t>This is the address of the switch itself</a:t>
            </a:r>
          </a:p>
          <a:p>
            <a:r>
              <a:rPr lang="en-US" sz="2400" dirty="0" smtClean="0"/>
              <a:t>One byte allows up to 256 possible addresses. As some of these are reserved (like the one for broadcast) there are only 239 addresses actually available.</a:t>
            </a:r>
          </a:p>
          <a:p>
            <a:r>
              <a:rPr lang="en-US" sz="2400" dirty="0" smtClean="0"/>
              <a:t>Theoretically we can have as many as 239 switches in SAN environment</a:t>
            </a:r>
          </a:p>
          <a:p>
            <a:r>
              <a:rPr lang="en-US" sz="2400" dirty="0" smtClean="0"/>
              <a:t>The domain number allows each switch to have a unique identifier</a:t>
            </a:r>
            <a:endParaRPr lang="en-US" sz="24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a:t>
            </a:r>
            <a:endParaRPr lang="en-US" dirty="0"/>
          </a:p>
        </p:txBody>
      </p:sp>
      <p:sp>
        <p:nvSpPr>
          <p:cNvPr id="3" name="Content Placeholder 2"/>
          <p:cNvSpPr>
            <a:spLocks noGrp="1"/>
          </p:cNvSpPr>
          <p:nvPr>
            <p:ph idx="1"/>
          </p:nvPr>
        </p:nvSpPr>
        <p:spPr/>
        <p:txBody>
          <a:bodyPr/>
          <a:lstStyle/>
          <a:p>
            <a:r>
              <a:rPr lang="en-US" sz="2400" dirty="0" smtClean="0"/>
              <a:t>This part of the address is used to identify the individual </a:t>
            </a:r>
            <a:r>
              <a:rPr lang="en-US" sz="2400" dirty="0" err="1" smtClean="0"/>
              <a:t>FL_Ports</a:t>
            </a:r>
            <a:r>
              <a:rPr lang="en-US" sz="2400" dirty="0" smtClean="0"/>
              <a:t> supporting loops </a:t>
            </a:r>
          </a:p>
          <a:p>
            <a:r>
              <a:rPr lang="en-US" sz="2400" dirty="0" smtClean="0"/>
              <a:t>it can be used as the identifier for a group of </a:t>
            </a:r>
            <a:r>
              <a:rPr lang="en-US" sz="2400" dirty="0" err="1" smtClean="0"/>
              <a:t>F_Ports</a:t>
            </a:r>
            <a:r>
              <a:rPr lang="en-US" sz="2400" dirty="0" smtClean="0"/>
              <a:t>: for example, a card with more ports on it</a:t>
            </a:r>
          </a:p>
          <a:p>
            <a:r>
              <a:rPr lang="en-US" sz="2400" dirty="0" smtClean="0"/>
              <a:t>each group of ports has a different area number even if there is only one port in the group.</a:t>
            </a:r>
            <a:endParaRPr lang="en-US" sz="2400"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t>
            </a:r>
            <a:endParaRPr lang="en-US" dirty="0"/>
          </a:p>
        </p:txBody>
      </p:sp>
      <p:sp>
        <p:nvSpPr>
          <p:cNvPr id="3" name="Content Placeholder 2"/>
          <p:cNvSpPr>
            <a:spLocks noGrp="1"/>
          </p:cNvSpPr>
          <p:nvPr>
            <p:ph idx="1"/>
          </p:nvPr>
        </p:nvSpPr>
        <p:spPr/>
        <p:txBody>
          <a:bodyPr/>
          <a:lstStyle/>
          <a:p>
            <a:r>
              <a:rPr lang="en-US" sz="2400" dirty="0" smtClean="0"/>
              <a:t>This is the least significant  part of 24 bit address </a:t>
            </a:r>
          </a:p>
          <a:p>
            <a:r>
              <a:rPr lang="en-US" sz="2400" dirty="0" smtClean="0"/>
              <a:t>The final part of the address provides 256 addresses for identifying attached </a:t>
            </a:r>
            <a:r>
              <a:rPr lang="en-US" sz="2400" dirty="0" err="1" smtClean="0"/>
              <a:t>N_Ports</a:t>
            </a:r>
            <a:r>
              <a:rPr lang="en-US" sz="2400" dirty="0" smtClean="0"/>
              <a:t> and </a:t>
            </a:r>
            <a:r>
              <a:rPr lang="en-US" sz="2400" dirty="0" err="1" smtClean="0"/>
              <a:t>NL_Ports</a:t>
            </a:r>
            <a:endParaRPr lang="en-US" sz="2400" dirty="0" smtClean="0"/>
          </a:p>
          <a:p>
            <a:r>
              <a:rPr lang="en-US" sz="2400" dirty="0" smtClean="0"/>
              <a:t>To arrive at the number of available addresses is a simple calculation based on: Domain x Area x Ports</a:t>
            </a:r>
          </a:p>
          <a:p>
            <a:r>
              <a:rPr lang="en-US" sz="2400" dirty="0" smtClean="0"/>
              <a:t>239 x 256 x 256 = 15,663,104</a:t>
            </a:r>
            <a:endParaRPr lang="en-US" sz="24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 design consideration </a:t>
            </a:r>
            <a:endParaRPr lang="en-US" dirty="0"/>
          </a:p>
        </p:txBody>
      </p:sp>
      <p:sp>
        <p:nvSpPr>
          <p:cNvPr id="3" name="Content Placeholder 2"/>
          <p:cNvSpPr>
            <a:spLocks noGrp="1"/>
          </p:cNvSpPr>
          <p:nvPr>
            <p:ph idx="1"/>
          </p:nvPr>
        </p:nvSpPr>
        <p:spPr/>
        <p:txBody>
          <a:bodyPr/>
          <a:lstStyle/>
          <a:p>
            <a:r>
              <a:rPr lang="en-US" sz="2800" dirty="0" smtClean="0"/>
              <a:t>Storage consolidation</a:t>
            </a:r>
          </a:p>
          <a:p>
            <a:r>
              <a:rPr lang="en-US" sz="2800" dirty="0" smtClean="0"/>
              <a:t> HA solutions (Clusters, Web farms, and so on)</a:t>
            </a:r>
          </a:p>
          <a:p>
            <a:r>
              <a:rPr lang="en-US" sz="2800" dirty="0" smtClean="0"/>
              <a:t>Backup </a:t>
            </a:r>
          </a:p>
          <a:p>
            <a:pPr lvl="1"/>
            <a:r>
              <a:rPr lang="en-US" sz="2800" dirty="0" smtClean="0"/>
              <a:t> LAN-free backup</a:t>
            </a:r>
          </a:p>
          <a:p>
            <a:pPr lvl="1"/>
            <a:r>
              <a:rPr lang="en-US" sz="2800" dirty="0" smtClean="0"/>
              <a:t> Server-free backup</a:t>
            </a:r>
          </a:p>
          <a:p>
            <a:pPr lvl="1"/>
            <a:r>
              <a:rPr lang="en-US" sz="2800" dirty="0" smtClean="0"/>
              <a:t> Server-less backup</a:t>
            </a:r>
          </a:p>
          <a:p>
            <a:r>
              <a:rPr lang="en-US" sz="2800" dirty="0" smtClean="0"/>
              <a:t> Disaster recovery Design objective of SAN </a:t>
            </a:r>
            <a:endParaRPr lang="en-US"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Serial attached SCSI   (SAS)</a:t>
            </a:r>
            <a:endParaRPr lang="en-US" dirty="0"/>
          </a:p>
        </p:txBody>
      </p:sp>
      <p:sp>
        <p:nvSpPr>
          <p:cNvPr id="3" name="Content Placeholder 2"/>
          <p:cNvSpPr>
            <a:spLocks noGrp="1"/>
          </p:cNvSpPr>
          <p:nvPr>
            <p:ph idx="1"/>
          </p:nvPr>
        </p:nvSpPr>
        <p:spPr/>
        <p:txBody>
          <a:bodyPr/>
          <a:lstStyle/>
          <a:p>
            <a:r>
              <a:rPr lang="en-US" dirty="0" smtClean="0"/>
              <a:t>Serial Point to point protocol </a:t>
            </a:r>
          </a:p>
          <a:p>
            <a:r>
              <a:rPr lang="en-US" dirty="0" smtClean="0"/>
              <a:t>Uses SCSI command set</a:t>
            </a:r>
          </a:p>
          <a:p>
            <a:r>
              <a:rPr lang="en-US" dirty="0" smtClean="0"/>
              <a:t>SAS drives are more expensive than SATA and offer better performance than SATA</a:t>
            </a:r>
          </a:p>
          <a:p>
            <a:r>
              <a:rPr lang="en-US" dirty="0" smtClean="0"/>
              <a:t>Used for high end applications </a:t>
            </a:r>
          </a:p>
          <a:p>
            <a:r>
              <a:rPr lang="en-US" dirty="0" smtClean="0"/>
              <a:t>SAS drives are dual ported and each port can be connected to different controller  resulting in higher performance and reliability </a:t>
            </a:r>
          </a:p>
          <a:p>
            <a:r>
              <a:rPr lang="en-US" dirty="0" smtClean="0"/>
              <a:t>FC drives implement SCSI command set  but have dual FC-AL  or dual FC  Point to point interface </a:t>
            </a:r>
          </a:p>
          <a:p>
            <a:r>
              <a:rPr lang="en-US" dirty="0" smtClean="0"/>
              <a:t>NL –SAS are hybrid of SAS and SATA</a:t>
            </a:r>
          </a:p>
          <a:p>
            <a:pPr lvl="1"/>
            <a:r>
              <a:rPr lang="en-US" dirty="0" smtClean="0"/>
              <a:t>It has SAS interface  , follows SAS protocol but uses SATA disk  platters and components </a:t>
            </a:r>
            <a:endParaRPr lang="en-US" dirty="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consolidation</a:t>
            </a:r>
            <a:endParaRPr lang="en-US" dirty="0"/>
          </a:p>
        </p:txBody>
      </p:sp>
      <p:sp>
        <p:nvSpPr>
          <p:cNvPr id="3" name="Content Placeholder 2"/>
          <p:cNvSpPr>
            <a:spLocks noGrp="1"/>
          </p:cNvSpPr>
          <p:nvPr>
            <p:ph idx="1"/>
          </p:nvPr>
        </p:nvSpPr>
        <p:spPr/>
        <p:txBody>
          <a:bodyPr/>
          <a:lstStyle/>
          <a:p>
            <a:r>
              <a:rPr lang="en-US" sz="2400" dirty="0" smtClean="0"/>
              <a:t> Storage consolidation is technique and effort to connect</a:t>
            </a:r>
          </a:p>
          <a:p>
            <a:pPr lvl="1"/>
            <a:r>
              <a:rPr lang="en-US" sz="2400" dirty="0" smtClean="0"/>
              <a:t> all storage resources (disk, tapes.) into one large group accessible to authorized users/ applications </a:t>
            </a:r>
          </a:p>
          <a:p>
            <a:r>
              <a:rPr lang="en-US" sz="2400" dirty="0" smtClean="0"/>
              <a:t>Leads to better resource utilization </a:t>
            </a:r>
          </a:p>
          <a:p>
            <a:r>
              <a:rPr lang="en-US" sz="2400" dirty="0" smtClean="0"/>
              <a:t>SAN is one of the technologies that helps in storage consolidation</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Availability </a:t>
            </a:r>
            <a:endParaRPr lang="en-US" dirty="0"/>
          </a:p>
        </p:txBody>
      </p:sp>
      <p:sp>
        <p:nvSpPr>
          <p:cNvPr id="3" name="Content Placeholder 2"/>
          <p:cNvSpPr>
            <a:spLocks noGrp="1"/>
          </p:cNvSpPr>
          <p:nvPr>
            <p:ph idx="1"/>
          </p:nvPr>
        </p:nvSpPr>
        <p:spPr/>
        <p:txBody>
          <a:bodyPr/>
          <a:lstStyle/>
          <a:p>
            <a:r>
              <a:rPr lang="en-US" sz="2400" dirty="0" smtClean="0"/>
              <a:t>SANs offer shared access to the storage devices geographically separated by large distance </a:t>
            </a:r>
          </a:p>
          <a:p>
            <a:r>
              <a:rPr lang="en-US" sz="2400" dirty="0" smtClean="0"/>
              <a:t> SAN Allows us to form a HA cluster / High performance cluster </a:t>
            </a:r>
            <a:endParaRPr lang="en-US" sz="2400"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a:t>
            </a:r>
            <a:endParaRPr lang="en-US" dirty="0"/>
          </a:p>
        </p:txBody>
      </p:sp>
      <p:sp>
        <p:nvSpPr>
          <p:cNvPr id="3" name="Content Placeholder 2"/>
          <p:cNvSpPr>
            <a:spLocks noGrp="1"/>
          </p:cNvSpPr>
          <p:nvPr>
            <p:ph idx="1"/>
          </p:nvPr>
        </p:nvSpPr>
        <p:spPr>
          <a:xfrm>
            <a:off x="362309" y="1233488"/>
            <a:ext cx="8673741" cy="4530725"/>
          </a:xfrm>
        </p:spPr>
        <p:txBody>
          <a:bodyPr/>
          <a:lstStyle/>
          <a:p>
            <a:r>
              <a:rPr lang="en-US" sz="2400" b="1" dirty="0" smtClean="0"/>
              <a:t>LAN-free backup</a:t>
            </a:r>
          </a:p>
          <a:p>
            <a:pPr lvl="1"/>
            <a:r>
              <a:rPr lang="en-US" sz="2400" dirty="0" smtClean="0"/>
              <a:t>The  aim of LAN-free backup is to share the same backup devices  across multiple backup clients directly over the SAN</a:t>
            </a:r>
          </a:p>
          <a:p>
            <a:r>
              <a:rPr lang="en-US" sz="2400" dirty="0" smtClean="0"/>
              <a:t>Client can perform backup directly to the backup device over a high speed SAN</a:t>
            </a:r>
          </a:p>
          <a:p>
            <a:r>
              <a:rPr lang="en-US" sz="2400" dirty="0" smtClean="0"/>
              <a:t>LAN backup, where all the traffic goes through one backup server</a:t>
            </a:r>
          </a:p>
          <a:p>
            <a:r>
              <a:rPr lang="en-US" sz="2400" dirty="0" smtClean="0"/>
              <a:t>In case of server free backup , a client can initiate an outbound command to storage device which in term  can  copy the volume to the particular backup device </a:t>
            </a:r>
          </a:p>
          <a:p>
            <a:endParaRPr lang="en-US" sz="2400"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Disater</a:t>
            </a:r>
            <a:r>
              <a:rPr lang="en-US" dirty="0" smtClean="0"/>
              <a:t> recovery </a:t>
            </a:r>
            <a:endParaRPr lang="en-US" dirty="0"/>
          </a:p>
        </p:txBody>
      </p:sp>
      <p:sp>
        <p:nvSpPr>
          <p:cNvPr id="3" name="Content Placeholder 2"/>
          <p:cNvSpPr>
            <a:spLocks noGrp="1"/>
          </p:cNvSpPr>
          <p:nvPr>
            <p:ph idx="1"/>
          </p:nvPr>
        </p:nvSpPr>
        <p:spPr>
          <a:xfrm>
            <a:off x="478886" y="1000665"/>
            <a:ext cx="8665114" cy="5117232"/>
          </a:xfrm>
        </p:spPr>
        <p:txBody>
          <a:bodyPr/>
          <a:lstStyle/>
          <a:p>
            <a:r>
              <a:rPr lang="en-US" sz="2400" dirty="0" smtClean="0"/>
              <a:t>SAN allows to implement disaster recovery protection for storage by  spreading the he storage devices across longer distances.</a:t>
            </a:r>
          </a:p>
          <a:p>
            <a:r>
              <a:rPr lang="en-US" sz="2400" dirty="0" smtClean="0"/>
              <a:t>SAN high speed data transfer, facilitates the data replication</a:t>
            </a:r>
          </a:p>
          <a:p>
            <a:r>
              <a:rPr lang="en-US" sz="2400" dirty="0" smtClean="0"/>
              <a:t>The data replication can be achieved at </a:t>
            </a:r>
          </a:p>
          <a:p>
            <a:pPr lvl="1"/>
            <a:r>
              <a:rPr lang="en-US" sz="2400" dirty="0" smtClean="0"/>
              <a:t>the storage device level , such as Remote Copy functions; </a:t>
            </a:r>
          </a:p>
          <a:p>
            <a:pPr lvl="1"/>
            <a:r>
              <a:rPr lang="en-US" sz="2400" dirty="0" smtClean="0"/>
              <a:t>the server operating system level such as Remote Mirroring across the SAN.</a:t>
            </a:r>
          </a:p>
          <a:p>
            <a:r>
              <a:rPr lang="en-US" sz="2400" dirty="0" smtClean="0"/>
              <a:t>In both  of the above mentioned cases, we are utilizing the distance capabilities and the speed of the SAN.</a:t>
            </a:r>
            <a:endParaRPr lang="en-US" sz="24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 solution </a:t>
            </a:r>
            <a:endParaRPr lang="en-US" dirty="0"/>
          </a:p>
        </p:txBody>
      </p:sp>
      <p:sp>
        <p:nvSpPr>
          <p:cNvPr id="3" name="Content Placeholder 2"/>
          <p:cNvSpPr>
            <a:spLocks noGrp="1"/>
          </p:cNvSpPr>
          <p:nvPr>
            <p:ph idx="1"/>
          </p:nvPr>
        </p:nvSpPr>
        <p:spPr/>
        <p:txBody>
          <a:bodyPr/>
          <a:lstStyle/>
          <a:p>
            <a:r>
              <a:rPr lang="en-US" sz="2400" dirty="0" smtClean="0"/>
              <a:t>The type of SAN solution chosen takes following factor into account</a:t>
            </a:r>
          </a:p>
          <a:p>
            <a:r>
              <a:rPr lang="en-US" sz="2400" dirty="0" smtClean="0"/>
              <a:t>Flexibility ( ease of implementation )</a:t>
            </a:r>
          </a:p>
          <a:p>
            <a:r>
              <a:rPr lang="en-US" sz="2400" dirty="0" smtClean="0"/>
              <a:t> Goals to achieve</a:t>
            </a:r>
          </a:p>
          <a:p>
            <a:r>
              <a:rPr lang="en-US" sz="2400" dirty="0" smtClean="0"/>
              <a:t> Benefits expected</a:t>
            </a:r>
          </a:p>
          <a:p>
            <a:r>
              <a:rPr lang="en-US" sz="2400" dirty="0" smtClean="0"/>
              <a:t> TCO/ROI</a:t>
            </a:r>
          </a:p>
          <a:p>
            <a:r>
              <a:rPr lang="en-US" sz="2400" dirty="0" smtClean="0"/>
              <a:t> Investment protection</a:t>
            </a:r>
            <a:endParaRPr lang="en-US" sz="24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gathering </a:t>
            </a:r>
            <a:endParaRPr lang="en-US" dirty="0"/>
          </a:p>
        </p:txBody>
      </p:sp>
      <p:sp>
        <p:nvSpPr>
          <p:cNvPr id="3" name="Content Placeholder 2"/>
          <p:cNvSpPr>
            <a:spLocks noGrp="1"/>
          </p:cNvSpPr>
          <p:nvPr>
            <p:ph idx="1"/>
          </p:nvPr>
        </p:nvSpPr>
        <p:spPr>
          <a:xfrm>
            <a:off x="422694" y="1233488"/>
            <a:ext cx="8613356" cy="4530725"/>
          </a:xfrm>
        </p:spPr>
        <p:txBody>
          <a:bodyPr/>
          <a:lstStyle/>
          <a:p>
            <a:r>
              <a:rPr lang="en-US" sz="2400" b="1" dirty="0" smtClean="0"/>
              <a:t>Existing resources needs and planned growth</a:t>
            </a:r>
          </a:p>
          <a:p>
            <a:r>
              <a:rPr lang="en-US" sz="2400" b="1" dirty="0" smtClean="0"/>
              <a:t>Identify </a:t>
            </a:r>
          </a:p>
          <a:p>
            <a:pPr lvl="1"/>
            <a:r>
              <a:rPr lang="en-US" sz="2400" dirty="0" smtClean="0"/>
              <a:t>nature of the traffic</a:t>
            </a:r>
          </a:p>
          <a:p>
            <a:pPr lvl="1"/>
            <a:r>
              <a:rPr lang="en-US" sz="2400" dirty="0" smtClean="0"/>
              <a:t>servers and storage devices generating  data movements.</a:t>
            </a:r>
          </a:p>
          <a:p>
            <a:pPr lvl="1"/>
            <a:r>
              <a:rPr lang="en-US" sz="2400" dirty="0" smtClean="0"/>
              <a:t>the sources, and the targets</a:t>
            </a:r>
          </a:p>
          <a:p>
            <a:r>
              <a:rPr lang="en-US" sz="2400" dirty="0" smtClean="0"/>
              <a:t>Amount of data flow between storage devices such as disk to tape,</a:t>
            </a:r>
          </a:p>
          <a:p>
            <a:r>
              <a:rPr lang="en-US" sz="2400" dirty="0" smtClean="0"/>
              <a:t>What is the protocol? For instance, is this standard SCSI,  or some other protocol </a:t>
            </a:r>
            <a:r>
              <a:rPr lang="en-US" sz="4800" dirty="0" smtClean="0"/>
              <a:t/>
            </a:r>
            <a:br>
              <a:rPr lang="en-US" sz="4800" dirty="0" smtClean="0"/>
            </a:br>
            <a:endParaRPr lang="en-US" sz="4800"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 design </a:t>
            </a:r>
            <a:endParaRPr lang="en-US" dirty="0"/>
          </a:p>
        </p:txBody>
      </p:sp>
      <p:sp>
        <p:nvSpPr>
          <p:cNvPr id="3" name="Content Placeholder 2"/>
          <p:cNvSpPr>
            <a:spLocks noGrp="1"/>
          </p:cNvSpPr>
          <p:nvPr>
            <p:ph idx="1"/>
          </p:nvPr>
        </p:nvSpPr>
        <p:spPr/>
        <p:txBody>
          <a:bodyPr/>
          <a:lstStyle/>
          <a:p>
            <a:r>
              <a:rPr lang="en-US" sz="2400" dirty="0" smtClean="0"/>
              <a:t>The number of SAN ports needed today (this can be derived from the number of devices which will participate in the SAN and with number of ports per device.</a:t>
            </a:r>
          </a:p>
          <a:p>
            <a:r>
              <a:rPr lang="en-US" sz="2400" dirty="0" smtClean="0"/>
              <a:t>The desired throughput from servers to the storage devices </a:t>
            </a:r>
          </a:p>
          <a:p>
            <a:r>
              <a:rPr lang="en-US" sz="2400" dirty="0" smtClean="0"/>
              <a:t>The minimal throughput in case of a failure of redundant components in SAN. (In a worst case scenario, this can double the number of ports needed.</a:t>
            </a:r>
          </a:p>
          <a:p>
            <a:r>
              <a:rPr lang="en-US" sz="2400" dirty="0" smtClean="0"/>
              <a:t>identify the type of port connectivity, for example is it a fabric or loop. This will help you in identifying the number of different port types needed in the SAN design.</a:t>
            </a:r>
            <a:endParaRPr lang="en-US" sz="2400"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Select Topology </a:t>
            </a:r>
            <a:endParaRPr lang="en-US" dirty="0"/>
          </a:p>
        </p:txBody>
      </p:sp>
      <p:sp>
        <p:nvSpPr>
          <p:cNvPr id="3" name="Content Placeholder 2"/>
          <p:cNvSpPr>
            <a:spLocks noGrp="1"/>
          </p:cNvSpPr>
          <p:nvPr>
            <p:ph idx="1"/>
          </p:nvPr>
        </p:nvSpPr>
        <p:spPr>
          <a:xfrm>
            <a:off x="112143" y="1233488"/>
            <a:ext cx="8923907" cy="5348467"/>
          </a:xfrm>
        </p:spPr>
        <p:txBody>
          <a:bodyPr/>
          <a:lstStyle/>
          <a:p>
            <a:r>
              <a:rPr lang="en-US" sz="2000" dirty="0" smtClean="0"/>
              <a:t>Goal is </a:t>
            </a:r>
          </a:p>
          <a:p>
            <a:pPr lvl="1"/>
            <a:r>
              <a:rPr lang="en-US" sz="2000" dirty="0" smtClean="0"/>
              <a:t>Scalability </a:t>
            </a:r>
          </a:p>
          <a:p>
            <a:pPr lvl="1"/>
            <a:r>
              <a:rPr lang="en-US" sz="2000" dirty="0" smtClean="0"/>
              <a:t>Performance </a:t>
            </a:r>
          </a:p>
          <a:p>
            <a:pPr lvl="2"/>
            <a:r>
              <a:rPr lang="en-US" sz="2000" dirty="0" err="1" smtClean="0"/>
              <a:t>Hopcount</a:t>
            </a:r>
            <a:r>
              <a:rPr lang="en-US" sz="2000" dirty="0" smtClean="0"/>
              <a:t> </a:t>
            </a:r>
          </a:p>
          <a:p>
            <a:pPr lvl="2"/>
            <a:r>
              <a:rPr lang="en-US" sz="2000" dirty="0" smtClean="0"/>
              <a:t>Latency </a:t>
            </a:r>
          </a:p>
          <a:p>
            <a:pPr lvl="2"/>
            <a:r>
              <a:rPr lang="en-US" sz="2000" dirty="0" smtClean="0"/>
              <a:t>Over subscription </a:t>
            </a:r>
          </a:p>
          <a:p>
            <a:pPr lvl="1"/>
            <a:r>
              <a:rPr lang="en-US" sz="2000" dirty="0" smtClean="0"/>
              <a:t>E.g.  A storage device can handle up to 100 MB/s on one port and four servers with a speed of 60 MB/s would like to get the data from it, then you have 4 x 60 MB/s = 240 MB/s</a:t>
            </a:r>
          </a:p>
          <a:p>
            <a:pPr lvl="2"/>
            <a:r>
              <a:rPr lang="en-US" sz="2000" dirty="0" smtClean="0"/>
              <a:t>ISL Over-Subscription</a:t>
            </a:r>
          </a:p>
          <a:p>
            <a:pPr lvl="2"/>
            <a:r>
              <a:rPr lang="en-US" sz="2000" dirty="0" smtClean="0"/>
              <a:t>Congestion</a:t>
            </a:r>
          </a:p>
          <a:p>
            <a:pPr lvl="2"/>
            <a:r>
              <a:rPr lang="en-US" sz="2000" dirty="0" smtClean="0"/>
              <a:t>Fan-out: This is the ratio of server ports to a single storage port.</a:t>
            </a:r>
            <a:endParaRPr lang="en-US" sz="20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fabric non resilient design</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500332" y="1379538"/>
            <a:ext cx="8057071" cy="4745217"/>
          </a:xfrm>
          <a:prstGeom prst="rect">
            <a:avLst/>
          </a:prstGeom>
          <a:noFill/>
          <a:ln w="9525">
            <a:noFill/>
            <a:miter lim="800000"/>
            <a:headEnd/>
            <a:tailEnd/>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fabric resilient</a:t>
            </a:r>
            <a:endParaRPr lang="en-US" dirty="0"/>
          </a:p>
        </p:txBody>
      </p:sp>
      <p:sp>
        <p:nvSpPr>
          <p:cNvPr id="3" name="Content Placeholder 2"/>
          <p:cNvSpPr>
            <a:spLocks noGrp="1"/>
          </p:cNvSpPr>
          <p:nvPr>
            <p:ph idx="1"/>
          </p:nvPr>
        </p:nvSpPr>
        <p:spPr>
          <a:xfrm>
            <a:off x="806450" y="1233488"/>
            <a:ext cx="8229600" cy="819599"/>
          </a:xfrm>
        </p:spPr>
        <p:txBody>
          <a:bodyPr/>
          <a:lstStyle/>
          <a:p>
            <a:r>
              <a:rPr lang="en-US" sz="2000" dirty="0" smtClean="0"/>
              <a:t>All fabric components are connected together in a single fabric, but we do not have any single point-of-failure.</a:t>
            </a:r>
            <a:endParaRPr lang="en-US" sz="2000" dirty="0"/>
          </a:p>
        </p:txBody>
      </p:sp>
      <p:pic>
        <p:nvPicPr>
          <p:cNvPr id="2050" name="Picture 2"/>
          <p:cNvPicPr>
            <a:picLocks noChangeAspect="1" noChangeArrowheads="1"/>
          </p:cNvPicPr>
          <p:nvPr/>
        </p:nvPicPr>
        <p:blipFill>
          <a:blip r:embed="rId2"/>
          <a:srcRect/>
          <a:stretch>
            <a:fillRect/>
          </a:stretch>
        </p:blipFill>
        <p:spPr bwMode="auto">
          <a:xfrm>
            <a:off x="1928813" y="2053087"/>
            <a:ext cx="5286375" cy="386193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Queing</a:t>
            </a:r>
            <a:endParaRPr lang="en-US" dirty="0"/>
          </a:p>
        </p:txBody>
      </p:sp>
      <p:sp>
        <p:nvSpPr>
          <p:cNvPr id="3" name="Content Placeholder 2"/>
          <p:cNvSpPr>
            <a:spLocks noGrp="1"/>
          </p:cNvSpPr>
          <p:nvPr>
            <p:ph idx="1"/>
          </p:nvPr>
        </p:nvSpPr>
        <p:spPr>
          <a:xfrm>
            <a:off x="806450" y="1233489"/>
            <a:ext cx="8229600" cy="1538588"/>
          </a:xfrm>
        </p:spPr>
        <p:txBody>
          <a:bodyPr/>
          <a:lstStyle/>
          <a:p>
            <a:r>
              <a:rPr lang="en-US" dirty="0" smtClean="0"/>
              <a:t>All disk drive implement queuing</a:t>
            </a:r>
          </a:p>
          <a:p>
            <a:pPr lvl="1"/>
            <a:r>
              <a:rPr lang="en-US" dirty="0" smtClean="0"/>
              <a:t>SATA implements  Native  Command Queuing (NCQ)</a:t>
            </a:r>
          </a:p>
          <a:p>
            <a:pPr lvl="1"/>
            <a:r>
              <a:rPr lang="en-US" dirty="0" smtClean="0"/>
              <a:t>SCSI  uses command </a:t>
            </a:r>
            <a:r>
              <a:rPr lang="en-US" smtClean="0"/>
              <a:t>tag queuing </a:t>
            </a:r>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Redundant fabric non resilient</a:t>
            </a:r>
            <a:endParaRPr lang="en-US" dirty="0"/>
          </a:p>
        </p:txBody>
      </p:sp>
      <p:sp>
        <p:nvSpPr>
          <p:cNvPr id="3" name="Content Placeholder 2"/>
          <p:cNvSpPr>
            <a:spLocks noGrp="1"/>
          </p:cNvSpPr>
          <p:nvPr>
            <p:ph idx="1"/>
          </p:nvPr>
        </p:nvSpPr>
        <p:spPr>
          <a:xfrm>
            <a:off x="250166" y="948817"/>
            <a:ext cx="8617789" cy="871357"/>
          </a:xfrm>
        </p:spPr>
        <p:txBody>
          <a:bodyPr/>
          <a:lstStyle/>
          <a:p>
            <a:r>
              <a:rPr lang="en-US" sz="2000" dirty="0" smtClean="0"/>
              <a:t>The components in the SAN are duplicated into two independent fabrics</a:t>
            </a:r>
          </a:p>
          <a:p>
            <a:r>
              <a:rPr lang="en-US" sz="2000" dirty="0" smtClean="0"/>
              <a:t>have a single point-of-failure in at least one of them</a:t>
            </a:r>
            <a:endParaRPr lang="en-US" sz="2000" dirty="0"/>
          </a:p>
        </p:txBody>
      </p:sp>
      <p:pic>
        <p:nvPicPr>
          <p:cNvPr id="3074" name="Picture 2"/>
          <p:cNvPicPr>
            <a:picLocks noChangeAspect="1" noChangeArrowheads="1"/>
          </p:cNvPicPr>
          <p:nvPr/>
        </p:nvPicPr>
        <p:blipFill>
          <a:blip r:embed="rId2"/>
          <a:srcRect/>
          <a:stretch>
            <a:fillRect/>
          </a:stretch>
        </p:blipFill>
        <p:spPr bwMode="auto">
          <a:xfrm>
            <a:off x="879894" y="2009955"/>
            <a:ext cx="6878219" cy="3986033"/>
          </a:xfrm>
          <a:prstGeom prst="rect">
            <a:avLst/>
          </a:prstGeom>
          <a:noFill/>
          <a:ln w="9525">
            <a:noFill/>
            <a:miter lim="800000"/>
            <a:headEnd/>
            <a:tailEnd/>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Redundant fabric resilient</a:t>
            </a:r>
            <a:endParaRPr lang="en-US" dirty="0"/>
          </a:p>
        </p:txBody>
      </p:sp>
      <p:sp>
        <p:nvSpPr>
          <p:cNvPr id="3" name="Content Placeholder 2"/>
          <p:cNvSpPr>
            <a:spLocks noGrp="1"/>
          </p:cNvSpPr>
          <p:nvPr>
            <p:ph idx="1"/>
          </p:nvPr>
        </p:nvSpPr>
        <p:spPr>
          <a:xfrm>
            <a:off x="539032" y="828047"/>
            <a:ext cx="8229600" cy="1647734"/>
          </a:xfrm>
        </p:spPr>
        <p:txBody>
          <a:bodyPr/>
          <a:lstStyle/>
          <a:p>
            <a:r>
              <a:rPr lang="en-US" dirty="0" smtClean="0"/>
              <a:t>The components in the SAN are duplicated into two independent fabrics</a:t>
            </a:r>
          </a:p>
          <a:p>
            <a:r>
              <a:rPr lang="en-US" dirty="0" smtClean="0"/>
              <a:t>There is no single point-of-failure in either one of them</a:t>
            </a:r>
          </a:p>
          <a:p>
            <a:r>
              <a:rPr lang="en-US" dirty="0" smtClean="0"/>
              <a:t>This type of design can be used in combination with dual attached servers and storage devices This will keep the solution running even if one complete fabric fails</a:t>
            </a:r>
            <a:endParaRPr lang="en-US" dirty="0"/>
          </a:p>
        </p:txBody>
      </p:sp>
      <p:pic>
        <p:nvPicPr>
          <p:cNvPr id="4098" name="Picture 2"/>
          <p:cNvPicPr>
            <a:picLocks noChangeAspect="1" noChangeArrowheads="1"/>
          </p:cNvPicPr>
          <p:nvPr/>
        </p:nvPicPr>
        <p:blipFill>
          <a:blip r:embed="rId2"/>
          <a:srcRect/>
          <a:stretch>
            <a:fillRect/>
          </a:stretch>
        </p:blipFill>
        <p:spPr bwMode="auto">
          <a:xfrm>
            <a:off x="621102" y="2467155"/>
            <a:ext cx="7056048" cy="350502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HDD Form factor </a:t>
            </a:r>
            <a:endParaRPr lang="en-US" dirty="0"/>
          </a:p>
        </p:txBody>
      </p:sp>
      <p:graphicFrame>
        <p:nvGraphicFramePr>
          <p:cNvPr id="5" name="Table 4"/>
          <p:cNvGraphicFramePr>
            <a:graphicFrameLocks noGrp="1"/>
          </p:cNvGraphicFramePr>
          <p:nvPr/>
        </p:nvGraphicFramePr>
        <p:xfrm>
          <a:off x="1520791" y="1886551"/>
          <a:ext cx="5207269" cy="1785336"/>
        </p:xfrm>
        <a:graphic>
          <a:graphicData uri="http://schemas.openxmlformats.org/drawingml/2006/table">
            <a:tbl>
              <a:tblPr/>
              <a:tblGrid>
                <a:gridCol w="1767604"/>
                <a:gridCol w="1146555"/>
                <a:gridCol w="1146555"/>
                <a:gridCol w="1146555"/>
              </a:tblGrid>
              <a:tr h="595112">
                <a:tc>
                  <a:txBody>
                    <a:bodyPr/>
                    <a:lstStyle/>
                    <a:p>
                      <a:pPr algn="l" fontAlgn="t"/>
                      <a:r>
                        <a:rPr lang="en-US" sz="2000" b="0" i="0" u="none" strike="noStrike" dirty="0">
                          <a:solidFill>
                            <a:srgbClr val="000000"/>
                          </a:solidFill>
                          <a:latin typeface="Helvetica"/>
                        </a:rPr>
                        <a:t>Form factor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err="1">
                          <a:solidFill>
                            <a:srgbClr val="000000"/>
                          </a:solidFill>
                          <a:latin typeface="Helvetica"/>
                        </a:rPr>
                        <a:t>Hight</a:t>
                      </a:r>
                      <a:r>
                        <a:rPr lang="en-US" sz="2000" b="0" i="0" u="none" strike="noStrike" dirty="0">
                          <a:solidFill>
                            <a:srgbClr val="000000"/>
                          </a:solidFill>
                          <a:latin typeface="Helvetica"/>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2000" b="0" i="0" u="none" strike="noStrike" dirty="0">
                          <a:solidFill>
                            <a:srgbClr val="000000"/>
                          </a:solidFill>
                          <a:latin typeface="Helvetica"/>
                        </a:rPr>
                        <a:t>Width</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2000" b="0" i="0" u="none" strike="noStrike">
                          <a:solidFill>
                            <a:srgbClr val="000000"/>
                          </a:solidFill>
                          <a:latin typeface="Helvetica"/>
                        </a:rPr>
                        <a:t>Depth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5112">
                <a:tc>
                  <a:txBody>
                    <a:bodyPr/>
                    <a:lstStyle/>
                    <a:p>
                      <a:pPr algn="ctr" fontAlgn="t"/>
                      <a:r>
                        <a:rPr lang="en-US" sz="2000" b="0" i="0" u="none" strike="noStrike" dirty="0">
                          <a:solidFill>
                            <a:srgbClr val="000000"/>
                          </a:solidFill>
                          <a:latin typeface="Helvetica"/>
                        </a:rPr>
                        <a:t>3.5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a:solidFill>
                            <a:srgbClr val="000000"/>
                          </a:solidFill>
                          <a:latin typeface="Helvetica"/>
                        </a:rPr>
                        <a:t>1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a:solidFill>
                            <a:srgbClr val="000000"/>
                          </a:solidFill>
                          <a:latin typeface="Helvetica"/>
                        </a:rPr>
                        <a:t>4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a:solidFill>
                            <a:srgbClr val="000000"/>
                          </a:solidFill>
                          <a:latin typeface="Helvetica"/>
                        </a:rPr>
                        <a:t>5.75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95112">
                <a:tc>
                  <a:txBody>
                    <a:bodyPr/>
                    <a:lstStyle/>
                    <a:p>
                      <a:pPr algn="ctr" fontAlgn="t"/>
                      <a:r>
                        <a:rPr lang="en-US" sz="2000" b="0" i="0" u="none" strike="noStrike">
                          <a:solidFill>
                            <a:srgbClr val="000000"/>
                          </a:solidFill>
                          <a:latin typeface="Helvetica"/>
                        </a:rPr>
                        <a:t>2.5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smtClean="0">
                          <a:solidFill>
                            <a:srgbClr val="000000"/>
                          </a:solidFill>
                          <a:latin typeface="Helvetica"/>
                        </a:rPr>
                        <a:t>0.6 </a:t>
                      </a:r>
                      <a:r>
                        <a:rPr lang="en-US" sz="2000" b="0" i="0" u="none" strike="noStrike" dirty="0">
                          <a:solidFill>
                            <a:srgbClr val="000000"/>
                          </a:solidFill>
                          <a:latin typeface="Helvetica"/>
                        </a:rPr>
                        <a:t>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a:solidFill>
                            <a:srgbClr val="000000"/>
                          </a:solidFill>
                          <a:latin typeface="Helvetica"/>
                        </a:rPr>
                        <a:t>2.75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2000" b="0" i="0" u="none" strike="noStrike" dirty="0">
                          <a:solidFill>
                            <a:srgbClr val="000000"/>
                          </a:solidFill>
                          <a:latin typeface="Helvetica"/>
                        </a:rPr>
                        <a:t>3.94 inch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 speed</a:t>
            </a:r>
            <a:endParaRPr lang="en-US" dirty="0"/>
          </a:p>
        </p:txBody>
      </p:sp>
      <p:sp>
        <p:nvSpPr>
          <p:cNvPr id="3" name="Content Placeholder 2"/>
          <p:cNvSpPr>
            <a:spLocks noGrp="1"/>
          </p:cNvSpPr>
          <p:nvPr>
            <p:ph idx="1"/>
          </p:nvPr>
        </p:nvSpPr>
        <p:spPr/>
        <p:txBody>
          <a:bodyPr/>
          <a:lstStyle/>
          <a:p>
            <a:r>
              <a:rPr lang="en-US" dirty="0" smtClean="0"/>
              <a:t>5400 RPM</a:t>
            </a:r>
          </a:p>
          <a:p>
            <a:r>
              <a:rPr lang="en-US" dirty="0" smtClean="0"/>
              <a:t>7200 RPM</a:t>
            </a:r>
          </a:p>
          <a:p>
            <a:r>
              <a:rPr lang="en-US" dirty="0" smtClean="0"/>
              <a:t>10000RPM </a:t>
            </a:r>
          </a:p>
          <a:p>
            <a:r>
              <a:rPr lang="en-US" dirty="0" smtClean="0"/>
              <a:t>15000 RPM ( 240 KM / hr)</a:t>
            </a:r>
          </a:p>
          <a:p>
            <a:r>
              <a:rPr lang="en-US" dirty="0" smtClean="0"/>
              <a:t>Higher   RPM  better performance</a:t>
            </a:r>
          </a:p>
          <a:p>
            <a:r>
              <a:rPr lang="en-US" dirty="0" smtClean="0"/>
              <a:t>Higher RPM lower the capacity </a:t>
            </a:r>
          </a:p>
          <a:p>
            <a:pPr lvl="1"/>
            <a:r>
              <a:rPr lang="en-US" dirty="0" smtClean="0"/>
              <a:t>2.5 inch , 900Gb 10K</a:t>
            </a:r>
          </a:p>
          <a:p>
            <a:pPr lvl="1"/>
            <a:r>
              <a:rPr lang="en-US" dirty="0" smtClean="0"/>
              <a:t>3.5 inch , 4 TB  7500RPM </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1158875" y="277813"/>
            <a:ext cx="7527925" cy="576262"/>
          </a:xfrm>
        </p:spPr>
        <p:txBody>
          <a:bodyPr/>
          <a:lstStyle/>
          <a:p>
            <a:pPr eaLnBrk="1" hangingPunct="1"/>
            <a:r>
              <a:rPr lang="en-US" smtClean="0">
                <a:ea typeface="ＭＳ Ｐゴシック" pitchFamily="34" charset="-128"/>
              </a:rPr>
              <a:t>Moving-head Disk Mechanism</a:t>
            </a:r>
          </a:p>
        </p:txBody>
      </p:sp>
      <p:pic>
        <p:nvPicPr>
          <p:cNvPr id="12291" name="Picture 4" descr="12"/>
          <p:cNvPicPr>
            <a:picLocks noChangeAspect="1" noChangeArrowheads="1"/>
          </p:cNvPicPr>
          <p:nvPr/>
        </p:nvPicPr>
        <p:blipFill>
          <a:blip r:embed="rId3"/>
          <a:srcRect/>
          <a:stretch>
            <a:fillRect/>
          </a:stretch>
        </p:blipFill>
        <p:spPr bwMode="auto">
          <a:xfrm>
            <a:off x="1087438" y="993775"/>
            <a:ext cx="7167562" cy="5199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Storage Devices </a:t>
            </a:r>
            <a:endParaRPr lang="en-US" dirty="0"/>
          </a:p>
        </p:txBody>
      </p:sp>
      <p:sp>
        <p:nvSpPr>
          <p:cNvPr id="3" name="Content Placeholder 2"/>
          <p:cNvSpPr>
            <a:spLocks noGrp="1"/>
          </p:cNvSpPr>
          <p:nvPr>
            <p:ph idx="1"/>
          </p:nvPr>
        </p:nvSpPr>
        <p:spPr>
          <a:xfrm>
            <a:off x="298383" y="1233488"/>
            <a:ext cx="8737667" cy="4530725"/>
          </a:xfrm>
        </p:spPr>
        <p:txBody>
          <a:bodyPr/>
          <a:lstStyle/>
          <a:p>
            <a:r>
              <a:rPr lang="en-US" sz="2800" dirty="0" smtClean="0"/>
              <a:t>Disk storage :</a:t>
            </a:r>
          </a:p>
          <a:p>
            <a:r>
              <a:rPr lang="en-US" sz="2800" dirty="0" smtClean="0"/>
              <a:t>Solid State storage </a:t>
            </a:r>
          </a:p>
          <a:p>
            <a:r>
              <a:rPr lang="en-US" sz="2800" dirty="0" smtClean="0"/>
              <a:t>Tape storage </a:t>
            </a:r>
          </a:p>
          <a:p>
            <a:pPr marL="342900" lvl="1" indent="-342900">
              <a:buClr>
                <a:srgbClr val="993300"/>
              </a:buClr>
              <a:buSzPct val="90000"/>
              <a:buFont typeface="Monotype Sorts" pitchFamily="2" charset="2"/>
              <a:buChar char="n"/>
            </a:pPr>
            <a:r>
              <a:rPr lang="en-US" sz="2400" dirty="0" smtClean="0">
                <a:ea typeface="ＭＳ Ｐゴシック" pitchFamily="34" charset="-128"/>
              </a:rPr>
              <a:t>Hybrid Disk</a:t>
            </a:r>
          </a:p>
          <a:p>
            <a:endParaRPr 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performance </a:t>
            </a:r>
            <a:endParaRPr lang="en-US" dirty="0"/>
          </a:p>
        </p:txBody>
      </p:sp>
      <p:sp>
        <p:nvSpPr>
          <p:cNvPr id="3" name="Content Placeholder 2"/>
          <p:cNvSpPr>
            <a:spLocks noGrp="1"/>
          </p:cNvSpPr>
          <p:nvPr>
            <p:ph idx="1"/>
          </p:nvPr>
        </p:nvSpPr>
        <p:spPr/>
        <p:txBody>
          <a:bodyPr/>
          <a:lstStyle/>
          <a:p>
            <a:r>
              <a:rPr lang="en-US" dirty="0" smtClean="0"/>
              <a:t>Seek time  (15k   3.4 to 3.9ms)   (7.2K    8.5 to 9.5 ms)</a:t>
            </a:r>
          </a:p>
          <a:p>
            <a:r>
              <a:rPr lang="en-US" dirty="0" smtClean="0"/>
              <a:t>Rotational latency  15k 2ms  7.2k 4.16ms </a:t>
            </a:r>
          </a:p>
          <a:p>
            <a:r>
              <a:rPr lang="en-US" dirty="0" smtClean="0"/>
              <a:t>Transfer time</a:t>
            </a:r>
          </a:p>
          <a:p>
            <a:r>
              <a:rPr lang="en-US" dirty="0" smtClean="0"/>
              <a:t>Access time = seek time+ rot delay + transfer time </a:t>
            </a:r>
          </a:p>
          <a:p>
            <a:r>
              <a:rPr lang="en-US" dirty="0" smtClean="0"/>
              <a:t>IOPS = 1 /(AST+ART) *1000</a:t>
            </a:r>
          </a:p>
          <a:p>
            <a:r>
              <a:rPr lang="en-US" dirty="0" err="1" smtClean="0"/>
              <a:t>eg</a:t>
            </a:r>
            <a:r>
              <a:rPr lang="en-US" dirty="0" smtClean="0"/>
              <a:t>. 1/( 3.2+2)* 1000 = 181 </a:t>
            </a:r>
          </a:p>
          <a:p>
            <a:r>
              <a:rPr lang="en-US" dirty="0" smtClean="0"/>
              <a:t>Maximum and sustained data transfer  rate </a:t>
            </a:r>
          </a:p>
          <a:p>
            <a:pPr lvl="1"/>
            <a:r>
              <a:rPr lang="en-US" dirty="0" smtClean="0"/>
              <a:t>For 15K disks  max 600 </a:t>
            </a:r>
            <a:r>
              <a:rPr lang="en-US" dirty="0" err="1" smtClean="0"/>
              <a:t>MBps</a:t>
            </a:r>
            <a:r>
              <a:rPr lang="en-US" dirty="0" smtClean="0"/>
              <a:t> , 198 </a:t>
            </a:r>
            <a:r>
              <a:rPr lang="en-US" dirty="0" err="1" smtClean="0"/>
              <a:t>MBps</a:t>
            </a:r>
            <a:r>
              <a:rPr lang="en-US" dirty="0" smtClean="0"/>
              <a:t> </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73255" y="277813"/>
            <a:ext cx="8513545" cy="576262"/>
          </a:xfrm>
        </p:spPr>
        <p:txBody>
          <a:bodyPr/>
          <a:lstStyle/>
          <a:p>
            <a:pPr eaLnBrk="1" hangingPunct="1"/>
            <a:r>
              <a:rPr lang="en-US" sz="2800" dirty="0" smtClean="0">
                <a:ea typeface="ＭＳ Ｐゴシック" pitchFamily="34" charset="-128"/>
              </a:rPr>
              <a:t>Estimate sustained average transfer rate</a:t>
            </a:r>
          </a:p>
        </p:txBody>
      </p:sp>
      <p:sp>
        <p:nvSpPr>
          <p:cNvPr id="6147" name="Rectangle 3"/>
          <p:cNvSpPr>
            <a:spLocks noGrp="1" noChangeArrowheads="1"/>
          </p:cNvSpPr>
          <p:nvPr>
            <p:ph type="body" idx="1"/>
          </p:nvPr>
        </p:nvSpPr>
        <p:spPr>
          <a:xfrm>
            <a:off x="471488" y="827088"/>
            <a:ext cx="8007350" cy="5273675"/>
          </a:xfrm>
        </p:spPr>
        <p:txBody>
          <a:bodyPr/>
          <a:lstStyle/>
          <a:p>
            <a:r>
              <a:rPr lang="en-US" sz="2400" smtClean="0">
                <a:ea typeface="ＭＳ Ｐゴシック" pitchFamily="34" charset="-128"/>
              </a:rPr>
              <a:t>Suppose that a disk drive spins at 7200 RPM (revolutions per minute), has a sector size of 512 bytes, and holds 160 sectors per track.</a:t>
            </a:r>
          </a:p>
          <a:p>
            <a:r>
              <a:rPr lang="en-US" sz="2400" smtClean="0">
                <a:ea typeface="ＭＳ Ｐゴシック" pitchFamily="34" charset="-128"/>
              </a:rPr>
              <a:t>What is sustained average transfer rate of this drive in megabytes per second?</a:t>
            </a: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pPr lvl="2"/>
            <a:endParaRPr lang="en-US" smtClean="0">
              <a:ea typeface="ＭＳ Ｐゴシック" pitchFamily="34" charset="-128"/>
            </a:endParaRPr>
          </a:p>
        </p:txBody>
      </p:sp>
      <p:sp>
        <p:nvSpPr>
          <p:cNvPr id="6" name="Rectangle 3"/>
          <p:cNvSpPr txBox="1">
            <a:spLocks noChangeArrowheads="1"/>
          </p:cNvSpPr>
          <p:nvPr/>
        </p:nvSpPr>
        <p:spPr bwMode="auto">
          <a:xfrm>
            <a:off x="1622425" y="3160713"/>
            <a:ext cx="6100763" cy="2016125"/>
          </a:xfrm>
          <a:prstGeom prst="rect">
            <a:avLst/>
          </a:prstGeom>
          <a:noFill/>
          <a:ln w="9525">
            <a:noFill/>
            <a:miter lim="800000"/>
            <a:headEnd/>
            <a:tailEnd/>
          </a:ln>
        </p:spPr>
        <p:txBody>
          <a:bodyPr/>
          <a:lstStyle/>
          <a:p>
            <a:pPr marL="342900" indent="-342900">
              <a:spcBef>
                <a:spcPct val="35000"/>
              </a:spcBef>
              <a:buClr>
                <a:srgbClr val="993300"/>
              </a:buClr>
              <a:buSzPct val="90000"/>
              <a:buFont typeface="Monotype Sorts" pitchFamily="2" charset="2"/>
              <a:buChar char="n"/>
            </a:pPr>
            <a:r>
              <a:rPr kumimoji="1" lang="en-US">
                <a:latin typeface="Helvetica" pitchFamily="34" charset="0"/>
              </a:rPr>
              <a:t>.</a:t>
            </a:r>
            <a:r>
              <a:rPr kumimoji="1" lang="en-US" sz="2400">
                <a:solidFill>
                  <a:srgbClr val="FF0000"/>
                </a:solidFill>
                <a:latin typeface="Helvetica" pitchFamily="34" charset="0"/>
              </a:rPr>
              <a:t>Disk spins 120 times per second (7200 RPM/60)</a:t>
            </a:r>
          </a:p>
          <a:p>
            <a:pPr marL="342900" indent="-342900">
              <a:spcBef>
                <a:spcPct val="35000"/>
              </a:spcBef>
              <a:buClr>
                <a:srgbClr val="993300"/>
              </a:buClr>
              <a:buSzPct val="90000"/>
              <a:buFont typeface="Monotype Sorts" pitchFamily="2" charset="2"/>
              <a:buChar char="n"/>
            </a:pPr>
            <a:r>
              <a:rPr kumimoji="1" lang="en-US" sz="2400">
                <a:solidFill>
                  <a:srgbClr val="FF0000"/>
                </a:solidFill>
                <a:latin typeface="Helvetica" pitchFamily="34" charset="0"/>
              </a:rPr>
              <a:t> Each spin transfers a track of 80 KB  (160 sectors x0.5K)</a:t>
            </a:r>
          </a:p>
          <a:p>
            <a:pPr marL="342900" indent="-342900">
              <a:spcBef>
                <a:spcPct val="35000"/>
              </a:spcBef>
              <a:buClr>
                <a:srgbClr val="993300"/>
              </a:buClr>
              <a:buSzPct val="90000"/>
              <a:buFont typeface="Monotype Sorts" pitchFamily="2" charset="2"/>
              <a:buChar char="n"/>
            </a:pPr>
            <a:r>
              <a:rPr kumimoji="1" lang="en-US" sz="2400">
                <a:solidFill>
                  <a:srgbClr val="FF0000"/>
                </a:solidFill>
                <a:latin typeface="Helvetica" pitchFamily="34" charset="0"/>
              </a:rPr>
              <a:t> Sustained average transfer rate is  120x80 =  9.6MB/s</a:t>
            </a:r>
            <a:r>
              <a:rPr kumimoji="1" lang="en-US">
                <a:latin typeface="Helvetica" pitchFamily="34" charset="0"/>
              </a:rPr>
              <a:t>.</a:t>
            </a:r>
          </a:p>
          <a:p>
            <a:pPr marL="342900" indent="-342900">
              <a:spcBef>
                <a:spcPct val="35000"/>
              </a:spcBef>
              <a:buClr>
                <a:srgbClr val="993300"/>
              </a:buClr>
              <a:buSzPct val="90000"/>
              <a:buFont typeface="Monotype Sorts" pitchFamily="2" charset="2"/>
              <a:buChar char="n"/>
            </a:pPr>
            <a:endParaRPr kumimoji="1" lang="en-US">
              <a:latin typeface="Helvetica" pitchFamily="34" charset="0"/>
            </a:endParaRPr>
          </a:p>
          <a:p>
            <a:pPr marL="1085850" lvl="2" indent="-228600">
              <a:spcBef>
                <a:spcPct val="35000"/>
              </a:spcBef>
              <a:buClr>
                <a:srgbClr val="009900"/>
              </a:buClr>
              <a:buSzPct val="75000"/>
              <a:buFont typeface="Webdings" pitchFamily="18" charset="2"/>
              <a:buChar char="4"/>
            </a:pPr>
            <a:endParaRPr kumimoji="1" lang="en-US">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20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2000"/>
                                        <p:tgtEl>
                                          <p:spTgt spid="6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03300" y="277813"/>
            <a:ext cx="8140700" cy="587375"/>
          </a:xfrm>
        </p:spPr>
        <p:txBody>
          <a:bodyPr/>
          <a:lstStyle/>
          <a:p>
            <a:pPr eaLnBrk="1" hangingPunct="1"/>
            <a:r>
              <a:rPr lang="en-US" smtClean="0">
                <a:ea typeface="ＭＳ Ｐゴシック" pitchFamily="34" charset="-128"/>
              </a:rPr>
              <a:t>Average performance of random access</a:t>
            </a:r>
          </a:p>
        </p:txBody>
      </p:sp>
      <p:sp>
        <p:nvSpPr>
          <p:cNvPr id="14339" name="Rectangle 3"/>
          <p:cNvSpPr>
            <a:spLocks noGrp="1" noChangeArrowheads="1"/>
          </p:cNvSpPr>
          <p:nvPr>
            <p:ph type="body" idx="1"/>
          </p:nvPr>
        </p:nvSpPr>
        <p:spPr>
          <a:xfrm>
            <a:off x="598488" y="685800"/>
            <a:ext cx="7167562" cy="2141538"/>
          </a:xfrm>
        </p:spPr>
        <p:txBody>
          <a:bodyPr/>
          <a:lstStyle/>
          <a:p>
            <a:endParaRPr lang="en-US" smtClean="0">
              <a:ea typeface="ＭＳ Ｐゴシック" pitchFamily="34" charset="-128"/>
            </a:endParaRPr>
          </a:p>
          <a:p>
            <a:r>
              <a:rPr lang="en-US" smtClean="0">
                <a:ea typeface="ＭＳ Ｐゴシック" pitchFamily="34" charset="-128"/>
              </a:rPr>
              <a:t>7200 RPM, sector size of 512 bytes, and 160 sectors per track.</a:t>
            </a:r>
          </a:p>
          <a:p>
            <a:r>
              <a:rPr lang="en-US" smtClean="0">
                <a:ea typeface="ＭＳ Ｐゴシック" pitchFamily="34" charset="-128"/>
              </a:rPr>
              <a:t>Average seek time for the drive is 8 milliseconds</a:t>
            </a:r>
          </a:p>
          <a:p>
            <a:r>
              <a:rPr lang="en-US" smtClean="0">
                <a:ea typeface="ＭＳ Ｐゴシック" pitchFamily="34" charset="-128"/>
              </a:rPr>
              <a:t>Estimate # of random sector I/Os per second that can be done and the effective average transfer rate for  random-access of a sector?</a:t>
            </a:r>
          </a:p>
          <a:p>
            <a:endParaRPr lang="en-US" smtClean="0">
              <a:ea typeface="ＭＳ Ｐゴシック" pitchFamily="34" charset="-128"/>
            </a:endParaRPr>
          </a:p>
          <a:p>
            <a:pPr lvl="2"/>
            <a:endParaRPr lang="en-US" smtClean="0">
              <a:ea typeface="ＭＳ Ｐゴシック" pitchFamily="34" charset="-128"/>
            </a:endParaRPr>
          </a:p>
        </p:txBody>
      </p:sp>
      <p:sp>
        <p:nvSpPr>
          <p:cNvPr id="6" name="Rectangle 3"/>
          <p:cNvSpPr txBox="1">
            <a:spLocks noChangeArrowheads="1"/>
          </p:cNvSpPr>
          <p:nvPr/>
        </p:nvSpPr>
        <p:spPr bwMode="auto">
          <a:xfrm>
            <a:off x="396815" y="2681287"/>
            <a:ext cx="8531525" cy="3900667"/>
          </a:xfrm>
          <a:prstGeom prst="rect">
            <a:avLst/>
          </a:prstGeom>
          <a:noFill/>
          <a:ln w="9525">
            <a:noFill/>
            <a:miter lim="800000"/>
            <a:headEnd/>
            <a:tailEnd/>
          </a:ln>
        </p:spPr>
        <p:txBody>
          <a:bodyPr/>
          <a:lstStyle/>
          <a:p>
            <a:pPr>
              <a:buFont typeface="Arial" charset="0"/>
              <a:buChar char="•"/>
            </a:pPr>
            <a:r>
              <a:rPr kumimoji="1" lang="en-US" sz="2000" dirty="0" smtClean="0">
                <a:solidFill>
                  <a:srgbClr val="FF0000"/>
                </a:solidFill>
                <a:latin typeface="Helvetica" pitchFamily="34" charset="0"/>
              </a:rPr>
              <a:t>  Disk </a:t>
            </a:r>
            <a:r>
              <a:rPr kumimoji="1" lang="en-US" sz="2000" dirty="0">
                <a:solidFill>
                  <a:srgbClr val="FF0000"/>
                </a:solidFill>
                <a:latin typeface="Helvetica" pitchFamily="34" charset="0"/>
              </a:rPr>
              <a:t>spins 120 times per second </a:t>
            </a:r>
          </a:p>
          <a:p>
            <a:pPr>
              <a:buFont typeface="Arial" charset="0"/>
              <a:buChar char="•"/>
            </a:pPr>
            <a:r>
              <a:rPr kumimoji="1" lang="en-US" sz="2000" dirty="0" smtClean="0">
                <a:solidFill>
                  <a:srgbClr val="FF0000"/>
                </a:solidFill>
                <a:latin typeface="Arial" charset="0"/>
              </a:rPr>
              <a:t>  Average </a:t>
            </a:r>
            <a:r>
              <a:rPr kumimoji="1" lang="en-US" sz="2000" dirty="0">
                <a:solidFill>
                  <a:srgbClr val="FF0000"/>
                </a:solidFill>
                <a:latin typeface="Arial" charset="0"/>
              </a:rPr>
              <a:t>rotational cost is time to travel half track:  1/120 * 50%=4.167ms   </a:t>
            </a:r>
          </a:p>
          <a:p>
            <a:endParaRPr kumimoji="1" lang="en-US" sz="2000" dirty="0">
              <a:solidFill>
                <a:srgbClr val="FF0000"/>
              </a:solidFill>
              <a:latin typeface="Arial" charset="0"/>
            </a:endParaRPr>
          </a:p>
          <a:p>
            <a:pPr>
              <a:buFont typeface="Arial" charset="0"/>
              <a:buChar char="•"/>
            </a:pPr>
            <a:r>
              <a:rPr lang="en-US" sz="2000" dirty="0">
                <a:solidFill>
                  <a:srgbClr val="FF0000"/>
                </a:solidFill>
                <a:latin typeface="Arial" charset="0"/>
              </a:rPr>
              <a:t>Transfer time </a:t>
            </a:r>
            <a:r>
              <a:rPr lang="en-US" sz="2000" dirty="0" smtClean="0">
                <a:solidFill>
                  <a:srgbClr val="FF0000"/>
                </a:solidFill>
                <a:latin typeface="Arial" charset="0"/>
              </a:rPr>
              <a:t>is = </a:t>
            </a:r>
            <a:r>
              <a:rPr lang="en-US" sz="2000" dirty="0">
                <a:solidFill>
                  <a:srgbClr val="FF0000"/>
                </a:solidFill>
                <a:latin typeface="Arial" charset="0"/>
              </a:rPr>
              <a:t>8ms to seek </a:t>
            </a:r>
          </a:p>
          <a:p>
            <a:r>
              <a:rPr lang="en-US" sz="2000" dirty="0">
                <a:solidFill>
                  <a:srgbClr val="FF0000"/>
                </a:solidFill>
                <a:latin typeface="Arial" charset="0"/>
              </a:rPr>
              <a:t>      + 4.167 ms rotational latency </a:t>
            </a:r>
          </a:p>
          <a:p>
            <a:r>
              <a:rPr lang="en-US" sz="2000" dirty="0">
                <a:solidFill>
                  <a:srgbClr val="FF0000"/>
                </a:solidFill>
                <a:latin typeface="Arial" charset="0"/>
              </a:rPr>
              <a:t>     + 0.052 ms (reading one sector takes  0.0005MB/ 9.6MB).</a:t>
            </a:r>
          </a:p>
          <a:p>
            <a:r>
              <a:rPr lang="en-US" sz="2000" dirty="0">
                <a:solidFill>
                  <a:srgbClr val="FF0000"/>
                </a:solidFill>
                <a:latin typeface="Arial" charset="0"/>
              </a:rPr>
              <a:t>      =12.219ms</a:t>
            </a:r>
          </a:p>
          <a:p>
            <a:endParaRPr lang="en-US" sz="2000" dirty="0">
              <a:solidFill>
                <a:srgbClr val="FF0000"/>
              </a:solidFill>
              <a:latin typeface="Arial" charset="0"/>
            </a:endParaRPr>
          </a:p>
          <a:p>
            <a:pPr>
              <a:buFont typeface="Arial" charset="0"/>
              <a:buChar char="•"/>
            </a:pPr>
            <a:r>
              <a:rPr lang="en-US" sz="2000" dirty="0">
                <a:solidFill>
                  <a:srgbClr val="FF0000"/>
                </a:solidFill>
                <a:latin typeface="Arial" charset="0"/>
              </a:rPr>
              <a:t># of random sector access/second= 1/0.012219=81.8</a:t>
            </a:r>
          </a:p>
          <a:p>
            <a:pPr>
              <a:buFont typeface="Arial" charset="0"/>
              <a:buChar char="•"/>
            </a:pPr>
            <a:endParaRPr lang="en-US" sz="2000" dirty="0">
              <a:solidFill>
                <a:srgbClr val="FF0000"/>
              </a:solidFill>
              <a:latin typeface="Arial" charset="0"/>
            </a:endParaRPr>
          </a:p>
          <a:p>
            <a:pPr>
              <a:buFont typeface="Arial" charset="0"/>
              <a:buChar char="•"/>
            </a:pPr>
            <a:r>
              <a:rPr lang="en-US" sz="2000" dirty="0">
                <a:solidFill>
                  <a:srgbClr val="FF0000"/>
                </a:solidFill>
                <a:latin typeface="Arial" charset="0"/>
              </a:rPr>
              <a:t>Effective transferring rate: 0.5 KB/0.012.219s=0.0409MB/s</a:t>
            </a:r>
            <a:r>
              <a:rPr lang="en-US" sz="2000" dirty="0">
                <a:solidFill>
                  <a:srgbClr val="FF0000"/>
                </a:solidFill>
              </a:rPr>
              <a:t>.</a:t>
            </a:r>
            <a:endParaRPr kumimoji="1" lang="en-US" sz="2000" dirty="0">
              <a:solidFill>
                <a:srgbClr val="FF0000"/>
              </a:solidFill>
              <a:latin typeface="Arial" charset="0"/>
            </a:endParaRPr>
          </a:p>
          <a:p>
            <a:pPr>
              <a:spcBef>
                <a:spcPct val="35000"/>
              </a:spcBef>
              <a:buClr>
                <a:srgbClr val="993300"/>
              </a:buClr>
              <a:buSzPct val="90000"/>
              <a:buFont typeface="Monotype Sorts" pitchFamily="2" charset="2"/>
              <a:buChar char="n"/>
            </a:pPr>
            <a:endParaRPr kumimoji="1" lang="en-US" dirty="0">
              <a:solidFill>
                <a:srgbClr val="FF0000"/>
              </a:solidFill>
              <a:latin typeface="Helvetica" pitchFamily="34" charset="0"/>
            </a:endParaRPr>
          </a:p>
          <a:p>
            <a:pPr marL="1085850" lvl="2" indent="-228600">
              <a:spcBef>
                <a:spcPct val="35000"/>
              </a:spcBef>
              <a:buClr>
                <a:srgbClr val="009900"/>
              </a:buClr>
              <a:buSzPct val="75000"/>
              <a:buFont typeface="Webdings" pitchFamily="18" charset="2"/>
              <a:buChar char="4"/>
            </a:pPr>
            <a:endParaRPr kumimoji="1" lang="en-US" dirty="0">
              <a:solidFill>
                <a:srgbClr val="FF0000"/>
              </a:solidFill>
              <a:latin typeface="Helvetic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20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20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20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20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20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fade">
                                      <p:cBhvr>
                                        <p:cTn id="42" dur="2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ea typeface="ＭＳ Ｐゴシック" pitchFamily="34" charset="-128"/>
              </a:rPr>
              <a:t>Disk Scheduling: Objective</a:t>
            </a:r>
          </a:p>
        </p:txBody>
      </p:sp>
      <p:sp>
        <p:nvSpPr>
          <p:cNvPr id="15363" name="Rectangle 3"/>
          <p:cNvSpPr>
            <a:spLocks noGrp="1" noChangeArrowheads="1"/>
          </p:cNvSpPr>
          <p:nvPr>
            <p:ph type="body" idx="1"/>
          </p:nvPr>
        </p:nvSpPr>
        <p:spPr>
          <a:xfrm>
            <a:off x="806450" y="1233488"/>
            <a:ext cx="7694613" cy="5146675"/>
          </a:xfrm>
        </p:spPr>
        <p:txBody>
          <a:bodyPr/>
          <a:lstStyle/>
          <a:p>
            <a:r>
              <a:rPr lang="en-US" sz="2800" smtClean="0">
                <a:ea typeface="ＭＳ Ｐゴシック" pitchFamily="34" charset="-128"/>
              </a:rPr>
              <a:t>Given a set of IO requests</a:t>
            </a:r>
          </a:p>
          <a:p>
            <a:endParaRPr lang="en-US" sz="2800" smtClean="0">
              <a:ea typeface="ＭＳ Ｐゴシック" pitchFamily="34" charset="-128"/>
            </a:endParaRPr>
          </a:p>
          <a:p>
            <a:endParaRPr lang="en-US" sz="2800" smtClean="0">
              <a:ea typeface="ＭＳ Ｐゴシック" pitchFamily="34" charset="-128"/>
            </a:endParaRPr>
          </a:p>
          <a:p>
            <a:r>
              <a:rPr lang="en-US" sz="2800" smtClean="0">
                <a:ea typeface="ＭＳ Ｐゴシック" pitchFamily="34" charset="-128"/>
              </a:rPr>
              <a:t>Coordinate disk access of multiple I/O requests for faster performance and reduced seek time.</a:t>
            </a:r>
          </a:p>
          <a:p>
            <a:pPr lvl="1"/>
            <a:r>
              <a:rPr lang="en-US" sz="2800" smtClean="0">
                <a:ea typeface="ＭＳ Ｐゴシック" pitchFamily="34" charset="-128"/>
              </a:rPr>
              <a:t>Seek time </a:t>
            </a:r>
            <a:r>
              <a:rPr lang="en-US" sz="2800" smtClean="0">
                <a:ea typeface="ＭＳ Ｐゴシック" pitchFamily="34" charset="-128"/>
                <a:sym typeface="Symbol" pitchFamily="18" charset="2"/>
              </a:rPr>
              <a:t> seek distance</a:t>
            </a:r>
          </a:p>
          <a:p>
            <a:pPr lvl="1"/>
            <a:r>
              <a:rPr lang="en-US" sz="2800" smtClean="0">
                <a:ea typeface="ＭＳ Ｐゴシック" pitchFamily="34" charset="-128"/>
                <a:sym typeface="Symbol" pitchFamily="18" charset="2"/>
              </a:rPr>
              <a:t>Measured by total head movement in terms of cylinders from one request to another.</a:t>
            </a:r>
            <a:endParaRPr lang="en-US" sz="2800" smtClean="0">
              <a:ea typeface="ＭＳ Ｐゴシック" pitchFamily="34" charset="-128"/>
            </a:endParaRPr>
          </a:p>
        </p:txBody>
      </p:sp>
      <p:sp>
        <p:nvSpPr>
          <p:cNvPr id="15364" name="Flowchart: Magnetic Disk 3"/>
          <p:cNvSpPr>
            <a:spLocks noChangeArrowheads="1"/>
          </p:cNvSpPr>
          <p:nvPr/>
        </p:nvSpPr>
        <p:spPr bwMode="auto">
          <a:xfrm>
            <a:off x="6257925" y="1885950"/>
            <a:ext cx="1143000" cy="900113"/>
          </a:xfrm>
          <a:prstGeom prst="flowChartMagneticDisk">
            <a:avLst/>
          </a:prstGeom>
          <a:solidFill>
            <a:schemeClr val="accent1"/>
          </a:solidFill>
          <a:ln w="9525" algn="ctr">
            <a:solidFill>
              <a:schemeClr val="tx1"/>
            </a:solidFill>
            <a:round/>
            <a:headEnd/>
            <a:tailEnd/>
          </a:ln>
        </p:spPr>
        <p:txBody>
          <a:bodyPr wrap="none"/>
          <a:lstStyle/>
          <a:p>
            <a:r>
              <a:rPr lang="en-US"/>
              <a:t>Hard Disk </a:t>
            </a:r>
          </a:p>
          <a:p>
            <a:r>
              <a:rPr lang="en-US"/>
              <a:t>Drive</a:t>
            </a:r>
          </a:p>
        </p:txBody>
      </p:sp>
      <p:sp>
        <p:nvSpPr>
          <p:cNvPr id="15365" name="Flowchart: Connector 4"/>
          <p:cNvSpPr>
            <a:spLocks noChangeArrowheads="1"/>
          </p:cNvSpPr>
          <p:nvPr/>
        </p:nvSpPr>
        <p:spPr bwMode="auto">
          <a:xfrm>
            <a:off x="1700213" y="2143125"/>
            <a:ext cx="357187" cy="285750"/>
          </a:xfrm>
          <a:prstGeom prst="flowChartConnector">
            <a:avLst/>
          </a:prstGeom>
          <a:solidFill>
            <a:schemeClr val="accent1"/>
          </a:solidFill>
          <a:ln w="9525" algn="ctr">
            <a:solidFill>
              <a:schemeClr val="tx1"/>
            </a:solidFill>
            <a:round/>
            <a:headEnd/>
            <a:tailEnd/>
          </a:ln>
        </p:spPr>
        <p:txBody>
          <a:bodyPr wrap="none"/>
          <a:lstStyle/>
          <a:p>
            <a:endParaRPr lang="en-US"/>
          </a:p>
        </p:txBody>
      </p:sp>
      <p:sp>
        <p:nvSpPr>
          <p:cNvPr id="15366" name="Flowchart: Connector 5"/>
          <p:cNvSpPr>
            <a:spLocks noChangeArrowheads="1"/>
          </p:cNvSpPr>
          <p:nvPr/>
        </p:nvSpPr>
        <p:spPr bwMode="auto">
          <a:xfrm>
            <a:off x="2395538" y="2195513"/>
            <a:ext cx="357187" cy="285750"/>
          </a:xfrm>
          <a:prstGeom prst="flowChartConnector">
            <a:avLst/>
          </a:prstGeom>
          <a:solidFill>
            <a:schemeClr val="accent1"/>
          </a:solidFill>
          <a:ln w="9525" algn="ctr">
            <a:solidFill>
              <a:schemeClr val="tx1"/>
            </a:solidFill>
            <a:round/>
            <a:headEnd/>
            <a:tailEnd/>
          </a:ln>
        </p:spPr>
        <p:txBody>
          <a:bodyPr wrap="none"/>
          <a:lstStyle/>
          <a:p>
            <a:endParaRPr lang="en-US"/>
          </a:p>
        </p:txBody>
      </p:sp>
      <p:sp>
        <p:nvSpPr>
          <p:cNvPr id="15367" name="Flowchart: Connector 6"/>
          <p:cNvSpPr>
            <a:spLocks noChangeArrowheads="1"/>
          </p:cNvSpPr>
          <p:nvPr/>
        </p:nvSpPr>
        <p:spPr bwMode="auto">
          <a:xfrm>
            <a:off x="3005138" y="2162175"/>
            <a:ext cx="357187" cy="285750"/>
          </a:xfrm>
          <a:prstGeom prst="flowChartConnector">
            <a:avLst/>
          </a:prstGeom>
          <a:solidFill>
            <a:schemeClr val="accent1"/>
          </a:solidFill>
          <a:ln w="9525" algn="ctr">
            <a:solidFill>
              <a:schemeClr val="tx1"/>
            </a:solidFill>
            <a:round/>
            <a:headEnd/>
            <a:tailEnd/>
          </a:ln>
        </p:spPr>
        <p:txBody>
          <a:bodyPr wrap="none"/>
          <a:lstStyle/>
          <a:p>
            <a:endParaRPr lang="en-US"/>
          </a:p>
        </p:txBody>
      </p:sp>
      <p:sp>
        <p:nvSpPr>
          <p:cNvPr id="15368" name="Flowchart: Connector 7"/>
          <p:cNvSpPr>
            <a:spLocks noChangeArrowheads="1"/>
          </p:cNvSpPr>
          <p:nvPr/>
        </p:nvSpPr>
        <p:spPr bwMode="auto">
          <a:xfrm>
            <a:off x="3990975" y="2147888"/>
            <a:ext cx="357188" cy="285750"/>
          </a:xfrm>
          <a:prstGeom prst="flowChartConnector">
            <a:avLst/>
          </a:prstGeom>
          <a:solidFill>
            <a:schemeClr val="accent1"/>
          </a:solidFill>
          <a:ln w="9525" algn="ctr">
            <a:solidFill>
              <a:schemeClr val="tx1"/>
            </a:solidFill>
            <a:round/>
            <a:headEnd/>
            <a:tailEnd/>
          </a:ln>
        </p:spPr>
        <p:txBody>
          <a:bodyPr wrap="none"/>
          <a:lstStyle/>
          <a:p>
            <a:endParaRPr lang="en-US"/>
          </a:p>
        </p:txBody>
      </p:sp>
      <p:cxnSp>
        <p:nvCxnSpPr>
          <p:cNvPr id="15369" name="Straight Arrow Connector 9"/>
          <p:cNvCxnSpPr>
            <a:cxnSpLocks noChangeShapeType="1"/>
          </p:cNvCxnSpPr>
          <p:nvPr/>
        </p:nvCxnSpPr>
        <p:spPr bwMode="auto">
          <a:xfrm>
            <a:off x="1957388" y="2686050"/>
            <a:ext cx="3100387" cy="0"/>
          </a:xfrm>
          <a:prstGeom prst="straightConnector1">
            <a:avLst/>
          </a:prstGeom>
          <a:noFill/>
          <a:ln w="9525" algn="ctr">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82663" y="277813"/>
            <a:ext cx="6950075" cy="576262"/>
          </a:xfrm>
        </p:spPr>
        <p:txBody>
          <a:bodyPr/>
          <a:lstStyle/>
          <a:p>
            <a:pPr eaLnBrk="1" hangingPunct="1"/>
            <a:r>
              <a:rPr lang="en-US" smtClean="0">
                <a:ea typeface="ＭＳ Ｐゴシック" pitchFamily="34" charset="-128"/>
              </a:rPr>
              <a:t>FCFS (First Come First Serve)</a:t>
            </a:r>
          </a:p>
        </p:txBody>
      </p:sp>
      <p:sp>
        <p:nvSpPr>
          <p:cNvPr id="16387" name="Text Box 4"/>
          <p:cNvSpPr txBox="1">
            <a:spLocks noChangeArrowheads="1"/>
          </p:cNvSpPr>
          <p:nvPr/>
        </p:nvSpPr>
        <p:spPr bwMode="auto">
          <a:xfrm>
            <a:off x="588963" y="1212850"/>
            <a:ext cx="8555037" cy="460375"/>
          </a:xfrm>
          <a:prstGeom prst="rect">
            <a:avLst/>
          </a:prstGeom>
          <a:noFill/>
          <a:ln w="9525">
            <a:noFill/>
            <a:miter lim="800000"/>
            <a:headEnd/>
            <a:tailEnd/>
          </a:ln>
        </p:spPr>
        <p:txBody>
          <a:bodyPr wrap="none" anchor="ctr">
            <a:spAutoFit/>
          </a:bodyPr>
          <a:lstStyle/>
          <a:p>
            <a:pPr algn="ctr">
              <a:spcBef>
                <a:spcPct val="50000"/>
              </a:spcBef>
            </a:pPr>
            <a:r>
              <a:rPr lang="en-US" sz="2400">
                <a:latin typeface="Helvetica" pitchFamily="34" charset="0"/>
              </a:rPr>
              <a:t>total head movement: 640 cylinders for executing all requests</a:t>
            </a:r>
          </a:p>
        </p:txBody>
      </p:sp>
      <p:pic>
        <p:nvPicPr>
          <p:cNvPr id="16388" name="Picture 6"/>
          <p:cNvPicPr>
            <a:picLocks noChangeAspect="1" noChangeArrowheads="1"/>
          </p:cNvPicPr>
          <p:nvPr/>
        </p:nvPicPr>
        <p:blipFill>
          <a:blip r:embed="rId3"/>
          <a:srcRect/>
          <a:stretch>
            <a:fillRect/>
          </a:stretch>
        </p:blipFill>
        <p:spPr bwMode="auto">
          <a:xfrm>
            <a:off x="1220788" y="1906588"/>
            <a:ext cx="6181725" cy="4478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ea typeface="ＭＳ Ｐゴシック" pitchFamily="34" charset="-128"/>
              </a:rPr>
              <a:t>SSTF (Shortest Seek Time First)</a:t>
            </a:r>
          </a:p>
        </p:txBody>
      </p:sp>
      <p:sp>
        <p:nvSpPr>
          <p:cNvPr id="17411" name="Rectangle 3"/>
          <p:cNvSpPr>
            <a:spLocks noGrp="1" noChangeArrowheads="1"/>
          </p:cNvSpPr>
          <p:nvPr>
            <p:ph type="body" idx="1"/>
          </p:nvPr>
        </p:nvSpPr>
        <p:spPr>
          <a:xfrm>
            <a:off x="773113" y="884238"/>
            <a:ext cx="7704137" cy="4530725"/>
          </a:xfrm>
        </p:spPr>
        <p:txBody>
          <a:bodyPr/>
          <a:lstStyle/>
          <a:p>
            <a:r>
              <a:rPr lang="en-US" sz="2400" smtClean="0">
                <a:ea typeface="ＭＳ Ｐゴシック" pitchFamily="34" charset="-128"/>
              </a:rPr>
              <a:t>Selects the request with the minimum seek time from the current head position</a:t>
            </a:r>
          </a:p>
          <a:p>
            <a:r>
              <a:rPr lang="en-US" sz="2400" smtClean="0">
                <a:ea typeface="ＭＳ Ｐゴシック" pitchFamily="34" charset="-128"/>
              </a:rPr>
              <a:t>total head movement: 236 cylinders</a:t>
            </a:r>
          </a:p>
        </p:txBody>
      </p:sp>
      <p:pic>
        <p:nvPicPr>
          <p:cNvPr id="17412" name="Picture 4" descr="12"/>
          <p:cNvPicPr>
            <a:picLocks noChangeAspect="1" noChangeArrowheads="1"/>
          </p:cNvPicPr>
          <p:nvPr/>
        </p:nvPicPr>
        <p:blipFill>
          <a:blip r:embed="rId3"/>
          <a:srcRect/>
          <a:stretch>
            <a:fillRect/>
          </a:stretch>
        </p:blipFill>
        <p:spPr bwMode="auto">
          <a:xfrm>
            <a:off x="1443038" y="2297113"/>
            <a:ext cx="6686550" cy="4506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77813"/>
            <a:ext cx="7840663" cy="576262"/>
          </a:xfrm>
        </p:spPr>
        <p:txBody>
          <a:bodyPr/>
          <a:lstStyle/>
          <a:p>
            <a:pPr eaLnBrk="1" hangingPunct="1"/>
            <a:r>
              <a:rPr lang="en-US" smtClean="0">
                <a:ea typeface="ＭＳ Ｐゴシック" pitchFamily="34" charset="-128"/>
              </a:rPr>
              <a:t>SCAN: Elevator algorithm</a:t>
            </a:r>
          </a:p>
        </p:txBody>
      </p:sp>
      <p:sp>
        <p:nvSpPr>
          <p:cNvPr id="18435" name="Rectangle 3"/>
          <p:cNvSpPr>
            <a:spLocks noGrp="1" noChangeArrowheads="1"/>
          </p:cNvSpPr>
          <p:nvPr>
            <p:ph type="body" idx="1"/>
          </p:nvPr>
        </p:nvSpPr>
        <p:spPr>
          <a:xfrm>
            <a:off x="357188" y="868363"/>
            <a:ext cx="7732712" cy="4530725"/>
          </a:xfrm>
        </p:spPr>
        <p:txBody>
          <a:bodyPr/>
          <a:lstStyle/>
          <a:p>
            <a:r>
              <a:rPr lang="en-US" smtClean="0">
                <a:ea typeface="ＭＳ Ｐゴシック" pitchFamily="34" charset="-128"/>
              </a:rPr>
              <a:t>The disk arm starts at one end of the disk, and moves toward the other end, servicing requests until it gets to the other end of the disk, where the head movement is reversed and servicing continues.</a:t>
            </a:r>
          </a:p>
          <a:p>
            <a:r>
              <a:rPr lang="en-US" smtClean="0">
                <a:ea typeface="ＭＳ Ｐゴシック" pitchFamily="34" charset="-128"/>
              </a:rPr>
              <a:t>total head movement : 208 cylinders</a:t>
            </a:r>
          </a:p>
        </p:txBody>
      </p:sp>
      <p:pic>
        <p:nvPicPr>
          <p:cNvPr id="18436" name="Picture 6"/>
          <p:cNvPicPr>
            <a:picLocks noChangeAspect="1" noChangeArrowheads="1"/>
          </p:cNvPicPr>
          <p:nvPr/>
        </p:nvPicPr>
        <p:blipFill>
          <a:blip r:embed="rId3"/>
          <a:srcRect/>
          <a:stretch>
            <a:fillRect/>
          </a:stretch>
        </p:blipFill>
        <p:spPr bwMode="auto">
          <a:xfrm>
            <a:off x="1003179" y="2187576"/>
            <a:ext cx="7545597" cy="33592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77813"/>
            <a:ext cx="7869238" cy="576262"/>
          </a:xfrm>
        </p:spPr>
        <p:txBody>
          <a:bodyPr/>
          <a:lstStyle/>
          <a:p>
            <a:pPr eaLnBrk="1" hangingPunct="1"/>
            <a:r>
              <a:rPr lang="en-US" smtClean="0">
                <a:ea typeface="ＭＳ Ｐゴシック" pitchFamily="34" charset="-128"/>
              </a:rPr>
              <a:t>C-SCAN (Circular-SCAN)</a:t>
            </a:r>
          </a:p>
        </p:txBody>
      </p:sp>
      <p:sp>
        <p:nvSpPr>
          <p:cNvPr id="19459" name="Rectangle 3"/>
          <p:cNvSpPr>
            <a:spLocks noGrp="1" noChangeArrowheads="1"/>
          </p:cNvSpPr>
          <p:nvPr>
            <p:ph type="body" idx="1"/>
          </p:nvPr>
        </p:nvSpPr>
        <p:spPr>
          <a:xfrm>
            <a:off x="523875" y="901700"/>
            <a:ext cx="7666038" cy="4530725"/>
          </a:xfrm>
        </p:spPr>
        <p:txBody>
          <a:bodyPr/>
          <a:lstStyle/>
          <a:p>
            <a:r>
              <a:rPr lang="en-US" smtClean="0">
                <a:ea typeface="ＭＳ Ｐゴシック" pitchFamily="34" charset="-128"/>
              </a:rPr>
              <a:t>Provides a more uniform wait time than SCAN by treating cylinders as a circular list.</a:t>
            </a:r>
          </a:p>
          <a:p>
            <a:r>
              <a:rPr lang="en-US" smtClean="0">
                <a:ea typeface="ＭＳ Ｐゴシック" pitchFamily="34" charset="-128"/>
              </a:rPr>
              <a:t>The head moves from one end of the disk to the other, servicing requests as it goes.  When it reaches the other end, it immediately returns to the beginning of the disk, without servicing any requests on the return trip</a:t>
            </a:r>
          </a:p>
        </p:txBody>
      </p:sp>
      <p:pic>
        <p:nvPicPr>
          <p:cNvPr id="19460" name="Picture 4"/>
          <p:cNvPicPr>
            <a:picLocks noChangeAspect="1" noChangeArrowheads="1"/>
          </p:cNvPicPr>
          <p:nvPr/>
        </p:nvPicPr>
        <p:blipFill>
          <a:blip r:embed="rId3"/>
          <a:srcRect l="706" t="3731" r="925" b="3731"/>
          <a:stretch>
            <a:fillRect/>
          </a:stretch>
        </p:blipFill>
        <p:spPr bwMode="auto">
          <a:xfrm>
            <a:off x="2794000" y="2403475"/>
            <a:ext cx="6350000" cy="4479925"/>
          </a:xfrm>
          <a:prstGeom prst="rect">
            <a:avLst/>
          </a:prstGeom>
          <a:noFill/>
          <a:ln w="38100" cmpd="dbl">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ea typeface="ＭＳ Ｐゴシック" pitchFamily="34" charset="-128"/>
              </a:rPr>
              <a:t>C-LOOK: A version of C-Scan</a:t>
            </a:r>
          </a:p>
        </p:txBody>
      </p:sp>
      <p:sp>
        <p:nvSpPr>
          <p:cNvPr id="20483" name="Rectangle 3"/>
          <p:cNvSpPr>
            <a:spLocks noGrp="1" noChangeArrowheads="1"/>
          </p:cNvSpPr>
          <p:nvPr>
            <p:ph type="body" idx="1"/>
          </p:nvPr>
        </p:nvSpPr>
        <p:spPr>
          <a:xfrm>
            <a:off x="690563" y="1000125"/>
            <a:ext cx="7664450" cy="3257550"/>
          </a:xfrm>
        </p:spPr>
        <p:txBody>
          <a:bodyPr/>
          <a:lstStyle/>
          <a:p>
            <a:r>
              <a:rPr lang="en-US" smtClean="0">
                <a:ea typeface="ＭＳ Ｐゴシック" pitchFamily="34" charset="-128"/>
              </a:rPr>
              <a:t>Arm only goes as far as the last request in each direction, then reverses direction immediately, without first going all the way to the end of the disk </a:t>
            </a:r>
          </a:p>
        </p:txBody>
      </p:sp>
      <p:pic>
        <p:nvPicPr>
          <p:cNvPr id="20484" name="Picture 4" descr="12"/>
          <p:cNvPicPr>
            <a:picLocks noChangeAspect="1" noChangeArrowheads="1"/>
          </p:cNvPicPr>
          <p:nvPr/>
        </p:nvPicPr>
        <p:blipFill>
          <a:blip r:embed="rId3"/>
          <a:srcRect/>
          <a:stretch>
            <a:fillRect/>
          </a:stretch>
        </p:blipFill>
        <p:spPr bwMode="auto">
          <a:xfrm>
            <a:off x="1138687" y="2058988"/>
            <a:ext cx="7860851" cy="4557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325438"/>
            <a:ext cx="9144000" cy="1143000"/>
          </a:xfrm>
        </p:spPr>
        <p:txBody>
          <a:bodyPr/>
          <a:lstStyle/>
          <a:p>
            <a:pPr eaLnBrk="1" hangingPunct="1"/>
            <a:r>
              <a:rPr lang="en-US" sz="4000" smtClean="0">
                <a:ea typeface="ＭＳ Ｐゴシック" pitchFamily="34" charset="-128"/>
              </a:rPr>
              <a:t>Scheduling Algorithms</a:t>
            </a:r>
            <a:r>
              <a:rPr lang="en-US" smtClean="0">
                <a:ea typeface="ＭＳ Ｐゴシック" pitchFamily="34" charset="-128"/>
              </a:rPr>
              <a:t/>
            </a:r>
            <a:br>
              <a:rPr lang="en-US" smtClean="0">
                <a:ea typeface="ＭＳ Ｐゴシック" pitchFamily="34" charset="-128"/>
              </a:rPr>
            </a:br>
            <a:endParaRPr lang="en-US" smtClean="0">
              <a:ea typeface="ＭＳ Ｐゴシック" pitchFamily="34" charset="-128"/>
            </a:endParaRPr>
          </a:p>
        </p:txBody>
      </p:sp>
      <p:graphicFrame>
        <p:nvGraphicFramePr>
          <p:cNvPr id="38962" name="Group 50"/>
          <p:cNvGraphicFramePr>
            <a:graphicFrameLocks noGrp="1"/>
          </p:cNvGraphicFramePr>
          <p:nvPr/>
        </p:nvGraphicFramePr>
        <p:xfrm>
          <a:off x="868363" y="971550"/>
          <a:ext cx="7543800" cy="5627497"/>
        </p:xfrm>
        <a:graphic>
          <a:graphicData uri="http://schemas.openxmlformats.org/drawingml/2006/table">
            <a:tbl>
              <a:tblPr/>
              <a:tblGrid>
                <a:gridCol w="2590800"/>
                <a:gridCol w="4953000"/>
              </a:tblGrid>
              <a:tr h="279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1" u="none" strike="noStrike" cap="none" normalizeH="0" baseline="0" dirty="0" smtClean="0">
                          <a:ln>
                            <a:noFill/>
                          </a:ln>
                          <a:solidFill>
                            <a:schemeClr val="tx1"/>
                          </a:solidFill>
                          <a:effectLst/>
                          <a:latin typeface="Times New Roman" pitchFamily="18" charset="0"/>
                          <a:ea typeface="ＭＳ Ｐゴシック" pitchFamily="34" charset="-128"/>
                        </a:rPr>
                        <a:t>Algorithm Name</a:t>
                      </a:r>
                      <a:endParaRPr kumimoji="0" lang="en-US" sz="2800" b="0" i="0" u="none" strike="noStrike" cap="none" normalizeH="0" baseline="0" dirty="0" smtClean="0">
                        <a:ln>
                          <a:noFill/>
                        </a:ln>
                        <a:solidFill>
                          <a:schemeClr val="tx1"/>
                        </a:solidFill>
                        <a:effectLst/>
                        <a:latin typeface="Times New Roman" pitchFamily="18" charset="0"/>
                        <a:ea typeface="ＭＳ Ｐゴシック"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ea typeface="ＭＳ Ｐゴシック" pitchFamily="34" charset="-128"/>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FCFS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First-come first-served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7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SSTF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Shortest seek time first; process the request that reduces next seek time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SCAN (aka Elevator)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Move head from end to end (has a current direction)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C-SCAN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ＭＳ Ｐゴシック" pitchFamily="34" charset="-128"/>
                        </a:rPr>
                        <a:t>Only service requests in one direction (circular SCAN)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7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LOOK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Similar to SCAN, but donot go all the way to the end of the disk.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8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C-LOOK</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Circular LOOK.</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ea typeface="ＭＳ Ｐゴシック" pitchFamily="34" charset="-128"/>
                        </a:rPr>
                        <a:t>Similar to C-SCAN, but donot go all the way to the end of the disk.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IBM RAMAC 350 disk </a:t>
            </a:r>
            <a:endParaRPr lang="en-US" dirty="0"/>
          </a:p>
        </p:txBody>
      </p:sp>
      <p:sp>
        <p:nvSpPr>
          <p:cNvPr id="3" name="Content Placeholder 2"/>
          <p:cNvSpPr>
            <a:spLocks noGrp="1"/>
          </p:cNvSpPr>
          <p:nvPr>
            <p:ph idx="1"/>
          </p:nvPr>
        </p:nvSpPr>
        <p:spPr/>
        <p:txBody>
          <a:bodyPr/>
          <a:lstStyle/>
          <a:p>
            <a:r>
              <a:rPr lang="en-US" sz="2800" dirty="0" smtClean="0"/>
              <a:t>Developed in 1956 </a:t>
            </a:r>
          </a:p>
          <a:p>
            <a:r>
              <a:rPr lang="en-US" sz="2800" dirty="0" smtClean="0"/>
              <a:t> Height  66 inches </a:t>
            </a:r>
          </a:p>
          <a:p>
            <a:r>
              <a:rPr lang="en-US" sz="2800" dirty="0" smtClean="0"/>
              <a:t>50 platters of size 24 inches</a:t>
            </a:r>
          </a:p>
          <a:p>
            <a:r>
              <a:rPr lang="en-US" sz="2800" dirty="0" smtClean="0"/>
              <a:t>Weight :    around  1 ton</a:t>
            </a:r>
          </a:p>
          <a:p>
            <a:r>
              <a:rPr lang="en-US" sz="2800" dirty="0" smtClean="0"/>
              <a:t>Storage capacity : 4MB</a:t>
            </a:r>
            <a:endParaRPr lang="en-US" sz="2800" dirty="0"/>
          </a:p>
        </p:txBody>
      </p:sp>
      <p:pic>
        <p:nvPicPr>
          <p:cNvPr id="4" name="Content Placeholder 4" descr="IBM350-1956.jpg"/>
          <p:cNvPicPr>
            <a:picLocks noChangeAspect="1"/>
          </p:cNvPicPr>
          <p:nvPr/>
        </p:nvPicPr>
        <p:blipFill>
          <a:blip r:embed="rId2"/>
          <a:srcRect/>
          <a:stretch>
            <a:fillRect/>
          </a:stretch>
        </p:blipFill>
        <p:spPr bwMode="auto">
          <a:xfrm>
            <a:off x="6028623" y="500514"/>
            <a:ext cx="2857500" cy="328612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050925" y="277813"/>
            <a:ext cx="7635875" cy="576262"/>
          </a:xfrm>
        </p:spPr>
        <p:txBody>
          <a:bodyPr/>
          <a:lstStyle/>
          <a:p>
            <a:pPr eaLnBrk="1" hangingPunct="1"/>
            <a:r>
              <a:rPr lang="en-US" smtClean="0">
                <a:ea typeface="ＭＳ Ｐゴシック" pitchFamily="34" charset="-128"/>
              </a:rPr>
              <a:t>Swap-Space Management</a:t>
            </a:r>
          </a:p>
        </p:txBody>
      </p:sp>
      <p:sp>
        <p:nvSpPr>
          <p:cNvPr id="23555" name="Rectangle 3"/>
          <p:cNvSpPr>
            <a:spLocks noGrp="1" noChangeArrowheads="1"/>
          </p:cNvSpPr>
          <p:nvPr>
            <p:ph type="body" idx="1"/>
          </p:nvPr>
        </p:nvSpPr>
        <p:spPr>
          <a:xfrm>
            <a:off x="806450" y="1233488"/>
            <a:ext cx="7645400" cy="4530725"/>
          </a:xfrm>
        </p:spPr>
        <p:txBody>
          <a:bodyPr/>
          <a:lstStyle/>
          <a:p>
            <a:r>
              <a:rPr lang="en-US" sz="2400" smtClean="0">
                <a:ea typeface="ＭＳ Ｐゴシック" pitchFamily="34" charset="-128"/>
              </a:rPr>
              <a:t>Swap-space — Virtual memory uses disk space as an extension of main memory</a:t>
            </a:r>
          </a:p>
          <a:p>
            <a:r>
              <a:rPr lang="en-US" sz="2400" smtClean="0">
                <a:ea typeface="ＭＳ Ｐゴシック" pitchFamily="34" charset="-128"/>
              </a:rPr>
              <a:t>Swap-space can be carved out of the normal file system, or, more commonly, it can be in a separate disk partition</a:t>
            </a:r>
          </a:p>
          <a:p>
            <a:r>
              <a:rPr lang="en-US" sz="2400" smtClean="0">
                <a:ea typeface="ＭＳ Ｐゴシック" pitchFamily="34" charset="-128"/>
              </a:rPr>
              <a:t>Swap-space management</a:t>
            </a:r>
          </a:p>
          <a:p>
            <a:pPr lvl="1"/>
            <a:r>
              <a:rPr lang="en-US" sz="2400" smtClean="0">
                <a:ea typeface="ＭＳ Ｐゴシック" pitchFamily="34" charset="-128"/>
              </a:rPr>
              <a:t>Allocate swap space when process starts; holds text segment (the program) and data segment</a:t>
            </a:r>
          </a:p>
          <a:p>
            <a:pPr lvl="1"/>
            <a:r>
              <a:rPr lang="en-US" sz="2400" smtClean="0">
                <a:ea typeface="ＭＳ Ｐゴシック" pitchFamily="34" charset="-128"/>
              </a:rPr>
              <a:t>Kernel uses </a:t>
            </a:r>
            <a:r>
              <a:rPr lang="en-US" sz="2400" b="1" smtClean="0">
                <a:solidFill>
                  <a:srgbClr val="3366FF"/>
                </a:solidFill>
                <a:ea typeface="ＭＳ Ｐゴシック" pitchFamily="34" charset="-128"/>
              </a:rPr>
              <a:t>swap maps</a:t>
            </a:r>
            <a:r>
              <a:rPr lang="en-US" sz="2400" smtClean="0">
                <a:solidFill>
                  <a:srgbClr val="3366FF"/>
                </a:solidFill>
                <a:ea typeface="ＭＳ Ｐゴシック" pitchFamily="34" charset="-128"/>
              </a:rPr>
              <a:t> </a:t>
            </a:r>
            <a:r>
              <a:rPr lang="en-US" sz="2400" smtClean="0">
                <a:ea typeface="ＭＳ Ｐゴシック" pitchFamily="34" charset="-128"/>
              </a:rPr>
              <a:t>to track swap-space use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Solid state Media </a:t>
            </a:r>
            <a:endParaRPr lang="en-US" dirty="0"/>
          </a:p>
        </p:txBody>
      </p:sp>
      <p:sp>
        <p:nvSpPr>
          <p:cNvPr id="3" name="Content Placeholder 2"/>
          <p:cNvSpPr>
            <a:spLocks noGrp="1"/>
          </p:cNvSpPr>
          <p:nvPr>
            <p:ph idx="1"/>
          </p:nvPr>
        </p:nvSpPr>
        <p:spPr>
          <a:xfrm>
            <a:off x="481263" y="1233488"/>
            <a:ext cx="8554787" cy="4530725"/>
          </a:xfrm>
        </p:spPr>
        <p:txBody>
          <a:bodyPr/>
          <a:lstStyle/>
          <a:p>
            <a:r>
              <a:rPr lang="en-US" dirty="0" smtClean="0"/>
              <a:t>It comes in same shape and size  as of HDD</a:t>
            </a:r>
          </a:p>
          <a:p>
            <a:r>
              <a:rPr lang="en-US" dirty="0" smtClean="0"/>
              <a:t>It supports SATA, SAS &amp; FC interface </a:t>
            </a:r>
          </a:p>
          <a:p>
            <a:r>
              <a:rPr lang="en-US" dirty="0" smtClean="0"/>
              <a:t>PCI Card / solid state card , it is solid state media in form of PCI expansion card </a:t>
            </a:r>
          </a:p>
          <a:p>
            <a:pPr lvl="1"/>
            <a:r>
              <a:rPr lang="en-US" dirty="0" smtClean="0"/>
              <a:t>It is used in high end storage arrays for as level 2 cache </a:t>
            </a:r>
          </a:p>
          <a:p>
            <a:r>
              <a:rPr lang="en-US" dirty="0" smtClean="0"/>
              <a:t>It has no mechanical parts</a:t>
            </a:r>
          </a:p>
          <a:p>
            <a:r>
              <a:rPr lang="en-US" dirty="0" smtClean="0"/>
              <a:t>It gives excellent performance for random work load </a:t>
            </a:r>
          </a:p>
          <a:p>
            <a:r>
              <a:rPr lang="en-US" dirty="0" smtClean="0"/>
              <a:t>More predictable performance as compared to disk as has no positional latency</a:t>
            </a:r>
          </a:p>
          <a:p>
            <a:r>
              <a:rPr lang="en-US" dirty="0" smtClean="0"/>
              <a:t>Requires less power </a:t>
            </a:r>
          </a:p>
          <a:p>
            <a:r>
              <a:rPr lang="en-US" dirty="0" smtClean="0"/>
              <a:t>It is expensive </a:t>
            </a:r>
          </a:p>
          <a:p>
            <a:r>
              <a:rPr lang="en-US" dirty="0" smtClean="0"/>
              <a:t>For Random reads SSD gives similar performance as DRAM </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ea typeface="ＭＳ Ｐゴシック" pitchFamily="34" charset="-128"/>
              </a:rPr>
              <a:t>SSD Logic Components</a:t>
            </a:r>
          </a:p>
        </p:txBody>
      </p:sp>
      <p:pic>
        <p:nvPicPr>
          <p:cNvPr id="25604" name="Picture 4" descr="ssd logic components"/>
          <p:cNvPicPr>
            <a:picLocks noChangeAspect="1" noChangeArrowheads="1"/>
          </p:cNvPicPr>
          <p:nvPr/>
        </p:nvPicPr>
        <p:blipFill>
          <a:blip r:embed="rId3"/>
          <a:srcRect/>
          <a:stretch>
            <a:fillRect/>
          </a:stretch>
        </p:blipFill>
        <p:spPr bwMode="auto">
          <a:xfrm>
            <a:off x="152400" y="1371600"/>
            <a:ext cx="8639175" cy="42291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ea typeface="ＭＳ Ｐゴシック" pitchFamily="34" charset="-128"/>
              </a:rPr>
              <a:t>Typical read and write rates</a:t>
            </a:r>
          </a:p>
        </p:txBody>
      </p:sp>
      <p:pic>
        <p:nvPicPr>
          <p:cNvPr id="26628" name="Picture 4" descr="perf"/>
          <p:cNvPicPr>
            <a:picLocks noChangeAspect="1" noChangeArrowheads="1"/>
          </p:cNvPicPr>
          <p:nvPr/>
        </p:nvPicPr>
        <p:blipFill>
          <a:blip r:embed="rId3"/>
          <a:srcRect/>
          <a:stretch>
            <a:fillRect/>
          </a:stretch>
        </p:blipFill>
        <p:spPr bwMode="auto">
          <a:xfrm>
            <a:off x="176213" y="1828800"/>
            <a:ext cx="8774112" cy="32766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ea typeface="ＭＳ Ｐゴシック" pitchFamily="34" charset="-128"/>
              </a:rPr>
              <a:t>Drive read performance</a:t>
            </a:r>
          </a:p>
        </p:txBody>
      </p:sp>
      <p:pic>
        <p:nvPicPr>
          <p:cNvPr id="27652" name="Picture 4" descr="read perf"/>
          <p:cNvPicPr>
            <a:picLocks noChangeAspect="1" noChangeArrowheads="1"/>
          </p:cNvPicPr>
          <p:nvPr/>
        </p:nvPicPr>
        <p:blipFill>
          <a:blip r:embed="rId3"/>
          <a:srcRect/>
          <a:stretch>
            <a:fillRect/>
          </a:stretch>
        </p:blipFill>
        <p:spPr bwMode="auto">
          <a:xfrm>
            <a:off x="152400" y="1600200"/>
            <a:ext cx="8839200" cy="453072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ea typeface="ＭＳ Ｐゴシック" pitchFamily="34" charset="-128"/>
              </a:rPr>
              <a:t>Power consumption</a:t>
            </a:r>
          </a:p>
        </p:txBody>
      </p:sp>
      <p:pic>
        <p:nvPicPr>
          <p:cNvPr id="28676" name="Picture 4" descr="powerconsum"/>
          <p:cNvPicPr>
            <a:picLocks noChangeAspect="1" noChangeArrowheads="1"/>
          </p:cNvPicPr>
          <p:nvPr/>
        </p:nvPicPr>
        <p:blipFill>
          <a:blip r:embed="rId3"/>
          <a:srcRect/>
          <a:stretch>
            <a:fillRect/>
          </a:stretch>
        </p:blipFill>
        <p:spPr bwMode="auto">
          <a:xfrm>
            <a:off x="252413" y="2438400"/>
            <a:ext cx="8891587" cy="18637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Flash Memory </a:t>
            </a:r>
            <a:endParaRPr lang="en-US" dirty="0"/>
          </a:p>
        </p:txBody>
      </p:sp>
      <p:sp>
        <p:nvSpPr>
          <p:cNvPr id="3" name="Content Placeholder 2"/>
          <p:cNvSpPr>
            <a:spLocks noGrp="1"/>
          </p:cNvSpPr>
          <p:nvPr>
            <p:ph idx="1"/>
          </p:nvPr>
        </p:nvSpPr>
        <p:spPr>
          <a:xfrm>
            <a:off x="806450" y="1233488"/>
            <a:ext cx="8229600" cy="5090309"/>
          </a:xfrm>
        </p:spPr>
        <p:txBody>
          <a:bodyPr/>
          <a:lstStyle/>
          <a:p>
            <a:r>
              <a:rPr lang="en-US" dirty="0" smtClean="0"/>
              <a:t> Two Types</a:t>
            </a:r>
          </a:p>
          <a:p>
            <a:pPr lvl="1"/>
            <a:r>
              <a:rPr lang="en-US" dirty="0" smtClean="0"/>
              <a:t>NAND flash  ( Most widely used)</a:t>
            </a:r>
          </a:p>
          <a:p>
            <a:pPr lvl="2"/>
            <a:r>
              <a:rPr lang="en-US" dirty="0" smtClean="0"/>
              <a:t>Designed with small cell size </a:t>
            </a:r>
          </a:p>
          <a:p>
            <a:pPr lvl="2"/>
            <a:r>
              <a:rPr lang="en-US" dirty="0" smtClean="0"/>
              <a:t>Has low cost –per –bit for stored data </a:t>
            </a:r>
          </a:p>
          <a:p>
            <a:pPr lvl="2"/>
            <a:r>
              <a:rPr lang="en-US" dirty="0" smtClean="0"/>
              <a:t>Used as high density medium for consumer device </a:t>
            </a:r>
          </a:p>
          <a:p>
            <a:pPr lvl="2"/>
            <a:r>
              <a:rPr lang="en-US" dirty="0" smtClean="0"/>
              <a:t>Program erase cycle  ( PE cycle ) 100000</a:t>
            </a:r>
          </a:p>
          <a:p>
            <a:pPr lvl="2"/>
            <a:endParaRPr lang="en-US" dirty="0" smtClean="0"/>
          </a:p>
          <a:p>
            <a:pPr lvl="1"/>
            <a:r>
              <a:rPr lang="en-US" dirty="0" smtClean="0"/>
              <a:t>NOR Flash </a:t>
            </a:r>
          </a:p>
          <a:p>
            <a:pPr lvl="2"/>
            <a:r>
              <a:rPr lang="en-US" dirty="0" smtClean="0"/>
              <a:t>is typically used for storing code and direct execution in portable electronic devices </a:t>
            </a:r>
          </a:p>
          <a:p>
            <a:pPr lvl="2"/>
            <a:r>
              <a:rPr lang="en-US" dirty="0" smtClean="0"/>
              <a:t>Nor is typically slow on write and consume more power than </a:t>
            </a:r>
            <a:r>
              <a:rPr lang="en-US" dirty="0" err="1" smtClean="0"/>
              <a:t>nand</a:t>
            </a:r>
            <a:r>
              <a:rPr lang="en-US" dirty="0" smtClean="0"/>
              <a:t> </a:t>
            </a:r>
          </a:p>
          <a:p>
            <a:pPr lvl="2"/>
            <a:r>
              <a:rPr lang="en-US" dirty="0" smtClean="0"/>
              <a:t>NOR is fast on read and consumes less power </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NOR &amp; NAND flash </a:t>
            </a:r>
            <a:endParaRPr lang="en-US" dirty="0"/>
          </a:p>
        </p:txBody>
      </p:sp>
      <p:pic>
        <p:nvPicPr>
          <p:cNvPr id="1026" name="Picture 2"/>
          <p:cNvPicPr>
            <a:picLocks noChangeAspect="1" noChangeArrowheads="1"/>
          </p:cNvPicPr>
          <p:nvPr/>
        </p:nvPicPr>
        <p:blipFill>
          <a:blip r:embed="rId2"/>
          <a:srcRect/>
          <a:stretch>
            <a:fillRect/>
          </a:stretch>
        </p:blipFill>
        <p:spPr bwMode="auto">
          <a:xfrm>
            <a:off x="163628" y="847023"/>
            <a:ext cx="8797491" cy="5775158"/>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338138" y="1078030"/>
            <a:ext cx="8467725" cy="513989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Anatomy of Flash memory</a:t>
            </a:r>
            <a:endParaRPr lang="en-US" dirty="0"/>
          </a:p>
        </p:txBody>
      </p:sp>
      <p:sp>
        <p:nvSpPr>
          <p:cNvPr id="3" name="Content Placeholder 2"/>
          <p:cNvSpPr>
            <a:spLocks noGrp="1"/>
          </p:cNvSpPr>
          <p:nvPr>
            <p:ph idx="1"/>
          </p:nvPr>
        </p:nvSpPr>
        <p:spPr>
          <a:xfrm>
            <a:off x="806450" y="1233488"/>
            <a:ext cx="8229600" cy="1634839"/>
          </a:xfrm>
        </p:spPr>
        <p:txBody>
          <a:bodyPr/>
          <a:lstStyle/>
          <a:p>
            <a:r>
              <a:rPr lang="en-US" dirty="0" smtClean="0"/>
              <a:t>Flash memory is made up of flash cell</a:t>
            </a:r>
          </a:p>
          <a:p>
            <a:r>
              <a:rPr lang="en-US" dirty="0" smtClean="0"/>
              <a:t>Cells are grouped into pages (4K, 8K, 16K etc)</a:t>
            </a:r>
          </a:p>
          <a:p>
            <a:r>
              <a:rPr lang="en-US" dirty="0" smtClean="0"/>
              <a:t>Pages are grouped into blocks  (128 K, 256 K  512  K) </a:t>
            </a:r>
          </a:p>
          <a:p>
            <a:endParaRPr lang="en-US" dirty="0"/>
          </a:p>
        </p:txBody>
      </p:sp>
      <p:pic>
        <p:nvPicPr>
          <p:cNvPr id="3074" name="Picture 2"/>
          <p:cNvPicPr>
            <a:picLocks noChangeAspect="1" noChangeArrowheads="1"/>
          </p:cNvPicPr>
          <p:nvPr/>
        </p:nvPicPr>
        <p:blipFill>
          <a:blip r:embed="rId2"/>
          <a:srcRect/>
          <a:stretch>
            <a:fillRect/>
          </a:stretch>
        </p:blipFill>
        <p:spPr bwMode="auto">
          <a:xfrm>
            <a:off x="904774" y="3349592"/>
            <a:ext cx="7141945" cy="304158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003300" y="277813"/>
            <a:ext cx="7683500" cy="576262"/>
          </a:xfrm>
        </p:spPr>
        <p:txBody>
          <a:bodyPr/>
          <a:lstStyle/>
          <a:p>
            <a:pPr eaLnBrk="1" hangingPunct="1"/>
            <a:r>
              <a:rPr lang="en-US" smtClean="0">
                <a:ea typeface="ＭＳ Ｐゴシック" pitchFamily="34" charset="-128"/>
              </a:rPr>
              <a:t>Mass Storage: HDD and SSD</a:t>
            </a:r>
          </a:p>
        </p:txBody>
      </p:sp>
      <p:sp>
        <p:nvSpPr>
          <p:cNvPr id="6147" name="Rectangle 3"/>
          <p:cNvSpPr>
            <a:spLocks noGrp="1" noChangeArrowheads="1"/>
          </p:cNvSpPr>
          <p:nvPr>
            <p:ph type="body" idx="1"/>
          </p:nvPr>
        </p:nvSpPr>
        <p:spPr>
          <a:xfrm>
            <a:off x="471488" y="827088"/>
            <a:ext cx="7996237" cy="5270500"/>
          </a:xfrm>
        </p:spPr>
        <p:txBody>
          <a:bodyPr/>
          <a:lstStyle/>
          <a:p>
            <a:r>
              <a:rPr lang="en-US" sz="2400" b="1" dirty="0" smtClean="0">
                <a:solidFill>
                  <a:srgbClr val="3366FF"/>
                </a:solidFill>
                <a:ea typeface="ＭＳ Ｐゴシック" pitchFamily="34" charset="-128"/>
              </a:rPr>
              <a:t>Most popular: Magnetic hard disk drives</a:t>
            </a: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endParaRPr lang="en-US" sz="2400" b="1" dirty="0" smtClean="0">
              <a:solidFill>
                <a:srgbClr val="3366FF"/>
              </a:solidFill>
              <a:ea typeface="ＭＳ Ｐゴシック" pitchFamily="34" charset="-128"/>
            </a:endParaRPr>
          </a:p>
          <a:p>
            <a:r>
              <a:rPr lang="en-US" sz="2400" b="1" dirty="0" smtClean="0">
                <a:solidFill>
                  <a:srgbClr val="3366FF"/>
                </a:solidFill>
                <a:ea typeface="ＭＳ Ｐゴシック" pitchFamily="34" charset="-128"/>
              </a:rPr>
              <a:t>Solid state drives: (SSD)</a:t>
            </a:r>
            <a:endParaRPr lang="en-US" sz="2400" dirty="0" smtClean="0">
              <a:ea typeface="ＭＳ Ｐゴシック" pitchFamily="34" charset="-128"/>
            </a:endParaRPr>
          </a:p>
          <a:p>
            <a:pPr lvl="2"/>
            <a:endParaRPr lang="en-US" dirty="0" smtClean="0">
              <a:ea typeface="ＭＳ Ｐゴシック" pitchFamily="34" charset="-128"/>
            </a:endParaRPr>
          </a:p>
          <a:p>
            <a:pPr lvl="2"/>
            <a:endParaRPr lang="en-US" dirty="0" smtClean="0">
              <a:ea typeface="ＭＳ Ｐゴシック" pitchFamily="34" charset="-128"/>
            </a:endParaRPr>
          </a:p>
        </p:txBody>
      </p:sp>
      <p:pic>
        <p:nvPicPr>
          <p:cNvPr id="5124" name="Picture 3" descr="220px-Hdhead.jpg"/>
          <p:cNvPicPr>
            <a:picLocks noChangeAspect="1"/>
          </p:cNvPicPr>
          <p:nvPr/>
        </p:nvPicPr>
        <p:blipFill>
          <a:blip r:embed="rId3"/>
          <a:srcRect/>
          <a:stretch>
            <a:fillRect/>
          </a:stretch>
        </p:blipFill>
        <p:spPr bwMode="auto">
          <a:xfrm>
            <a:off x="5764213" y="1708150"/>
            <a:ext cx="2616200" cy="1855788"/>
          </a:xfrm>
          <a:prstGeom prst="rect">
            <a:avLst/>
          </a:prstGeom>
          <a:noFill/>
          <a:ln w="9525">
            <a:noFill/>
            <a:miter lim="800000"/>
            <a:headEnd/>
            <a:tailEnd/>
          </a:ln>
        </p:spPr>
      </p:pic>
      <p:pic>
        <p:nvPicPr>
          <p:cNvPr id="5126" name="Picture 8" descr="sdd.jpg"/>
          <p:cNvPicPr>
            <a:picLocks noChangeAspect="1"/>
          </p:cNvPicPr>
          <p:nvPr/>
        </p:nvPicPr>
        <p:blipFill>
          <a:blip r:embed="rId4"/>
          <a:srcRect/>
          <a:stretch>
            <a:fillRect/>
          </a:stretch>
        </p:blipFill>
        <p:spPr bwMode="auto">
          <a:xfrm>
            <a:off x="4462463" y="3862388"/>
            <a:ext cx="4298950" cy="2995612"/>
          </a:xfrm>
          <a:prstGeom prst="rect">
            <a:avLst/>
          </a:prstGeom>
          <a:noFill/>
          <a:ln w="9525">
            <a:noFill/>
            <a:miter lim="800000"/>
            <a:headEnd/>
            <a:tailEnd/>
          </a:ln>
        </p:spPr>
      </p:pic>
      <p:sp>
        <p:nvSpPr>
          <p:cNvPr id="5127"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r>
              <a:rPr lang="en-US"/>
              <a:t/>
            </a:r>
            <a:br>
              <a:rPr lang="en-US"/>
            </a:br>
            <a:endParaRPr lang="en-US"/>
          </a:p>
        </p:txBody>
      </p:sp>
      <p:sp>
        <p:nvSpPr>
          <p:cNvPr id="5128" name="Rectangle 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r>
              <a:rPr lang="en-US"/>
              <a:t/>
            </a:r>
            <a:br>
              <a:rPr lang="en-US"/>
            </a:br>
            <a:endParaRPr lang="en-US"/>
          </a:p>
        </p:txBody>
      </p:sp>
      <p:pic>
        <p:nvPicPr>
          <p:cNvPr id="9" name="Picture 2" descr="G:\Thesis\HDD Basics\Intro\hd_lables.jpg"/>
          <p:cNvPicPr>
            <a:picLocks noChangeAspect="1" noChangeArrowheads="1"/>
          </p:cNvPicPr>
          <p:nvPr/>
        </p:nvPicPr>
        <p:blipFill>
          <a:blip r:embed="rId5"/>
          <a:srcRect/>
          <a:stretch>
            <a:fillRect/>
          </a:stretch>
        </p:blipFill>
        <p:spPr bwMode="auto">
          <a:xfrm>
            <a:off x="686602" y="1350745"/>
            <a:ext cx="4038600" cy="3476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20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7">
                                            <p:txEl>
                                              <p:pRg st="9" end="9"/>
                                            </p:txEl>
                                          </p:spTgt>
                                        </p:tgtEl>
                                        <p:attrNameLst>
                                          <p:attrName>style.visibility</p:attrName>
                                        </p:attrNameLst>
                                      </p:cBhvr>
                                      <p:to>
                                        <p:strVal val="visible"/>
                                      </p:to>
                                    </p:set>
                                    <p:animEffect transition="in" filter="fade">
                                      <p:cBhvr>
                                        <p:cTn id="12" dur="2000"/>
                                        <p:tgtEl>
                                          <p:spTgt spid="61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to flash memory </a:t>
            </a:r>
            <a:endParaRPr lang="en-US" dirty="0"/>
          </a:p>
        </p:txBody>
      </p:sp>
      <p:sp>
        <p:nvSpPr>
          <p:cNvPr id="3" name="Content Placeholder 2"/>
          <p:cNvSpPr>
            <a:spLocks noGrp="1"/>
          </p:cNvSpPr>
          <p:nvPr>
            <p:ph idx="1"/>
          </p:nvPr>
        </p:nvSpPr>
        <p:spPr/>
        <p:txBody>
          <a:bodyPr/>
          <a:lstStyle/>
          <a:p>
            <a:r>
              <a:rPr lang="en-US" dirty="0" smtClean="0"/>
              <a:t>New flash comes with all cells set to 1</a:t>
            </a:r>
          </a:p>
          <a:p>
            <a:r>
              <a:rPr lang="en-US" dirty="0" smtClean="0"/>
              <a:t>Flash cells can be programmed from one to zero </a:t>
            </a:r>
          </a:p>
          <a:p>
            <a:r>
              <a:rPr lang="en-US" dirty="0" smtClean="0"/>
              <a:t>To convert to zero to one erase operation is to be performed </a:t>
            </a:r>
          </a:p>
          <a:p>
            <a:r>
              <a:rPr lang="en-US" dirty="0" smtClean="0"/>
              <a:t>Erasing can only be done at block level </a:t>
            </a:r>
          </a:p>
          <a:p>
            <a:r>
              <a:rPr lang="en-US" dirty="0" smtClean="0"/>
              <a:t>First time write performance is very fast </a:t>
            </a:r>
          </a:p>
          <a:p>
            <a:r>
              <a:rPr lang="en-US" dirty="0" smtClean="0"/>
              <a:t>If any part of flash memory block has been written  </a:t>
            </a:r>
            <a:r>
              <a:rPr lang="en-US" dirty="0" err="1" smtClean="0"/>
              <a:t>alll</a:t>
            </a:r>
            <a:r>
              <a:rPr lang="en-US" dirty="0" smtClean="0"/>
              <a:t> subsequent write to any part will take  via read –erase – write operation </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NAND Flash</a:t>
            </a:r>
            <a:endParaRPr lang="en-US" dirty="0"/>
          </a:p>
        </p:txBody>
      </p:sp>
      <p:sp>
        <p:nvSpPr>
          <p:cNvPr id="3" name="Content Placeholder 2"/>
          <p:cNvSpPr>
            <a:spLocks noGrp="1"/>
          </p:cNvSpPr>
          <p:nvPr>
            <p:ph idx="1"/>
          </p:nvPr>
        </p:nvSpPr>
        <p:spPr/>
        <p:txBody>
          <a:bodyPr/>
          <a:lstStyle/>
          <a:p>
            <a:r>
              <a:rPr lang="en-US" dirty="0" smtClean="0"/>
              <a:t>Single Level cell (SLC)</a:t>
            </a:r>
          </a:p>
          <a:p>
            <a:pPr lvl="1"/>
            <a:r>
              <a:rPr lang="en-US" dirty="0" smtClean="0"/>
              <a:t> can store one bit of data </a:t>
            </a:r>
          </a:p>
          <a:p>
            <a:pPr lvl="1"/>
            <a:r>
              <a:rPr lang="en-US" dirty="0" smtClean="0"/>
              <a:t>Highest performance</a:t>
            </a:r>
          </a:p>
          <a:p>
            <a:pPr lvl="1"/>
            <a:r>
              <a:rPr lang="en-US" dirty="0" smtClean="0"/>
              <a:t> lowest density</a:t>
            </a:r>
          </a:p>
          <a:p>
            <a:pPr lvl="1"/>
            <a:r>
              <a:rPr lang="en-US" dirty="0" smtClean="0"/>
              <a:t>Expensive </a:t>
            </a:r>
          </a:p>
          <a:p>
            <a:r>
              <a:rPr lang="en-US" dirty="0" smtClean="0"/>
              <a:t>Multi level cell </a:t>
            </a:r>
          </a:p>
          <a:p>
            <a:pPr lvl="1"/>
            <a:r>
              <a:rPr lang="en-US" dirty="0" smtClean="0"/>
              <a:t>Stores two bit of data per cell</a:t>
            </a:r>
          </a:p>
          <a:p>
            <a:pPr lvl="1"/>
            <a:r>
              <a:rPr lang="en-US" dirty="0" smtClean="0"/>
              <a:t>Lower PE cycle  10000</a:t>
            </a:r>
          </a:p>
          <a:p>
            <a:pPr lvl="1"/>
            <a:r>
              <a:rPr lang="en-US" dirty="0" smtClean="0"/>
              <a:t>Read about </a:t>
            </a:r>
            <a:r>
              <a:rPr lang="en-US" dirty="0" err="1" smtClean="0"/>
              <a:t>eMLC</a:t>
            </a:r>
            <a:endParaRPr lang="en-US" dirty="0" smtClean="0"/>
          </a:p>
          <a:p>
            <a:pPr lvl="1"/>
            <a:r>
              <a:rPr lang="en-US" dirty="0" smtClean="0"/>
              <a:t>It stores 2 bit per cell by applying different level of voltage </a:t>
            </a:r>
          </a:p>
          <a:p>
            <a:r>
              <a:rPr lang="en-US" dirty="0" smtClean="0"/>
              <a:t>Triple Level cell  </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06450" y="1233489"/>
            <a:ext cx="8229600" cy="4686048"/>
          </a:xfrm>
        </p:spPr>
        <p:txBody>
          <a:bodyPr/>
          <a:lstStyle/>
          <a:p>
            <a:r>
              <a:rPr lang="en-US" dirty="0" smtClean="0"/>
              <a:t>Garbage Collection</a:t>
            </a:r>
          </a:p>
          <a:p>
            <a:pPr lvl="1"/>
            <a:r>
              <a:rPr lang="en-US" dirty="0" smtClean="0"/>
              <a:t>Block that is marked for deletion</a:t>
            </a:r>
          </a:p>
          <a:p>
            <a:pPr lvl="1"/>
            <a:r>
              <a:rPr lang="en-US" dirty="0" smtClean="0"/>
              <a:t>Block that are sparsely filled  ( can be combined into fewer block ) </a:t>
            </a:r>
          </a:p>
          <a:p>
            <a:r>
              <a:rPr lang="en-US" dirty="0" smtClean="0"/>
              <a:t>Write amplification</a:t>
            </a:r>
          </a:p>
          <a:p>
            <a:pPr lvl="1"/>
            <a:r>
              <a:rPr lang="en-US" dirty="0" smtClean="0"/>
              <a:t>When number of write to media is greater  than number of write issued by host  </a:t>
            </a:r>
          </a:p>
          <a:p>
            <a:pPr lvl="1"/>
            <a:r>
              <a:rPr lang="en-US" dirty="0" smtClean="0"/>
              <a:t>Write amplification slows flash performance and wears out flash cell  </a:t>
            </a:r>
          </a:p>
          <a:p>
            <a:r>
              <a:rPr lang="en-US" dirty="0" smtClean="0"/>
              <a:t>Wear leveling : is process of distributing the work load across all flash cell.</a:t>
            </a:r>
          </a:p>
          <a:p>
            <a:pPr lvl="1"/>
            <a:r>
              <a:rPr lang="en-US" dirty="0" smtClean="0"/>
              <a:t>Background wear leveling </a:t>
            </a:r>
          </a:p>
          <a:p>
            <a:pPr lvl="1"/>
            <a:r>
              <a:rPr lang="en-US" dirty="0" smtClean="0"/>
              <a:t>In-flight wear leveling  </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Caching in SSD</a:t>
            </a:r>
            <a:endParaRPr lang="en-US" dirty="0"/>
          </a:p>
        </p:txBody>
      </p:sp>
      <p:sp>
        <p:nvSpPr>
          <p:cNvPr id="3" name="Content Placeholder 2"/>
          <p:cNvSpPr>
            <a:spLocks noGrp="1"/>
          </p:cNvSpPr>
          <p:nvPr>
            <p:ph idx="1"/>
          </p:nvPr>
        </p:nvSpPr>
        <p:spPr>
          <a:xfrm>
            <a:off x="806450" y="1233488"/>
            <a:ext cx="8229600" cy="2414487"/>
          </a:xfrm>
        </p:spPr>
        <p:txBody>
          <a:bodyPr/>
          <a:lstStyle/>
          <a:p>
            <a:r>
              <a:rPr lang="en-US" dirty="0" smtClean="0"/>
              <a:t>It improves performance </a:t>
            </a:r>
          </a:p>
          <a:p>
            <a:r>
              <a:rPr lang="en-US" dirty="0" smtClean="0"/>
              <a:t>Extends the life of media</a:t>
            </a:r>
          </a:p>
          <a:p>
            <a:pPr lvl="1"/>
            <a:r>
              <a:rPr lang="en-US" dirty="0" smtClean="0"/>
              <a:t>Write coalescing : is process of holding write in cache , </a:t>
            </a:r>
            <a:r>
              <a:rPr lang="en-US" dirty="0" err="1" smtClean="0"/>
              <a:t>untill</a:t>
            </a:r>
            <a:r>
              <a:rPr lang="en-US" dirty="0" smtClean="0"/>
              <a:t> page or block can be </a:t>
            </a:r>
            <a:r>
              <a:rPr lang="en-US" dirty="0" err="1" smtClean="0"/>
              <a:t>writen</a:t>
            </a:r>
            <a:endParaRPr lang="en-US" dirty="0" smtClean="0"/>
          </a:p>
          <a:p>
            <a:pPr lvl="1"/>
            <a:r>
              <a:rPr lang="en-US" dirty="0" smtClean="0"/>
              <a:t>Write combining : when a particular LBA is written  over and over again </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Cost of flash &amp; SSD</a:t>
            </a:r>
            <a:endParaRPr lang="en-US" dirty="0"/>
          </a:p>
        </p:txBody>
      </p:sp>
      <p:sp>
        <p:nvSpPr>
          <p:cNvPr id="3" name="Content Placeholder 2"/>
          <p:cNvSpPr>
            <a:spLocks noGrp="1"/>
          </p:cNvSpPr>
          <p:nvPr>
            <p:ph idx="1"/>
          </p:nvPr>
        </p:nvSpPr>
        <p:spPr/>
        <p:txBody>
          <a:bodyPr/>
          <a:lstStyle/>
          <a:p>
            <a:r>
              <a:rPr lang="en-US" dirty="0" smtClean="0"/>
              <a:t>$/GB cost for Flash is higher than  $/GB cost for HDD</a:t>
            </a:r>
          </a:p>
          <a:p>
            <a:r>
              <a:rPr lang="en-US" dirty="0" smtClean="0"/>
              <a:t>$/ I/O  Operation</a:t>
            </a:r>
          </a:p>
          <a:p>
            <a:pPr lvl="1"/>
            <a:r>
              <a:rPr lang="en-US" dirty="0" smtClean="0"/>
              <a:t>SSD costing $10000 provides 25000 IOPS resulting into $.4/ I/O operation</a:t>
            </a:r>
          </a:p>
          <a:p>
            <a:pPr lvl="1"/>
            <a:r>
              <a:rPr lang="en-US" dirty="0" smtClean="0"/>
              <a:t>600GB disk drive  costing $ 2000 provides 200 IOPS resulting into $10 / I/O  operation </a:t>
            </a:r>
          </a:p>
          <a:p>
            <a:pPr lvl="1"/>
            <a:r>
              <a:rPr lang="en-US" dirty="0" smtClean="0"/>
              <a:t>If we need to provide 25000 IOPS, we need 125 drives . These drives will require power, cooling </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698" name="Picture 2" descr="Toshiba hybrid disk drives"/>
          <p:cNvPicPr>
            <a:picLocks noChangeAspect="1" noChangeArrowheads="1"/>
          </p:cNvPicPr>
          <p:nvPr/>
        </p:nvPicPr>
        <p:blipFill>
          <a:blip r:embed="rId3"/>
          <a:srcRect/>
          <a:stretch>
            <a:fillRect/>
          </a:stretch>
        </p:blipFill>
        <p:spPr bwMode="auto">
          <a:xfrm>
            <a:off x="6634163" y="0"/>
            <a:ext cx="3216275" cy="3422650"/>
          </a:xfrm>
          <a:prstGeom prst="rect">
            <a:avLst/>
          </a:prstGeom>
          <a:noFill/>
          <a:ln w="9525">
            <a:noFill/>
            <a:miter lim="800000"/>
            <a:headEnd/>
            <a:tailEnd/>
          </a:ln>
        </p:spPr>
      </p:pic>
      <p:sp>
        <p:nvSpPr>
          <p:cNvPr id="29699" name="Rectangle 3"/>
          <p:cNvSpPr>
            <a:spLocks noGrp="1" noChangeArrowheads="1"/>
          </p:cNvSpPr>
          <p:nvPr>
            <p:ph type="title"/>
          </p:nvPr>
        </p:nvSpPr>
        <p:spPr/>
        <p:txBody>
          <a:bodyPr/>
          <a:lstStyle/>
          <a:p>
            <a:r>
              <a:rPr lang="en-US" smtClean="0">
                <a:ea typeface="ＭＳ Ｐゴシック" pitchFamily="34" charset="-128"/>
              </a:rPr>
              <a:t>Hybrid Disk Drive</a:t>
            </a:r>
          </a:p>
        </p:txBody>
      </p:sp>
      <p:grpSp>
        <p:nvGrpSpPr>
          <p:cNvPr id="29700" name="Group 10"/>
          <p:cNvGrpSpPr>
            <a:grpSpLocks/>
          </p:cNvGrpSpPr>
          <p:nvPr/>
        </p:nvGrpSpPr>
        <p:grpSpPr bwMode="auto">
          <a:xfrm>
            <a:off x="1719263" y="2347913"/>
            <a:ext cx="5346700" cy="4038600"/>
            <a:chOff x="749300" y="1239838"/>
            <a:chExt cx="7170738" cy="5199062"/>
          </a:xfrm>
        </p:grpSpPr>
        <p:pic>
          <p:nvPicPr>
            <p:cNvPr id="29703" name="Picture 2" descr="piton_04"/>
            <p:cNvPicPr>
              <a:picLocks noChangeAspect="1" noChangeArrowheads="1"/>
            </p:cNvPicPr>
            <p:nvPr/>
          </p:nvPicPr>
          <p:blipFill>
            <a:blip r:embed="rId4"/>
            <a:srcRect/>
            <a:stretch>
              <a:fillRect/>
            </a:stretch>
          </p:blipFill>
          <p:spPr bwMode="auto">
            <a:xfrm>
              <a:off x="749300" y="1239838"/>
              <a:ext cx="7029450" cy="5199062"/>
            </a:xfrm>
            <a:prstGeom prst="rect">
              <a:avLst/>
            </a:prstGeom>
            <a:noFill/>
            <a:ln w="9525">
              <a:noFill/>
              <a:miter lim="800000"/>
              <a:headEnd/>
              <a:tailEnd/>
            </a:ln>
          </p:spPr>
        </p:pic>
        <p:sp>
          <p:nvSpPr>
            <p:cNvPr id="29704" name="Rectangle 4"/>
            <p:cNvSpPr>
              <a:spLocks noChangeArrowheads="1"/>
            </p:cNvSpPr>
            <p:nvPr/>
          </p:nvSpPr>
          <p:spPr bwMode="auto">
            <a:xfrm>
              <a:off x="6175375" y="1693863"/>
              <a:ext cx="914400" cy="1143000"/>
            </a:xfrm>
            <a:prstGeom prst="rect">
              <a:avLst/>
            </a:prstGeom>
            <a:solidFill>
              <a:schemeClr val="accent1"/>
            </a:solidFill>
            <a:ln w="9525">
              <a:solidFill>
                <a:schemeClr val="tx1"/>
              </a:solidFill>
              <a:miter lim="800000"/>
              <a:headEnd/>
              <a:tailEnd/>
            </a:ln>
          </p:spPr>
          <p:txBody>
            <a:bodyPr wrap="none" anchor="ctr"/>
            <a:lstStyle/>
            <a:p>
              <a:r>
                <a:rPr lang="en-US">
                  <a:solidFill>
                    <a:schemeClr val="bg2"/>
                  </a:solidFill>
                </a:rPr>
                <a:t>Dram</a:t>
              </a:r>
            </a:p>
            <a:p>
              <a:r>
                <a:rPr lang="en-US">
                  <a:solidFill>
                    <a:schemeClr val="bg2"/>
                  </a:solidFill>
                </a:rPr>
                <a:t>Cache</a:t>
              </a:r>
            </a:p>
          </p:txBody>
        </p:sp>
        <p:grpSp>
          <p:nvGrpSpPr>
            <p:cNvPr id="29705" name="Group 5"/>
            <p:cNvGrpSpPr>
              <a:grpSpLocks/>
            </p:cNvGrpSpPr>
            <p:nvPr/>
          </p:nvGrpSpPr>
          <p:grpSpPr bwMode="auto">
            <a:xfrm>
              <a:off x="1806575" y="4695825"/>
              <a:ext cx="5334000" cy="1384300"/>
              <a:chOff x="1248" y="3024"/>
              <a:chExt cx="3360" cy="872"/>
            </a:xfrm>
          </p:grpSpPr>
          <p:sp>
            <p:nvSpPr>
              <p:cNvPr id="29707" name="Rectangle 6"/>
              <p:cNvSpPr>
                <a:spLocks noChangeArrowheads="1"/>
              </p:cNvSpPr>
              <p:nvPr/>
            </p:nvSpPr>
            <p:spPr bwMode="auto">
              <a:xfrm>
                <a:off x="4032" y="3024"/>
                <a:ext cx="576" cy="720"/>
              </a:xfrm>
              <a:prstGeom prst="rect">
                <a:avLst/>
              </a:prstGeom>
              <a:solidFill>
                <a:schemeClr val="accent1"/>
              </a:solidFill>
              <a:ln w="9525">
                <a:solidFill>
                  <a:schemeClr val="tx1"/>
                </a:solidFill>
                <a:miter lim="800000"/>
                <a:headEnd/>
                <a:tailEnd/>
              </a:ln>
            </p:spPr>
            <p:txBody>
              <a:bodyPr wrap="none" anchor="ctr"/>
              <a:lstStyle/>
              <a:p>
                <a:r>
                  <a:rPr lang="en-US">
                    <a:solidFill>
                      <a:schemeClr val="bg2"/>
                    </a:solidFill>
                  </a:rPr>
                  <a:t>NV</a:t>
                </a:r>
              </a:p>
              <a:p>
                <a:r>
                  <a:rPr lang="en-US">
                    <a:solidFill>
                      <a:schemeClr val="bg2"/>
                    </a:solidFill>
                  </a:rPr>
                  <a:t>Cache</a:t>
                </a:r>
              </a:p>
            </p:txBody>
          </p:sp>
          <p:sp>
            <p:nvSpPr>
              <p:cNvPr id="124935" name="Freeform 7"/>
              <p:cNvSpPr>
                <a:spLocks/>
              </p:cNvSpPr>
              <p:nvPr/>
            </p:nvSpPr>
            <p:spPr bwMode="auto">
              <a:xfrm rot="10047246">
                <a:off x="2881" y="3168"/>
                <a:ext cx="1199" cy="727"/>
              </a:xfrm>
              <a:custGeom>
                <a:avLst/>
                <a:gdLst/>
                <a:ahLst/>
                <a:cxnLst>
                  <a:cxn ang="0">
                    <a:pos x="471" y="0"/>
                  </a:cxn>
                  <a:cxn ang="0">
                    <a:pos x="0" y="150"/>
                  </a:cxn>
                  <a:cxn ang="0">
                    <a:pos x="318" y="365"/>
                  </a:cxn>
                  <a:cxn ang="0">
                    <a:pos x="366" y="250"/>
                  </a:cxn>
                  <a:cxn ang="0">
                    <a:pos x="736" y="336"/>
                  </a:cxn>
                  <a:cxn ang="0">
                    <a:pos x="1200" y="728"/>
                  </a:cxn>
                  <a:cxn ang="0">
                    <a:pos x="832" y="248"/>
                  </a:cxn>
                  <a:cxn ang="0">
                    <a:pos x="420" y="97"/>
                  </a:cxn>
                  <a:cxn ang="0">
                    <a:pos x="471" y="0"/>
                  </a:cxn>
                </a:cxnLst>
                <a:rect l="0" t="0" r="r" b="b"/>
                <a:pathLst>
                  <a:path w="1200" h="728">
                    <a:moveTo>
                      <a:pt x="471" y="0"/>
                    </a:moveTo>
                    <a:cubicBezTo>
                      <a:pt x="288" y="48"/>
                      <a:pt x="178" y="72"/>
                      <a:pt x="0" y="150"/>
                    </a:cubicBezTo>
                    <a:cubicBezTo>
                      <a:pt x="124" y="229"/>
                      <a:pt x="251" y="308"/>
                      <a:pt x="318" y="365"/>
                    </a:cubicBezTo>
                    <a:cubicBezTo>
                      <a:pt x="351" y="280"/>
                      <a:pt x="342" y="289"/>
                      <a:pt x="366" y="250"/>
                    </a:cubicBezTo>
                    <a:cubicBezTo>
                      <a:pt x="435" y="266"/>
                      <a:pt x="609" y="281"/>
                      <a:pt x="736" y="336"/>
                    </a:cubicBezTo>
                    <a:cubicBezTo>
                      <a:pt x="867" y="392"/>
                      <a:pt x="975" y="452"/>
                      <a:pt x="1200" y="728"/>
                    </a:cubicBezTo>
                    <a:cubicBezTo>
                      <a:pt x="1101" y="410"/>
                      <a:pt x="931" y="319"/>
                      <a:pt x="832" y="248"/>
                    </a:cubicBezTo>
                    <a:cubicBezTo>
                      <a:pt x="687" y="160"/>
                      <a:pt x="564" y="134"/>
                      <a:pt x="420" y="97"/>
                    </a:cubicBezTo>
                    <a:cubicBezTo>
                      <a:pt x="450" y="43"/>
                      <a:pt x="432" y="77"/>
                      <a:pt x="471" y="0"/>
                    </a:cubicBezTo>
                    <a:close/>
                  </a:path>
                </a:pathLst>
              </a:custGeom>
              <a:gradFill rotWithShape="0">
                <a:gsLst>
                  <a:gs pos="0">
                    <a:schemeClr val="accent2"/>
                  </a:gs>
                  <a:gs pos="100000">
                    <a:schemeClr val="accent2">
                      <a:gamma/>
                      <a:tint val="47451"/>
                      <a:invGamma/>
                    </a:schemeClr>
                  </a:gs>
                </a:gsLst>
                <a:lin ang="2700000" scaled="1"/>
              </a:gradFill>
              <a:ln w="6350" cap="flat" cmpd="sng">
                <a:noFill/>
                <a:prstDash val="solid"/>
                <a:round/>
                <a:headEnd type="none" w="med" len="med"/>
                <a:tailEnd type="none" w="med" len="med"/>
              </a:ln>
              <a:effectLst>
                <a:outerShdw dist="63500" dir="5400000" algn="ctr" rotWithShape="0">
                  <a:srgbClr val="C0C0C0"/>
                </a:outerShdw>
              </a:effectLst>
            </p:spPr>
            <p:txBody>
              <a:bodyPr tIns="27432" bIns="27432" anchor="ctr">
                <a:spAutoFit/>
              </a:bodyPr>
              <a:lstStyle/>
              <a:p>
                <a:pPr>
                  <a:defRPr/>
                </a:pPr>
                <a:endParaRPr lang="en-US"/>
              </a:p>
            </p:txBody>
          </p:sp>
          <p:sp>
            <p:nvSpPr>
              <p:cNvPr id="29709" name="Text Box 8"/>
              <p:cNvSpPr txBox="1">
                <a:spLocks noChangeArrowheads="1"/>
              </p:cNvSpPr>
              <p:nvPr/>
            </p:nvSpPr>
            <p:spPr bwMode="auto">
              <a:xfrm>
                <a:off x="1248" y="3120"/>
                <a:ext cx="1824" cy="231"/>
              </a:xfrm>
              <a:prstGeom prst="rect">
                <a:avLst/>
              </a:prstGeom>
              <a:noFill/>
              <a:ln w="9525">
                <a:noFill/>
                <a:miter lim="800000"/>
                <a:headEnd/>
                <a:tailEnd/>
              </a:ln>
            </p:spPr>
            <p:txBody>
              <a:bodyPr>
                <a:spAutoFit/>
              </a:bodyPr>
              <a:lstStyle/>
              <a:p>
                <a:r>
                  <a:rPr lang="en-US">
                    <a:solidFill>
                      <a:schemeClr val="bg2"/>
                    </a:solidFill>
                  </a:rPr>
                  <a:t>Add a non-volatile cache</a:t>
                </a:r>
              </a:p>
            </p:txBody>
          </p:sp>
        </p:grpSp>
        <p:sp>
          <p:nvSpPr>
            <p:cNvPr id="124937" name="AutoShape 9"/>
            <p:cNvSpPr>
              <a:spLocks noChangeArrowheads="1"/>
            </p:cNvSpPr>
            <p:nvPr/>
          </p:nvSpPr>
          <p:spPr bwMode="auto">
            <a:xfrm>
              <a:off x="6972597" y="3103653"/>
              <a:ext cx="947441" cy="1350856"/>
            </a:xfrm>
            <a:prstGeom prst="leftRightArrow">
              <a:avLst>
                <a:gd name="adj1" fmla="val 50000"/>
                <a:gd name="adj2" fmla="val 20000"/>
              </a:avLst>
            </a:prstGeom>
            <a:gradFill rotWithShape="1">
              <a:gsLst>
                <a:gs pos="0">
                  <a:schemeClr val="hlink"/>
                </a:gs>
                <a:gs pos="50000">
                  <a:schemeClr val="hlink">
                    <a:gamma/>
                    <a:tint val="53725"/>
                    <a:invGamma/>
                  </a:schemeClr>
                </a:gs>
                <a:gs pos="100000">
                  <a:schemeClr val="hlink"/>
                </a:gs>
              </a:gsLst>
              <a:lin ang="2700000" scaled="1"/>
            </a:gradFill>
            <a:ln w="3175" algn="ctr">
              <a:solidFill>
                <a:srgbClr val="FFFFFF"/>
              </a:solidFill>
              <a:miter lim="800000"/>
              <a:headEnd/>
              <a:tailEnd/>
            </a:ln>
            <a:effectLst/>
          </p:spPr>
          <p:txBody>
            <a:bodyPr wrap="none" anchor="ctr"/>
            <a:lstStyle/>
            <a:p>
              <a:endParaRPr lang="en-US"/>
            </a:p>
          </p:txBody>
        </p:sp>
      </p:grpSp>
      <p:sp>
        <p:nvSpPr>
          <p:cNvPr id="29701" name="Text Box 10"/>
          <p:cNvSpPr txBox="1">
            <a:spLocks noChangeArrowheads="1"/>
          </p:cNvSpPr>
          <p:nvPr/>
        </p:nvSpPr>
        <p:spPr bwMode="auto">
          <a:xfrm>
            <a:off x="7183438" y="4083050"/>
            <a:ext cx="1401762" cy="701675"/>
          </a:xfrm>
          <a:prstGeom prst="rect">
            <a:avLst/>
          </a:prstGeom>
          <a:noFill/>
          <a:ln w="3175" algn="ctr">
            <a:noFill/>
            <a:miter lim="800000"/>
            <a:headEnd/>
            <a:tailEnd/>
          </a:ln>
        </p:spPr>
        <p:txBody>
          <a:bodyPr>
            <a:spAutoFit/>
          </a:bodyPr>
          <a:lstStyle/>
          <a:p>
            <a:pPr>
              <a:spcBef>
                <a:spcPct val="50000"/>
              </a:spcBef>
            </a:pPr>
            <a:r>
              <a:rPr lang="en-US"/>
              <a:t>ATA Interface</a:t>
            </a:r>
          </a:p>
        </p:txBody>
      </p:sp>
      <p:sp>
        <p:nvSpPr>
          <p:cNvPr id="12" name="Rectangle 3"/>
          <p:cNvSpPr txBox="1">
            <a:spLocks noChangeArrowheads="1"/>
          </p:cNvSpPr>
          <p:nvPr/>
        </p:nvSpPr>
        <p:spPr bwMode="auto">
          <a:xfrm>
            <a:off x="193675" y="942975"/>
            <a:ext cx="7551738" cy="2243138"/>
          </a:xfrm>
          <a:prstGeom prst="rect">
            <a:avLst/>
          </a:prstGeom>
          <a:noFill/>
          <a:ln w="9525">
            <a:noFill/>
            <a:miter lim="800000"/>
            <a:headEnd/>
            <a:tailEnd/>
          </a:ln>
        </p:spPr>
        <p:txBody>
          <a:bodyPr/>
          <a:lstStyle/>
          <a:p>
            <a:pPr marL="342900" indent="-342900" eaLnBrk="1" hangingPunct="1">
              <a:spcBef>
                <a:spcPct val="35000"/>
              </a:spcBef>
              <a:buClr>
                <a:srgbClr val="993300"/>
              </a:buClr>
              <a:buSzPct val="90000"/>
              <a:buFont typeface="Monotype Sorts" charset="2"/>
              <a:buChar char="n"/>
              <a:defRPr/>
            </a:pPr>
            <a:r>
              <a:rPr kumimoji="1" lang="en-US" altLang="zh-CN" kern="0" dirty="0">
                <a:latin typeface="+mn-lt"/>
                <a:ea typeface="ＭＳ Ｐゴシック" charset="-128"/>
              </a:rPr>
              <a:t>A hybrid disk uses a small SSD as a buffer for a larger drive</a:t>
            </a:r>
          </a:p>
          <a:p>
            <a:pPr marL="342900" indent="-342900" eaLnBrk="1" hangingPunct="1">
              <a:spcBef>
                <a:spcPct val="35000"/>
              </a:spcBef>
              <a:buClr>
                <a:srgbClr val="993300"/>
              </a:buClr>
              <a:buSzPct val="90000"/>
              <a:buFont typeface="Monotype Sorts" charset="2"/>
              <a:buChar char="n"/>
              <a:defRPr/>
            </a:pPr>
            <a:r>
              <a:rPr kumimoji="1" lang="en-US" altLang="zh-CN" kern="0" dirty="0">
                <a:latin typeface="+mn-lt"/>
                <a:ea typeface="ＭＳ Ｐゴシック" charset="-128"/>
              </a:rPr>
              <a:t>All dirty blocks can be flushed to the actual hard drive based on:</a:t>
            </a:r>
          </a:p>
          <a:p>
            <a:pPr marL="742950" lvl="1" indent="-285750" eaLnBrk="1" hangingPunct="1">
              <a:spcBef>
                <a:spcPct val="35000"/>
              </a:spcBef>
              <a:buClr>
                <a:srgbClr val="CC6600"/>
              </a:buClr>
              <a:buSzPct val="80000"/>
              <a:buFont typeface="Monotype Sorts" charset="2"/>
              <a:buChar char="l"/>
              <a:defRPr/>
            </a:pPr>
            <a:r>
              <a:rPr kumimoji="1" lang="en-US" altLang="zh-CN" kern="0" dirty="0">
                <a:latin typeface="+mn-lt"/>
                <a:ea typeface="ＭＳ Ｐゴシック" charset="-128"/>
              </a:rPr>
              <a:t>Time, Threshold, Loss of power/computer shutdown</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22" name="Picture 2" descr="piton_04"/>
          <p:cNvPicPr>
            <a:picLocks noChangeAspect="1" noChangeArrowheads="1"/>
          </p:cNvPicPr>
          <p:nvPr/>
        </p:nvPicPr>
        <p:blipFill>
          <a:blip r:embed="rId3"/>
          <a:srcRect/>
          <a:stretch>
            <a:fillRect/>
          </a:stretch>
        </p:blipFill>
        <p:spPr bwMode="auto">
          <a:xfrm>
            <a:off x="784225" y="1344613"/>
            <a:ext cx="7004050" cy="5180012"/>
          </a:xfrm>
          <a:prstGeom prst="rect">
            <a:avLst/>
          </a:prstGeom>
          <a:noFill/>
          <a:ln w="9525">
            <a:noFill/>
            <a:miter lim="800000"/>
            <a:headEnd/>
            <a:tailEnd/>
          </a:ln>
        </p:spPr>
      </p:pic>
      <p:sp>
        <p:nvSpPr>
          <p:cNvPr id="30723" name="Rectangle 3"/>
          <p:cNvSpPr>
            <a:spLocks noGrp="1" noChangeArrowheads="1"/>
          </p:cNvSpPr>
          <p:nvPr>
            <p:ph type="title"/>
          </p:nvPr>
        </p:nvSpPr>
        <p:spPr/>
        <p:txBody>
          <a:bodyPr/>
          <a:lstStyle/>
          <a:p>
            <a:r>
              <a:rPr lang="en-US" smtClean="0">
                <a:ea typeface="ＭＳ Ｐゴシック" pitchFamily="34" charset="-128"/>
              </a:rPr>
              <a:t>Hybrid Disk Drive Benefits</a:t>
            </a:r>
          </a:p>
        </p:txBody>
      </p:sp>
      <p:sp>
        <p:nvSpPr>
          <p:cNvPr id="30724" name="Rectangle 4"/>
          <p:cNvSpPr>
            <a:spLocks noChangeArrowheads="1"/>
          </p:cNvSpPr>
          <p:nvPr/>
        </p:nvSpPr>
        <p:spPr bwMode="auto">
          <a:xfrm>
            <a:off x="6162675" y="1981200"/>
            <a:ext cx="914400" cy="1143000"/>
          </a:xfrm>
          <a:prstGeom prst="rect">
            <a:avLst/>
          </a:prstGeom>
          <a:solidFill>
            <a:schemeClr val="accent1"/>
          </a:solidFill>
          <a:ln w="9525">
            <a:solidFill>
              <a:schemeClr val="tx1"/>
            </a:solidFill>
            <a:miter lim="800000"/>
            <a:headEnd/>
            <a:tailEnd/>
          </a:ln>
        </p:spPr>
        <p:txBody>
          <a:bodyPr wrap="none" anchor="ctr"/>
          <a:lstStyle/>
          <a:p>
            <a:r>
              <a:rPr lang="en-US">
                <a:solidFill>
                  <a:schemeClr val="bg2"/>
                </a:solidFill>
              </a:rPr>
              <a:t>Dram</a:t>
            </a:r>
          </a:p>
          <a:p>
            <a:r>
              <a:rPr lang="en-US">
                <a:solidFill>
                  <a:schemeClr val="bg2"/>
                </a:solidFill>
              </a:rPr>
              <a:t>Cache</a:t>
            </a:r>
          </a:p>
        </p:txBody>
      </p:sp>
      <p:sp>
        <p:nvSpPr>
          <p:cNvPr id="30725" name="Rectangle 5"/>
          <p:cNvSpPr>
            <a:spLocks noChangeArrowheads="1"/>
          </p:cNvSpPr>
          <p:nvPr/>
        </p:nvSpPr>
        <p:spPr bwMode="auto">
          <a:xfrm>
            <a:off x="6162675" y="4638675"/>
            <a:ext cx="914400" cy="1143000"/>
          </a:xfrm>
          <a:prstGeom prst="rect">
            <a:avLst/>
          </a:prstGeom>
          <a:solidFill>
            <a:schemeClr val="accent1"/>
          </a:solidFill>
          <a:ln w="9525">
            <a:solidFill>
              <a:schemeClr val="tx1"/>
            </a:solidFill>
            <a:miter lim="800000"/>
            <a:headEnd/>
            <a:tailEnd/>
          </a:ln>
        </p:spPr>
        <p:txBody>
          <a:bodyPr wrap="none" anchor="ctr"/>
          <a:lstStyle/>
          <a:p>
            <a:r>
              <a:rPr lang="en-US">
                <a:solidFill>
                  <a:schemeClr val="bg2"/>
                </a:solidFill>
              </a:rPr>
              <a:t>NV</a:t>
            </a:r>
          </a:p>
          <a:p>
            <a:r>
              <a:rPr lang="en-US">
                <a:solidFill>
                  <a:schemeClr val="bg2"/>
                </a:solidFill>
              </a:rPr>
              <a:t>Cache</a:t>
            </a:r>
          </a:p>
        </p:txBody>
      </p:sp>
      <p:grpSp>
        <p:nvGrpSpPr>
          <p:cNvPr id="2" name="Group 6"/>
          <p:cNvGrpSpPr>
            <a:grpSpLocks/>
          </p:cNvGrpSpPr>
          <p:nvPr/>
        </p:nvGrpSpPr>
        <p:grpSpPr bwMode="auto">
          <a:xfrm>
            <a:off x="1438275" y="1871663"/>
            <a:ext cx="4564063" cy="4054475"/>
            <a:chOff x="906" y="1179"/>
            <a:chExt cx="2875" cy="2554"/>
          </a:xfrm>
        </p:grpSpPr>
        <p:sp>
          <p:nvSpPr>
            <p:cNvPr id="30748" name="Rectangle 7"/>
            <p:cNvSpPr>
              <a:spLocks noChangeArrowheads="1"/>
            </p:cNvSpPr>
            <p:nvPr/>
          </p:nvSpPr>
          <p:spPr bwMode="auto">
            <a:xfrm>
              <a:off x="3144" y="1179"/>
              <a:ext cx="637" cy="2554"/>
            </a:xfrm>
            <a:prstGeom prst="rect">
              <a:avLst/>
            </a:prstGeom>
            <a:noFill/>
            <a:ln w="38100">
              <a:solidFill>
                <a:schemeClr val="tx1"/>
              </a:solidFill>
              <a:miter lim="800000"/>
              <a:headEnd/>
              <a:tailEnd/>
            </a:ln>
          </p:spPr>
          <p:txBody>
            <a:bodyPr wrap="none" anchor="ctr"/>
            <a:lstStyle/>
            <a:p>
              <a:endParaRPr lang="en-US"/>
            </a:p>
          </p:txBody>
        </p:sp>
        <p:sp>
          <p:nvSpPr>
            <p:cNvPr id="126984" name="Freeform 8"/>
            <p:cNvSpPr>
              <a:spLocks/>
            </p:cNvSpPr>
            <p:nvPr/>
          </p:nvSpPr>
          <p:spPr bwMode="auto">
            <a:xfrm rot="10047246">
              <a:off x="1914" y="1746"/>
              <a:ext cx="1200" cy="728"/>
            </a:xfrm>
            <a:custGeom>
              <a:avLst/>
              <a:gdLst/>
              <a:ahLst/>
              <a:cxnLst>
                <a:cxn ang="0">
                  <a:pos x="471" y="0"/>
                </a:cxn>
                <a:cxn ang="0">
                  <a:pos x="0" y="150"/>
                </a:cxn>
                <a:cxn ang="0">
                  <a:pos x="318" y="365"/>
                </a:cxn>
                <a:cxn ang="0">
                  <a:pos x="366" y="250"/>
                </a:cxn>
                <a:cxn ang="0">
                  <a:pos x="736" y="336"/>
                </a:cxn>
                <a:cxn ang="0">
                  <a:pos x="1200" y="728"/>
                </a:cxn>
                <a:cxn ang="0">
                  <a:pos x="832" y="248"/>
                </a:cxn>
                <a:cxn ang="0">
                  <a:pos x="420" y="97"/>
                </a:cxn>
                <a:cxn ang="0">
                  <a:pos x="471" y="0"/>
                </a:cxn>
              </a:cxnLst>
              <a:rect l="0" t="0" r="r" b="b"/>
              <a:pathLst>
                <a:path w="1200" h="728">
                  <a:moveTo>
                    <a:pt x="471" y="0"/>
                  </a:moveTo>
                  <a:cubicBezTo>
                    <a:pt x="288" y="48"/>
                    <a:pt x="178" y="72"/>
                    <a:pt x="0" y="150"/>
                  </a:cubicBezTo>
                  <a:cubicBezTo>
                    <a:pt x="124" y="229"/>
                    <a:pt x="251" y="308"/>
                    <a:pt x="318" y="365"/>
                  </a:cubicBezTo>
                  <a:cubicBezTo>
                    <a:pt x="351" y="280"/>
                    <a:pt x="342" y="289"/>
                    <a:pt x="366" y="250"/>
                  </a:cubicBezTo>
                  <a:cubicBezTo>
                    <a:pt x="435" y="266"/>
                    <a:pt x="609" y="281"/>
                    <a:pt x="736" y="336"/>
                  </a:cubicBezTo>
                  <a:cubicBezTo>
                    <a:pt x="867" y="392"/>
                    <a:pt x="975" y="452"/>
                    <a:pt x="1200" y="728"/>
                  </a:cubicBezTo>
                  <a:cubicBezTo>
                    <a:pt x="1101" y="410"/>
                    <a:pt x="931" y="319"/>
                    <a:pt x="832" y="248"/>
                  </a:cubicBezTo>
                  <a:cubicBezTo>
                    <a:pt x="687" y="160"/>
                    <a:pt x="564" y="134"/>
                    <a:pt x="420" y="97"/>
                  </a:cubicBezTo>
                  <a:cubicBezTo>
                    <a:pt x="450" y="43"/>
                    <a:pt x="432" y="77"/>
                    <a:pt x="471" y="0"/>
                  </a:cubicBezTo>
                  <a:close/>
                </a:path>
              </a:pathLst>
            </a:custGeom>
            <a:gradFill rotWithShape="0">
              <a:gsLst>
                <a:gs pos="0">
                  <a:schemeClr val="accent2"/>
                </a:gs>
                <a:gs pos="100000">
                  <a:schemeClr val="accent2">
                    <a:gamma/>
                    <a:tint val="47451"/>
                    <a:invGamma/>
                  </a:schemeClr>
                </a:gs>
              </a:gsLst>
              <a:lin ang="2700000" scaled="1"/>
            </a:gradFill>
            <a:ln w="6350" cap="flat" cmpd="sng">
              <a:noFill/>
              <a:prstDash val="solid"/>
              <a:round/>
              <a:headEnd type="none" w="med" len="med"/>
              <a:tailEnd type="none" w="med" len="med"/>
            </a:ln>
            <a:effectLst>
              <a:outerShdw dist="63500" dir="5400000" algn="ctr" rotWithShape="0">
                <a:srgbClr val="C0C0C0"/>
              </a:outerShdw>
            </a:effectLst>
          </p:spPr>
          <p:txBody>
            <a:bodyPr tIns="27432" bIns="27432" anchor="ctr">
              <a:spAutoFit/>
            </a:bodyPr>
            <a:lstStyle/>
            <a:p>
              <a:pPr>
                <a:defRPr/>
              </a:pPr>
              <a:endParaRPr lang="en-US"/>
            </a:p>
          </p:txBody>
        </p:sp>
        <p:sp>
          <p:nvSpPr>
            <p:cNvPr id="30750" name="Text Box 9"/>
            <p:cNvSpPr txBox="1">
              <a:spLocks noChangeArrowheads="1"/>
            </p:cNvSpPr>
            <p:nvPr/>
          </p:nvSpPr>
          <p:spPr bwMode="auto">
            <a:xfrm>
              <a:off x="906" y="1506"/>
              <a:ext cx="1824" cy="404"/>
            </a:xfrm>
            <a:prstGeom prst="rect">
              <a:avLst/>
            </a:prstGeom>
            <a:noFill/>
            <a:ln w="9525">
              <a:noFill/>
              <a:miter lim="800000"/>
              <a:headEnd/>
              <a:tailEnd/>
            </a:ln>
          </p:spPr>
          <p:txBody>
            <a:bodyPr>
              <a:spAutoFit/>
            </a:bodyPr>
            <a:lstStyle/>
            <a:p>
              <a:r>
                <a:rPr lang="en-US">
                  <a:solidFill>
                    <a:schemeClr val="bg2"/>
                  </a:solidFill>
                </a:rPr>
                <a:t>Up to 90% Power Saving</a:t>
              </a:r>
            </a:p>
            <a:p>
              <a:r>
                <a:rPr lang="en-US">
                  <a:solidFill>
                    <a:schemeClr val="bg2"/>
                  </a:solidFill>
                </a:rPr>
                <a:t>when powered down</a:t>
              </a:r>
            </a:p>
          </p:txBody>
        </p:sp>
      </p:grpSp>
      <p:sp>
        <p:nvSpPr>
          <p:cNvPr id="126986" name="AutoShape 10"/>
          <p:cNvSpPr>
            <a:spLocks noChangeArrowheads="1"/>
          </p:cNvSpPr>
          <p:nvPr/>
        </p:nvSpPr>
        <p:spPr bwMode="auto">
          <a:xfrm>
            <a:off x="6996113" y="3182938"/>
            <a:ext cx="947737" cy="1350962"/>
          </a:xfrm>
          <a:prstGeom prst="leftRightArrow">
            <a:avLst>
              <a:gd name="adj1" fmla="val 50000"/>
              <a:gd name="adj2" fmla="val 20000"/>
            </a:avLst>
          </a:prstGeom>
          <a:gradFill rotWithShape="1">
            <a:gsLst>
              <a:gs pos="0">
                <a:schemeClr val="hlink"/>
              </a:gs>
              <a:gs pos="50000">
                <a:schemeClr val="hlink">
                  <a:gamma/>
                  <a:tint val="53725"/>
                  <a:invGamma/>
                </a:schemeClr>
              </a:gs>
              <a:gs pos="100000">
                <a:schemeClr val="hlink"/>
              </a:gs>
            </a:gsLst>
            <a:lin ang="2700000" scaled="1"/>
          </a:gradFill>
          <a:ln w="3175" algn="ctr">
            <a:solidFill>
              <a:srgbClr val="FFFFFF"/>
            </a:solidFill>
            <a:miter lim="800000"/>
            <a:headEnd/>
            <a:tailEnd/>
          </a:ln>
          <a:effectLst/>
        </p:spPr>
        <p:txBody>
          <a:bodyPr wrap="none" anchor="ctr"/>
          <a:lstStyle/>
          <a:p>
            <a:endParaRPr lang="en-US"/>
          </a:p>
        </p:txBody>
      </p:sp>
      <p:sp>
        <p:nvSpPr>
          <p:cNvPr id="30728" name="Text Box 11"/>
          <p:cNvSpPr txBox="1">
            <a:spLocks noChangeArrowheads="1"/>
          </p:cNvSpPr>
          <p:nvPr/>
        </p:nvSpPr>
        <p:spPr bwMode="auto">
          <a:xfrm>
            <a:off x="7793038" y="3641725"/>
            <a:ext cx="1350962" cy="701675"/>
          </a:xfrm>
          <a:prstGeom prst="rect">
            <a:avLst/>
          </a:prstGeom>
          <a:noFill/>
          <a:ln w="3175" algn="ctr">
            <a:noFill/>
            <a:miter lim="800000"/>
            <a:headEnd/>
            <a:tailEnd/>
          </a:ln>
        </p:spPr>
        <p:txBody>
          <a:bodyPr>
            <a:spAutoFit/>
          </a:bodyPr>
          <a:lstStyle/>
          <a:p>
            <a:pPr>
              <a:spcBef>
                <a:spcPct val="50000"/>
              </a:spcBef>
            </a:pPr>
            <a:r>
              <a:rPr lang="en-US"/>
              <a:t>ATA Interface</a:t>
            </a:r>
          </a:p>
        </p:txBody>
      </p:sp>
      <p:grpSp>
        <p:nvGrpSpPr>
          <p:cNvPr id="3" name="Group 12"/>
          <p:cNvGrpSpPr>
            <a:grpSpLocks/>
          </p:cNvGrpSpPr>
          <p:nvPr/>
        </p:nvGrpSpPr>
        <p:grpSpPr bwMode="auto">
          <a:xfrm>
            <a:off x="1514475" y="3762375"/>
            <a:ext cx="6562725" cy="1631950"/>
            <a:chOff x="1104" y="2544"/>
            <a:chExt cx="4134" cy="1028"/>
          </a:xfrm>
        </p:grpSpPr>
        <p:grpSp>
          <p:nvGrpSpPr>
            <p:cNvPr id="30730" name="Group 13"/>
            <p:cNvGrpSpPr>
              <a:grpSpLocks/>
            </p:cNvGrpSpPr>
            <p:nvPr/>
          </p:nvGrpSpPr>
          <p:grpSpPr bwMode="auto">
            <a:xfrm>
              <a:off x="4176" y="2544"/>
              <a:ext cx="1062" cy="768"/>
              <a:chOff x="4176" y="2544"/>
              <a:chExt cx="1062" cy="768"/>
            </a:xfrm>
          </p:grpSpPr>
          <p:sp>
            <p:nvSpPr>
              <p:cNvPr id="126990" name="Rectangle 14"/>
              <p:cNvSpPr>
                <a:spLocks noChangeArrowheads="1"/>
              </p:cNvSpPr>
              <p:nvPr/>
            </p:nvSpPr>
            <p:spPr bwMode="auto">
              <a:xfrm>
                <a:off x="4425" y="2592"/>
                <a:ext cx="65"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1" name="Rectangle 15"/>
              <p:cNvSpPr>
                <a:spLocks noChangeArrowheads="1"/>
              </p:cNvSpPr>
              <p:nvPr/>
            </p:nvSpPr>
            <p:spPr bwMode="auto">
              <a:xfrm>
                <a:off x="4328"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2" name="Rectangle 16"/>
              <p:cNvSpPr>
                <a:spLocks noChangeArrowheads="1"/>
              </p:cNvSpPr>
              <p:nvPr/>
            </p:nvSpPr>
            <p:spPr bwMode="auto">
              <a:xfrm>
                <a:off x="4611"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3" name="Rectangle 17"/>
              <p:cNvSpPr>
                <a:spLocks noChangeArrowheads="1"/>
              </p:cNvSpPr>
              <p:nvPr/>
            </p:nvSpPr>
            <p:spPr bwMode="auto">
              <a:xfrm>
                <a:off x="4515" y="2592"/>
                <a:ext cx="65"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4" name="Rectangle 18"/>
              <p:cNvSpPr>
                <a:spLocks noChangeArrowheads="1"/>
              </p:cNvSpPr>
              <p:nvPr/>
            </p:nvSpPr>
            <p:spPr bwMode="auto">
              <a:xfrm>
                <a:off x="4798"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5" name="Rectangle 19"/>
              <p:cNvSpPr>
                <a:spLocks noChangeArrowheads="1"/>
              </p:cNvSpPr>
              <p:nvPr/>
            </p:nvSpPr>
            <p:spPr bwMode="auto">
              <a:xfrm>
                <a:off x="4702"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6" name="Rectangle 20"/>
              <p:cNvSpPr>
                <a:spLocks noChangeArrowheads="1"/>
              </p:cNvSpPr>
              <p:nvPr/>
            </p:nvSpPr>
            <p:spPr bwMode="auto">
              <a:xfrm>
                <a:off x="4985" y="2592"/>
                <a:ext cx="65"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7" name="Rectangle 21"/>
              <p:cNvSpPr>
                <a:spLocks noChangeArrowheads="1"/>
              </p:cNvSpPr>
              <p:nvPr/>
            </p:nvSpPr>
            <p:spPr bwMode="auto">
              <a:xfrm>
                <a:off x="4888" y="2592"/>
                <a:ext cx="66" cy="97"/>
              </a:xfrm>
              <a:prstGeom prst="rect">
                <a:avLst/>
              </a:prstGeom>
              <a:gradFill rotWithShape="0">
                <a:gsLst>
                  <a:gs pos="0">
                    <a:schemeClr val="accent2">
                      <a:gamma/>
                      <a:tint val="33333"/>
                      <a:invGamma/>
                    </a:schemeClr>
                  </a:gs>
                  <a:gs pos="100000">
                    <a:schemeClr val="accent2"/>
                  </a:gs>
                </a:gsLst>
                <a:lin ang="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8" name="Rectangle 22"/>
              <p:cNvSpPr>
                <a:spLocks noChangeArrowheads="1"/>
              </p:cNvSpPr>
              <p:nvPr/>
            </p:nvSpPr>
            <p:spPr bwMode="auto">
              <a:xfrm rot="-5400000">
                <a:off x="4229" y="2705"/>
                <a:ext cx="74" cy="87"/>
              </a:xfrm>
              <a:prstGeom prst="rect">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6999" name="Rectangle 23"/>
              <p:cNvSpPr>
                <a:spLocks noChangeArrowheads="1"/>
              </p:cNvSpPr>
              <p:nvPr/>
            </p:nvSpPr>
            <p:spPr bwMode="auto">
              <a:xfrm rot="-5400000">
                <a:off x="4229" y="2814"/>
                <a:ext cx="73" cy="87"/>
              </a:xfrm>
              <a:prstGeom prst="rect">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7000" name="Rectangle 24"/>
              <p:cNvSpPr>
                <a:spLocks noChangeArrowheads="1"/>
              </p:cNvSpPr>
              <p:nvPr/>
            </p:nvSpPr>
            <p:spPr bwMode="auto">
              <a:xfrm rot="-5400000">
                <a:off x="4229" y="2922"/>
                <a:ext cx="73" cy="87"/>
              </a:xfrm>
              <a:prstGeom prst="rect">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7001" name="Rectangle 25"/>
              <p:cNvSpPr>
                <a:spLocks noChangeArrowheads="1"/>
              </p:cNvSpPr>
              <p:nvPr/>
            </p:nvSpPr>
            <p:spPr bwMode="auto">
              <a:xfrm rot="-5400000">
                <a:off x="4229" y="3039"/>
                <a:ext cx="74" cy="87"/>
              </a:xfrm>
              <a:prstGeom prst="rect">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7002" name="Arc 26"/>
              <p:cNvSpPr>
                <a:spLocks/>
              </p:cNvSpPr>
              <p:nvPr/>
            </p:nvSpPr>
            <p:spPr bwMode="auto">
              <a:xfrm>
                <a:off x="4223" y="2594"/>
                <a:ext cx="89" cy="96"/>
              </a:xfrm>
              <a:custGeom>
                <a:avLst/>
                <a:gdLst>
                  <a:gd name="G0" fmla="+- 21600 0 0"/>
                  <a:gd name="G1" fmla="+- 21600 0 0"/>
                  <a:gd name="G2" fmla="+- 21600 0 0"/>
                  <a:gd name="T0" fmla="*/ 0 w 21600"/>
                  <a:gd name="T1" fmla="*/ 21600 h 21600"/>
                  <a:gd name="T2" fmla="*/ 2160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70"/>
                      <a:pt x="9670" y="0"/>
                      <a:pt x="21599" y="0"/>
                    </a:cubicBezTo>
                  </a:path>
                  <a:path w="21600" h="21600" stroke="0" extrusionOk="0">
                    <a:moveTo>
                      <a:pt x="0" y="21600"/>
                    </a:moveTo>
                    <a:cubicBezTo>
                      <a:pt x="0" y="9670"/>
                      <a:pt x="9670" y="0"/>
                      <a:pt x="21599" y="0"/>
                    </a:cubicBezTo>
                    <a:lnTo>
                      <a:pt x="21600" y="21600"/>
                    </a:lnTo>
                    <a:close/>
                  </a:path>
                </a:pathLst>
              </a:custGeom>
              <a:gradFill rotWithShape="0">
                <a:gsLst>
                  <a:gs pos="0">
                    <a:schemeClr val="accent2"/>
                  </a:gs>
                  <a:gs pos="100000">
                    <a:schemeClr val="accent2">
                      <a:gamma/>
                      <a:tint val="33333"/>
                      <a:invGamma/>
                    </a:schemeClr>
                  </a:gs>
                </a:gsLst>
                <a:path path="rect">
                  <a:fillToRect l="100000" t="100000"/>
                </a:path>
              </a:gradFill>
              <a:ln w="6350">
                <a:solidFill>
                  <a:srgbClr val="800080"/>
                </a:solidFill>
                <a:round/>
                <a:headEnd/>
                <a:tailEnd/>
              </a:ln>
              <a:effectLst>
                <a:outerShdw dist="45791" dir="3378596" algn="ctr" rotWithShape="0">
                  <a:srgbClr val="B2B2B2"/>
                </a:outerShdw>
              </a:effectLst>
            </p:spPr>
            <p:txBody>
              <a:bodyPr wrap="none" anchor="ctr"/>
              <a:lstStyle/>
              <a:p>
                <a:pPr>
                  <a:defRPr/>
                </a:pPr>
                <a:endParaRPr lang="en-US"/>
              </a:p>
            </p:txBody>
          </p:sp>
          <p:sp>
            <p:nvSpPr>
              <p:cNvPr id="127003" name="AutoShape 27"/>
              <p:cNvSpPr>
                <a:spLocks noChangeArrowheads="1"/>
              </p:cNvSpPr>
              <p:nvPr/>
            </p:nvSpPr>
            <p:spPr bwMode="auto">
              <a:xfrm>
                <a:off x="4176" y="3154"/>
                <a:ext cx="179" cy="158"/>
              </a:xfrm>
              <a:prstGeom prst="downArrow">
                <a:avLst>
                  <a:gd name="adj1" fmla="val 48333"/>
                  <a:gd name="adj2" fmla="val 71431"/>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sp>
            <p:nvSpPr>
              <p:cNvPr id="127004" name="AutoShape 28"/>
              <p:cNvSpPr>
                <a:spLocks noChangeArrowheads="1"/>
              </p:cNvSpPr>
              <p:nvPr/>
            </p:nvSpPr>
            <p:spPr bwMode="auto">
              <a:xfrm rot="16200000">
                <a:off x="5070" y="2568"/>
                <a:ext cx="192" cy="144"/>
              </a:xfrm>
              <a:prstGeom prst="downArrow">
                <a:avLst>
                  <a:gd name="adj1" fmla="val 48333"/>
                  <a:gd name="adj2" fmla="val 71431"/>
                </a:avLst>
              </a:prstGeom>
              <a:gradFill rotWithShape="0">
                <a:gsLst>
                  <a:gs pos="0">
                    <a:schemeClr val="accent2"/>
                  </a:gs>
                  <a:gs pos="100000">
                    <a:schemeClr val="accent2">
                      <a:gamma/>
                      <a:tint val="33333"/>
                      <a:invGamma/>
                    </a:schemeClr>
                  </a:gs>
                </a:gsLst>
                <a:lin ang="5400000" scaled="1"/>
              </a:gradFill>
              <a:ln w="6350">
                <a:solidFill>
                  <a:srgbClr val="800080"/>
                </a:solidFill>
                <a:miter lim="800000"/>
                <a:headEnd/>
                <a:tailEnd/>
              </a:ln>
              <a:effectLst>
                <a:outerShdw dist="45791" dir="3378596" algn="ctr" rotWithShape="0">
                  <a:srgbClr val="B2B2B2"/>
                </a:outerShdw>
              </a:effectLst>
            </p:spPr>
            <p:txBody>
              <a:bodyPr wrap="none" anchor="ctr"/>
              <a:lstStyle/>
              <a:p>
                <a:endParaRPr lang="en-US"/>
              </a:p>
            </p:txBody>
          </p:sp>
        </p:grpSp>
        <p:sp>
          <p:nvSpPr>
            <p:cNvPr id="127005" name="Freeform 29"/>
            <p:cNvSpPr>
              <a:spLocks/>
            </p:cNvSpPr>
            <p:nvPr/>
          </p:nvSpPr>
          <p:spPr bwMode="auto">
            <a:xfrm flipH="1">
              <a:off x="2208" y="2880"/>
              <a:ext cx="1930" cy="384"/>
            </a:xfrm>
            <a:custGeom>
              <a:avLst/>
              <a:gdLst/>
              <a:ahLst/>
              <a:cxnLst>
                <a:cxn ang="0">
                  <a:pos x="115" y="20"/>
                </a:cxn>
                <a:cxn ang="0">
                  <a:pos x="0" y="428"/>
                </a:cxn>
                <a:cxn ang="0">
                  <a:pos x="384" y="449"/>
                </a:cxn>
                <a:cxn ang="0">
                  <a:pos x="299" y="314"/>
                </a:cxn>
                <a:cxn ang="0">
                  <a:pos x="700" y="177"/>
                </a:cxn>
                <a:cxn ang="0">
                  <a:pos x="1498" y="374"/>
                </a:cxn>
                <a:cxn ang="0">
                  <a:pos x="750" y="28"/>
                </a:cxn>
                <a:cxn ang="0">
                  <a:pos x="181" y="140"/>
                </a:cxn>
                <a:cxn ang="0">
                  <a:pos x="115" y="20"/>
                </a:cxn>
              </a:cxnLst>
              <a:rect l="0" t="0" r="r" b="b"/>
              <a:pathLst>
                <a:path w="1498" h="449">
                  <a:moveTo>
                    <a:pt x="115" y="20"/>
                  </a:moveTo>
                  <a:cubicBezTo>
                    <a:pt x="60" y="168"/>
                    <a:pt x="24" y="254"/>
                    <a:pt x="0" y="428"/>
                  </a:cubicBezTo>
                  <a:cubicBezTo>
                    <a:pt x="144" y="432"/>
                    <a:pt x="292" y="434"/>
                    <a:pt x="384" y="449"/>
                  </a:cubicBezTo>
                  <a:cubicBezTo>
                    <a:pt x="319" y="351"/>
                    <a:pt x="324" y="365"/>
                    <a:pt x="299" y="314"/>
                  </a:cubicBezTo>
                  <a:cubicBezTo>
                    <a:pt x="353" y="290"/>
                    <a:pt x="517" y="191"/>
                    <a:pt x="700" y="177"/>
                  </a:cubicBezTo>
                  <a:cubicBezTo>
                    <a:pt x="1004" y="191"/>
                    <a:pt x="1210" y="272"/>
                    <a:pt x="1498" y="374"/>
                  </a:cubicBezTo>
                  <a:cubicBezTo>
                    <a:pt x="1188" y="156"/>
                    <a:pt x="990" y="64"/>
                    <a:pt x="750" y="28"/>
                  </a:cubicBezTo>
                  <a:cubicBezTo>
                    <a:pt x="460" y="0"/>
                    <a:pt x="296" y="92"/>
                    <a:pt x="181" y="140"/>
                  </a:cubicBezTo>
                  <a:cubicBezTo>
                    <a:pt x="146" y="72"/>
                    <a:pt x="168" y="114"/>
                    <a:pt x="115" y="20"/>
                  </a:cubicBezTo>
                  <a:close/>
                </a:path>
              </a:pathLst>
            </a:custGeom>
            <a:gradFill rotWithShape="0">
              <a:gsLst>
                <a:gs pos="0">
                  <a:schemeClr val="accent2">
                    <a:gamma/>
                    <a:tint val="47451"/>
                    <a:invGamma/>
                  </a:schemeClr>
                </a:gs>
                <a:gs pos="100000">
                  <a:schemeClr val="accent2"/>
                </a:gs>
              </a:gsLst>
              <a:lin ang="2700000" scaled="1"/>
            </a:gradFill>
            <a:ln w="6350" cap="flat" cmpd="sng">
              <a:solidFill>
                <a:srgbClr val="800080"/>
              </a:solidFill>
              <a:prstDash val="solid"/>
              <a:round/>
              <a:headEnd type="none" w="med" len="med"/>
              <a:tailEnd type="none" w="med" len="med"/>
            </a:ln>
            <a:effectLst>
              <a:outerShdw dist="63500" dir="5400000" algn="ctr" rotWithShape="0">
                <a:srgbClr val="C0C0C0"/>
              </a:outerShdw>
            </a:effectLst>
          </p:spPr>
          <p:txBody>
            <a:bodyPr tIns="27432" bIns="27432" anchor="ctr">
              <a:spAutoFit/>
            </a:bodyPr>
            <a:lstStyle/>
            <a:p>
              <a:pPr>
                <a:defRPr/>
              </a:pPr>
              <a:endParaRPr lang="en-US"/>
            </a:p>
          </p:txBody>
        </p:sp>
        <p:sp>
          <p:nvSpPr>
            <p:cNvPr id="30732" name="Text Box 30"/>
            <p:cNvSpPr txBox="1">
              <a:spLocks noChangeArrowheads="1"/>
            </p:cNvSpPr>
            <p:nvPr/>
          </p:nvSpPr>
          <p:spPr bwMode="auto">
            <a:xfrm>
              <a:off x="1104" y="3168"/>
              <a:ext cx="1824" cy="404"/>
            </a:xfrm>
            <a:prstGeom prst="rect">
              <a:avLst/>
            </a:prstGeom>
            <a:noFill/>
            <a:ln w="9525">
              <a:noFill/>
              <a:miter lim="800000"/>
              <a:headEnd/>
              <a:tailEnd/>
            </a:ln>
          </p:spPr>
          <p:txBody>
            <a:bodyPr>
              <a:spAutoFit/>
            </a:bodyPr>
            <a:lstStyle/>
            <a:p>
              <a:r>
                <a:rPr lang="en-US">
                  <a:solidFill>
                    <a:schemeClr val="bg2"/>
                  </a:solidFill>
                </a:rPr>
                <a:t>Read and Write instantly while spindle stopped</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01675" y="277813"/>
            <a:ext cx="7761288" cy="576262"/>
          </a:xfrm>
        </p:spPr>
        <p:txBody>
          <a:bodyPr/>
          <a:lstStyle/>
          <a:p>
            <a:pPr eaLnBrk="1" hangingPunct="1"/>
            <a:r>
              <a:rPr lang="en-US" smtClean="0">
                <a:ea typeface="ＭＳ Ｐゴシック" pitchFamily="34" charset="-128"/>
              </a:rPr>
              <a:t>RAID </a:t>
            </a:r>
            <a:r>
              <a:rPr lang="en-US" sz="2400" smtClean="0">
                <a:ea typeface="ＭＳ Ｐゴシック" pitchFamily="34" charset="-128"/>
              </a:rPr>
              <a:t>(</a:t>
            </a:r>
            <a:r>
              <a:rPr lang="en-US" sz="2400" b="0" smtClean="0">
                <a:ea typeface="ＭＳ Ｐゴシック" pitchFamily="34" charset="-128"/>
              </a:rPr>
              <a:t>Redundant Array of Inexpensive Disks</a:t>
            </a:r>
            <a:r>
              <a:rPr lang="en-US" b="0" smtClean="0">
                <a:ea typeface="ＭＳ Ｐゴシック" pitchFamily="34" charset="-128"/>
              </a:rPr>
              <a:t>)</a:t>
            </a:r>
            <a:endParaRPr lang="en-US" smtClean="0">
              <a:ea typeface="ＭＳ Ｐゴシック" pitchFamily="34" charset="-128"/>
            </a:endParaRPr>
          </a:p>
        </p:txBody>
      </p:sp>
      <p:sp>
        <p:nvSpPr>
          <p:cNvPr id="31747" name="Rectangle 3"/>
          <p:cNvSpPr>
            <a:spLocks noGrp="1" noChangeArrowheads="1"/>
          </p:cNvSpPr>
          <p:nvPr>
            <p:ph type="body" idx="1"/>
          </p:nvPr>
        </p:nvSpPr>
        <p:spPr/>
        <p:txBody>
          <a:bodyPr/>
          <a:lstStyle/>
          <a:p>
            <a:r>
              <a:rPr lang="en-US" sz="2000" smtClean="0">
                <a:ea typeface="ＭＳ Ｐゴシック" pitchFamily="34" charset="-128"/>
              </a:rPr>
              <a:t>Multiple disk drives provide reliability</a:t>
            </a:r>
          </a:p>
          <a:p>
            <a:pPr>
              <a:buFont typeface="Monotype Sorts" pitchFamily="2" charset="2"/>
              <a:buNone/>
            </a:pPr>
            <a:r>
              <a:rPr lang="en-US" sz="2000" smtClean="0">
                <a:ea typeface="ＭＳ Ｐゴシック" pitchFamily="34" charset="-128"/>
              </a:rPr>
              <a:t> via </a:t>
            </a:r>
            <a:r>
              <a:rPr lang="en-US" sz="2000" b="1" smtClean="0">
                <a:solidFill>
                  <a:srgbClr val="3366FF"/>
                </a:solidFill>
                <a:ea typeface="ＭＳ Ｐゴシック" pitchFamily="34" charset="-128"/>
              </a:rPr>
              <a:t>redundancy</a:t>
            </a:r>
            <a:r>
              <a:rPr lang="en-US" sz="2000" b="1" smtClean="0">
                <a:ea typeface="ＭＳ Ｐゴシック" pitchFamily="34" charset="-128"/>
              </a:rPr>
              <a:t>.</a:t>
            </a:r>
          </a:p>
          <a:p>
            <a:pPr>
              <a:buFont typeface="Monotype Sorts" pitchFamily="2" charset="2"/>
              <a:buNone/>
            </a:pPr>
            <a:r>
              <a:rPr lang="en-US" sz="2000" smtClean="0">
                <a:ea typeface="ＭＳ Ｐゴシック" pitchFamily="34" charset="-128"/>
              </a:rPr>
              <a:t>Increases the </a:t>
            </a:r>
            <a:r>
              <a:rPr lang="en-US" sz="2000" b="1" smtClean="0">
                <a:solidFill>
                  <a:srgbClr val="3366FF"/>
                </a:solidFill>
                <a:ea typeface="ＭＳ Ｐゴシック" pitchFamily="34" charset="-128"/>
              </a:rPr>
              <a:t>mean time to failure</a:t>
            </a:r>
            <a:endParaRPr lang="en-US" sz="2000" smtClean="0">
              <a:solidFill>
                <a:srgbClr val="3366FF"/>
              </a:solidFill>
              <a:ea typeface="ＭＳ Ｐゴシック" pitchFamily="34" charset="-128"/>
            </a:endParaRPr>
          </a:p>
          <a:p>
            <a:r>
              <a:rPr lang="en-US" sz="2000" smtClean="0">
                <a:ea typeface="ＭＳ Ｐゴシック" pitchFamily="34" charset="-128"/>
              </a:rPr>
              <a:t>Hardware RAID   with RAID controller</a:t>
            </a:r>
          </a:p>
          <a:p>
            <a:pPr>
              <a:buFont typeface="Monotype Sorts" pitchFamily="2" charset="2"/>
              <a:buNone/>
            </a:pPr>
            <a:r>
              <a:rPr lang="en-US" sz="2000" smtClean="0">
                <a:ea typeface="ＭＳ Ｐゴシック" pitchFamily="34" charset="-128"/>
              </a:rPr>
              <a:t>vs software RAID</a:t>
            </a:r>
          </a:p>
        </p:txBody>
      </p:sp>
      <p:pic>
        <p:nvPicPr>
          <p:cNvPr id="31748" name="Picture 4" descr="z_promise_ft66.jpg"/>
          <p:cNvPicPr>
            <a:picLocks noChangeAspect="1"/>
          </p:cNvPicPr>
          <p:nvPr/>
        </p:nvPicPr>
        <p:blipFill>
          <a:blip r:embed="rId3"/>
          <a:srcRect/>
          <a:stretch>
            <a:fillRect/>
          </a:stretch>
        </p:blipFill>
        <p:spPr bwMode="auto">
          <a:xfrm>
            <a:off x="1273175" y="3990975"/>
            <a:ext cx="2678113" cy="2452688"/>
          </a:xfrm>
          <a:prstGeom prst="rect">
            <a:avLst/>
          </a:prstGeom>
          <a:noFill/>
          <a:ln w="9525">
            <a:noFill/>
            <a:miter lim="800000"/>
            <a:headEnd/>
            <a:tailEnd/>
          </a:ln>
        </p:spPr>
      </p:pic>
      <p:pic>
        <p:nvPicPr>
          <p:cNvPr id="6" name="Picture 5" descr="RAID1.jpg"/>
          <p:cNvPicPr>
            <a:picLocks noChangeAspect="1"/>
          </p:cNvPicPr>
          <p:nvPr/>
        </p:nvPicPr>
        <p:blipFill>
          <a:blip r:embed="rId4"/>
          <a:srcRect/>
          <a:stretch>
            <a:fillRect/>
          </a:stretch>
        </p:blipFill>
        <p:spPr bwMode="auto">
          <a:xfrm>
            <a:off x="6253163" y="3668713"/>
            <a:ext cx="2890837" cy="2943225"/>
          </a:xfrm>
          <a:prstGeom prst="rect">
            <a:avLst/>
          </a:prstGeom>
          <a:noFill/>
          <a:ln w="9525">
            <a:noFill/>
            <a:miter lim="800000"/>
            <a:headEnd/>
            <a:tailEnd/>
          </a:ln>
        </p:spPr>
      </p:pic>
      <p:pic>
        <p:nvPicPr>
          <p:cNvPr id="7" name="Picture 6" descr="raid-5-disks-thumb.jpg"/>
          <p:cNvPicPr>
            <a:picLocks noChangeAspect="1"/>
          </p:cNvPicPr>
          <p:nvPr/>
        </p:nvPicPr>
        <p:blipFill>
          <a:blip r:embed="rId5"/>
          <a:srcRect/>
          <a:stretch>
            <a:fillRect/>
          </a:stretch>
        </p:blipFill>
        <p:spPr bwMode="auto">
          <a:xfrm>
            <a:off x="4235450" y="3811588"/>
            <a:ext cx="2095500" cy="2486025"/>
          </a:xfrm>
          <a:prstGeom prst="rect">
            <a:avLst/>
          </a:prstGeom>
          <a:noFill/>
          <a:ln w="9525">
            <a:noFill/>
            <a:miter lim="800000"/>
            <a:headEnd/>
            <a:tailEnd/>
          </a:ln>
        </p:spPr>
      </p:pic>
      <p:pic>
        <p:nvPicPr>
          <p:cNvPr id="31751" name="Picture 7" descr="raid-hard-drive.gif"/>
          <p:cNvPicPr>
            <a:picLocks noChangeAspect="1"/>
          </p:cNvPicPr>
          <p:nvPr/>
        </p:nvPicPr>
        <p:blipFill>
          <a:blip r:embed="rId6"/>
          <a:srcRect/>
          <a:stretch>
            <a:fillRect/>
          </a:stretch>
        </p:blipFill>
        <p:spPr bwMode="auto">
          <a:xfrm>
            <a:off x="6786563" y="984250"/>
            <a:ext cx="1846262" cy="18462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ea typeface="ＭＳ Ｐゴシック" pitchFamily="34" charset="-128"/>
              </a:rPr>
              <a:t>RAID (Cont.)</a:t>
            </a:r>
          </a:p>
        </p:txBody>
      </p:sp>
      <p:sp>
        <p:nvSpPr>
          <p:cNvPr id="32771" name="Rectangle 3"/>
          <p:cNvSpPr>
            <a:spLocks noGrp="1" noChangeArrowheads="1"/>
          </p:cNvSpPr>
          <p:nvPr>
            <p:ph type="body" idx="1"/>
          </p:nvPr>
        </p:nvSpPr>
        <p:spPr>
          <a:xfrm>
            <a:off x="806450" y="1233488"/>
            <a:ext cx="7704138" cy="5075237"/>
          </a:xfrm>
        </p:spPr>
        <p:txBody>
          <a:bodyPr/>
          <a:lstStyle/>
          <a:p>
            <a:r>
              <a:rPr lang="en-US" sz="2400" smtClean="0">
                <a:ea typeface="ＭＳ Ｐゴシック" pitchFamily="34" charset="-128"/>
              </a:rPr>
              <a:t>RAID</a:t>
            </a:r>
          </a:p>
          <a:p>
            <a:pPr lvl="1"/>
            <a:r>
              <a:rPr lang="en-US" sz="2400" smtClean="0">
                <a:ea typeface="ＭＳ Ｐゴシック" pitchFamily="34" charset="-128"/>
              </a:rPr>
              <a:t>multiple disks work cooperatively</a:t>
            </a:r>
          </a:p>
          <a:p>
            <a:pPr lvl="1"/>
            <a:r>
              <a:rPr lang="en-US" sz="2400" smtClean="0">
                <a:ea typeface="ＭＳ Ｐゴシック" pitchFamily="34" charset="-128"/>
              </a:rPr>
              <a:t>Improve reliability  by storing redundant data</a:t>
            </a:r>
          </a:p>
          <a:p>
            <a:pPr lvl="1"/>
            <a:r>
              <a:rPr lang="en-US" sz="2400" smtClean="0">
                <a:ea typeface="ＭＳ Ｐゴシック" pitchFamily="34" charset="-128"/>
              </a:rPr>
              <a:t>Improve performance with disk </a:t>
            </a:r>
            <a:r>
              <a:rPr lang="en-US" sz="2400" b="1" smtClean="0">
                <a:solidFill>
                  <a:srgbClr val="3366FF"/>
                </a:solidFill>
                <a:ea typeface="ＭＳ Ｐゴシック" pitchFamily="34" charset="-128"/>
              </a:rPr>
              <a:t>striping</a:t>
            </a:r>
            <a:r>
              <a:rPr lang="en-US" sz="2400" smtClean="0">
                <a:solidFill>
                  <a:srgbClr val="3366FF"/>
                </a:solidFill>
                <a:ea typeface="ＭＳ Ｐゴシック" pitchFamily="34" charset="-128"/>
              </a:rPr>
              <a:t>  (use </a:t>
            </a:r>
            <a:r>
              <a:rPr lang="en-US" sz="2400" smtClean="0">
                <a:ea typeface="ＭＳ Ｐゴシック" pitchFamily="34" charset="-128"/>
              </a:rPr>
              <a:t>a group of disks as one storage unit)</a:t>
            </a:r>
          </a:p>
          <a:p>
            <a:r>
              <a:rPr lang="en-US" sz="2400" smtClean="0">
                <a:ea typeface="ＭＳ Ｐゴシック" pitchFamily="34" charset="-128"/>
              </a:rPr>
              <a:t>RAID is arranged into six different levels</a:t>
            </a:r>
          </a:p>
          <a:p>
            <a:pPr lvl="1"/>
            <a:r>
              <a:rPr lang="en-US" sz="2400" b="1" smtClean="0">
                <a:solidFill>
                  <a:srgbClr val="3366FF"/>
                </a:solidFill>
                <a:ea typeface="ＭＳ Ｐゴシック" pitchFamily="34" charset="-128"/>
              </a:rPr>
              <a:t>Mirroring </a:t>
            </a:r>
            <a:r>
              <a:rPr lang="en-US" sz="2400" smtClean="0">
                <a:ea typeface="ＭＳ Ｐゴシック" pitchFamily="34" charset="-128"/>
              </a:rPr>
              <a:t>(</a:t>
            </a:r>
            <a:r>
              <a:rPr lang="en-US" sz="2400" b="1" smtClean="0">
                <a:solidFill>
                  <a:srgbClr val="3366FF"/>
                </a:solidFill>
                <a:ea typeface="ＭＳ Ｐゴシック" pitchFamily="34" charset="-128"/>
              </a:rPr>
              <a:t>RAID 1</a:t>
            </a:r>
            <a:r>
              <a:rPr lang="en-US" sz="2400" smtClean="0">
                <a:solidFill>
                  <a:srgbClr val="000000"/>
                </a:solidFill>
                <a:ea typeface="ＭＳ Ｐゴシック" pitchFamily="34" charset="-128"/>
              </a:rPr>
              <a:t>)</a:t>
            </a:r>
            <a:r>
              <a:rPr lang="en-US" sz="2400" smtClean="0">
                <a:solidFill>
                  <a:srgbClr val="3366FF"/>
                </a:solidFill>
                <a:ea typeface="ＭＳ Ｐゴシック" pitchFamily="34" charset="-128"/>
              </a:rPr>
              <a:t> </a:t>
            </a:r>
            <a:r>
              <a:rPr lang="en-US" sz="2400" smtClean="0">
                <a:ea typeface="ＭＳ Ｐゴシック" pitchFamily="34" charset="-128"/>
              </a:rPr>
              <a:t>keeps duplicate of each disk</a:t>
            </a:r>
          </a:p>
          <a:p>
            <a:pPr lvl="1"/>
            <a:r>
              <a:rPr lang="en-US" sz="2400" smtClean="0">
                <a:ea typeface="ＭＳ Ｐゴシック" pitchFamily="34" charset="-128"/>
              </a:rPr>
              <a:t>Striped mirrors (</a:t>
            </a:r>
            <a:r>
              <a:rPr lang="en-US" sz="2400" b="1" smtClean="0">
                <a:solidFill>
                  <a:srgbClr val="3366FF"/>
                </a:solidFill>
                <a:ea typeface="ＭＳ Ｐゴシック" pitchFamily="34" charset="-128"/>
              </a:rPr>
              <a:t>RAID 1+0</a:t>
            </a:r>
            <a:r>
              <a:rPr lang="en-US" sz="2400" smtClean="0">
                <a:ea typeface="ＭＳ Ｐゴシック" pitchFamily="34" charset="-128"/>
              </a:rPr>
              <a:t>) or mirrored stripes (</a:t>
            </a:r>
            <a:r>
              <a:rPr lang="en-US" sz="2400" b="1" smtClean="0">
                <a:solidFill>
                  <a:srgbClr val="3366FF"/>
                </a:solidFill>
                <a:ea typeface="ＭＳ Ｐゴシック" pitchFamily="34" charset="-128"/>
              </a:rPr>
              <a:t>RAID 0+1</a:t>
            </a:r>
            <a:r>
              <a:rPr lang="en-US" sz="2400" smtClean="0">
                <a:ea typeface="ＭＳ Ｐゴシック" pitchFamily="34" charset="-128"/>
              </a:rPr>
              <a:t>) provides high performance and high reliability</a:t>
            </a:r>
          </a:p>
          <a:p>
            <a:pPr lvl="1"/>
            <a:r>
              <a:rPr lang="en-US" sz="2400" b="1" smtClean="0">
                <a:solidFill>
                  <a:srgbClr val="3366FF"/>
                </a:solidFill>
                <a:ea typeface="ＭＳ Ｐゴシック" pitchFamily="34" charset="-128"/>
              </a:rPr>
              <a:t>Block interleaved parity</a:t>
            </a:r>
            <a:r>
              <a:rPr lang="en-US" sz="2400" smtClean="0">
                <a:solidFill>
                  <a:srgbClr val="3366FF"/>
                </a:solidFill>
                <a:ea typeface="ＭＳ Ｐゴシック" pitchFamily="34" charset="-128"/>
              </a:rPr>
              <a:t> </a:t>
            </a:r>
            <a:r>
              <a:rPr lang="en-US" sz="2400" smtClean="0">
                <a:solidFill>
                  <a:srgbClr val="000000"/>
                </a:solidFill>
                <a:ea typeface="ＭＳ Ｐゴシック" pitchFamily="34" charset="-128"/>
              </a:rPr>
              <a:t>(</a:t>
            </a:r>
            <a:r>
              <a:rPr lang="en-US" sz="2400" b="1" smtClean="0">
                <a:solidFill>
                  <a:srgbClr val="3366FF"/>
                </a:solidFill>
                <a:ea typeface="ＭＳ Ｐゴシック" pitchFamily="34" charset="-128"/>
              </a:rPr>
              <a:t>RAID 4, 5, 6</a:t>
            </a:r>
            <a:r>
              <a:rPr lang="en-US" sz="2400" smtClean="0">
                <a:solidFill>
                  <a:srgbClr val="000000"/>
                </a:solidFill>
                <a:ea typeface="ＭＳ Ｐゴシック" pitchFamily="34" charset="-128"/>
              </a:rPr>
              <a:t>)</a:t>
            </a:r>
            <a:r>
              <a:rPr lang="en-US" sz="2400" smtClean="0">
                <a:solidFill>
                  <a:srgbClr val="3366FF"/>
                </a:solidFill>
                <a:ea typeface="ＭＳ Ｐゴシック" pitchFamily="34" charset="-128"/>
              </a:rPr>
              <a:t> </a:t>
            </a:r>
            <a:r>
              <a:rPr lang="en-US" sz="2400" smtClean="0">
                <a:ea typeface="ＭＳ Ｐゴシック" pitchFamily="34" charset="-128"/>
              </a:rPr>
              <a:t>uses much less redundancy</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RAID (Cont. )</a:t>
            </a:r>
            <a:endParaRPr lang="en-US" dirty="0"/>
          </a:p>
        </p:txBody>
      </p:sp>
      <p:sp>
        <p:nvSpPr>
          <p:cNvPr id="3" name="Content Placeholder 2"/>
          <p:cNvSpPr>
            <a:spLocks noGrp="1"/>
          </p:cNvSpPr>
          <p:nvPr>
            <p:ph idx="1"/>
          </p:nvPr>
        </p:nvSpPr>
        <p:spPr>
          <a:xfrm>
            <a:off x="806450" y="1233489"/>
            <a:ext cx="8229600" cy="1721468"/>
          </a:xfrm>
        </p:spPr>
        <p:txBody>
          <a:bodyPr/>
          <a:lstStyle/>
          <a:p>
            <a:r>
              <a:rPr lang="en-US" dirty="0" smtClean="0"/>
              <a:t>RAID has two main goal</a:t>
            </a:r>
          </a:p>
          <a:p>
            <a:pPr lvl="1"/>
            <a:r>
              <a:rPr lang="en-US" dirty="0" smtClean="0"/>
              <a:t>Increase performance by striping</a:t>
            </a:r>
          </a:p>
          <a:p>
            <a:pPr lvl="2"/>
            <a:r>
              <a:rPr lang="en-US" dirty="0" smtClean="0"/>
              <a:t>Distributes data over several hard disk thus distributes the load </a:t>
            </a:r>
          </a:p>
          <a:p>
            <a:pPr lvl="1"/>
            <a:r>
              <a:rPr lang="en-US" dirty="0" smtClean="0"/>
              <a:t>Increase fault tolerance by redundancy</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chemeClr val="tx1"/>
                </a:solidFill>
                <a:latin typeface="MS Reference Sans Serif" pitchFamily="34" charset="0"/>
              </a:rPr>
              <a:t>Modern Disk Drives</a:t>
            </a:r>
            <a:endParaRPr lang="en-US" dirty="0">
              <a:solidFill>
                <a:schemeClr val="tx1"/>
              </a:solidFill>
            </a:endParaRPr>
          </a:p>
        </p:txBody>
      </p:sp>
      <p:sp>
        <p:nvSpPr>
          <p:cNvPr id="4" name="Content Placeholder 2"/>
          <p:cNvSpPr>
            <a:spLocks noGrp="1"/>
          </p:cNvSpPr>
          <p:nvPr>
            <p:ph idx="1"/>
          </p:nvPr>
        </p:nvSpPr>
        <p:spPr>
          <a:xfrm>
            <a:off x="209683" y="1243113"/>
            <a:ext cx="8229600" cy="5436820"/>
          </a:xfrm>
        </p:spPr>
        <p:txBody>
          <a:bodyPr/>
          <a:lstStyle/>
          <a:p>
            <a:pPr eaLnBrk="1" hangingPunct="1"/>
            <a:r>
              <a:rPr lang="en-US" sz="2800" dirty="0" smtClean="0"/>
              <a:t>Mechanism</a:t>
            </a:r>
          </a:p>
          <a:p>
            <a:pPr lvl="1" eaLnBrk="1" hangingPunct="1"/>
            <a:r>
              <a:rPr lang="en-US" sz="2400" dirty="0" smtClean="0"/>
              <a:t>Recording Components</a:t>
            </a:r>
          </a:p>
          <a:p>
            <a:pPr lvl="2" eaLnBrk="1" hangingPunct="1"/>
            <a:r>
              <a:rPr lang="en-US" sz="2000" dirty="0" smtClean="0"/>
              <a:t>Rotating Disk</a:t>
            </a:r>
          </a:p>
          <a:p>
            <a:pPr lvl="2" eaLnBrk="1" hangingPunct="1"/>
            <a:r>
              <a:rPr lang="en-US" sz="2000" dirty="0" smtClean="0"/>
              <a:t> Heads</a:t>
            </a:r>
          </a:p>
          <a:p>
            <a:pPr lvl="1" eaLnBrk="1" hangingPunct="1"/>
            <a:r>
              <a:rPr lang="en-US" sz="2400" dirty="0" smtClean="0"/>
              <a:t>Positioning Components</a:t>
            </a:r>
          </a:p>
          <a:p>
            <a:pPr lvl="2" eaLnBrk="1" hangingPunct="1"/>
            <a:r>
              <a:rPr lang="en-US" sz="2000" dirty="0" smtClean="0"/>
              <a:t>Arm Assembly</a:t>
            </a:r>
          </a:p>
          <a:p>
            <a:pPr lvl="2" eaLnBrk="1" hangingPunct="1"/>
            <a:r>
              <a:rPr lang="en-US" sz="2000" dirty="0" smtClean="0"/>
              <a:t>Track-following System</a:t>
            </a:r>
          </a:p>
          <a:p>
            <a:pPr eaLnBrk="1" hangingPunct="1"/>
            <a:r>
              <a:rPr lang="en-US" sz="2800" dirty="0" smtClean="0"/>
              <a:t>Controller</a:t>
            </a:r>
          </a:p>
          <a:p>
            <a:pPr lvl="1" eaLnBrk="1" hangingPunct="1"/>
            <a:r>
              <a:rPr lang="en-US" sz="2400" dirty="0" smtClean="0"/>
              <a:t>Microprocessor</a:t>
            </a:r>
          </a:p>
          <a:p>
            <a:pPr lvl="1" eaLnBrk="1" hangingPunct="1"/>
            <a:r>
              <a:rPr lang="en-US" sz="2400" dirty="0" smtClean="0"/>
              <a:t>Buffer Memory</a:t>
            </a:r>
          </a:p>
          <a:p>
            <a:pPr lvl="1" eaLnBrk="1" hangingPunct="1"/>
            <a:r>
              <a:rPr lang="en-US" sz="2400" dirty="0" smtClean="0"/>
              <a:t>Interface to SCSI bus</a:t>
            </a:r>
            <a:endParaRPr lang="en-US" dirty="0" smtClean="0"/>
          </a:p>
        </p:txBody>
      </p:sp>
      <p:pic>
        <p:nvPicPr>
          <p:cNvPr id="5" name="Picture 5" descr="G:\Thesis\HDD Basics\Intro\hd_lables.jpg"/>
          <p:cNvPicPr>
            <a:picLocks noChangeAspect="1" noChangeArrowheads="1"/>
          </p:cNvPicPr>
          <p:nvPr/>
        </p:nvPicPr>
        <p:blipFill>
          <a:blip r:embed="rId2"/>
          <a:srcRect/>
          <a:stretch>
            <a:fillRect/>
          </a:stretch>
        </p:blipFill>
        <p:spPr bwMode="auto">
          <a:xfrm>
            <a:off x="4953000" y="1371600"/>
            <a:ext cx="4038600" cy="51054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Storage Virtualization using RAID </a:t>
            </a:r>
            <a:endParaRPr lang="en-US" dirty="0"/>
          </a:p>
        </p:txBody>
      </p:sp>
      <p:sp>
        <p:nvSpPr>
          <p:cNvPr id="3" name="Content Placeholder 2"/>
          <p:cNvSpPr>
            <a:spLocks noGrp="1"/>
          </p:cNvSpPr>
          <p:nvPr>
            <p:ph idx="1"/>
          </p:nvPr>
        </p:nvSpPr>
        <p:spPr>
          <a:xfrm>
            <a:off x="231006" y="1233489"/>
            <a:ext cx="8805044" cy="5282814"/>
          </a:xfrm>
        </p:spPr>
        <p:txBody>
          <a:bodyPr/>
          <a:lstStyle/>
          <a:p>
            <a:r>
              <a:rPr lang="en-US" sz="2000" dirty="0" smtClean="0"/>
              <a:t>RAID controller combines the Physical hard disk to create Virtual hard disk  resulting into larger capacity,  &amp; less device address </a:t>
            </a:r>
          </a:p>
          <a:p>
            <a:r>
              <a:rPr lang="en-US" sz="2000" dirty="0" smtClean="0"/>
              <a:t>Server connected to  a RAID system sees only Virtual hard disk </a:t>
            </a:r>
          </a:p>
          <a:p>
            <a:r>
              <a:rPr lang="en-US" sz="2000" dirty="0" smtClean="0"/>
              <a:t>Controller can distribute data to physical disk in different manner resulting into different RAID levels </a:t>
            </a:r>
          </a:p>
          <a:p>
            <a:r>
              <a:rPr lang="en-US" sz="2000" dirty="0" smtClean="0"/>
              <a:t>If Physical hard disk fails, RAID controller constructs the data from remaining hard disk </a:t>
            </a:r>
          </a:p>
          <a:p>
            <a:r>
              <a:rPr lang="en-US" sz="2000" dirty="0" smtClean="0"/>
              <a:t>RAID controllers can manage common pool of hot spare for several Virtual RAID disk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a:stretch>
            <a:fillRect/>
          </a:stretch>
        </p:blipFill>
        <p:spPr bwMode="auto">
          <a:xfrm>
            <a:off x="596766" y="827773"/>
            <a:ext cx="8239226" cy="5582652"/>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712269" y="211756"/>
            <a:ext cx="7988969" cy="6646244"/>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p:spPr>
        <p:txBody>
          <a:bodyPr lIns="92407" tIns="45421" rIns="92407" bIns="45421"/>
          <a:lstStyle/>
          <a:p>
            <a:r>
              <a:rPr lang="en-US" smtClean="0">
                <a:solidFill>
                  <a:srgbClr val="0000FF"/>
                </a:solidFill>
                <a:ea typeface="ＭＳ Ｐゴシック" pitchFamily="34" charset="-128"/>
              </a:rPr>
              <a:t>Raid Level 0</a:t>
            </a:r>
          </a:p>
        </p:txBody>
      </p:sp>
      <p:sp>
        <p:nvSpPr>
          <p:cNvPr id="33795" name="Rectangle 3"/>
          <p:cNvSpPr>
            <a:spLocks noGrp="1" noChangeArrowheads="1"/>
          </p:cNvSpPr>
          <p:nvPr>
            <p:ph type="body" idx="1"/>
          </p:nvPr>
        </p:nvSpPr>
        <p:spPr>
          <a:xfrm>
            <a:off x="806450" y="1233488"/>
            <a:ext cx="8229600" cy="5388693"/>
          </a:xfrm>
          <a:noFill/>
        </p:spPr>
        <p:txBody>
          <a:bodyPr lIns="92407" tIns="45421" rIns="92407" bIns="45421"/>
          <a:lstStyle/>
          <a:p>
            <a:r>
              <a:rPr lang="en-US" sz="2000" dirty="0" smtClean="0">
                <a:solidFill>
                  <a:srgbClr val="000000"/>
                </a:solidFill>
                <a:ea typeface="ＭＳ Ｐゴシック" pitchFamily="34" charset="-128"/>
              </a:rPr>
              <a:t>Level 0 is </a:t>
            </a:r>
            <a:r>
              <a:rPr lang="en-US" sz="2000" u="sng" dirty="0" smtClean="0">
                <a:solidFill>
                  <a:srgbClr val="000000"/>
                </a:solidFill>
                <a:ea typeface="ＭＳ Ｐゴシック" pitchFamily="34" charset="-128"/>
              </a:rPr>
              <a:t>non redundant</a:t>
            </a:r>
            <a:r>
              <a:rPr lang="en-US" sz="2000" dirty="0" smtClean="0">
                <a:solidFill>
                  <a:srgbClr val="000000"/>
                </a:solidFill>
                <a:ea typeface="ＭＳ Ｐゴシック" pitchFamily="34" charset="-128"/>
              </a:rPr>
              <a:t> disk array</a:t>
            </a:r>
          </a:p>
          <a:p>
            <a:r>
              <a:rPr lang="en-US" sz="2000" dirty="0" smtClean="0">
                <a:solidFill>
                  <a:srgbClr val="000000"/>
                </a:solidFill>
                <a:ea typeface="ＭＳ Ｐゴシック" pitchFamily="34" charset="-128"/>
              </a:rPr>
              <a:t>Block level striping </a:t>
            </a:r>
          </a:p>
          <a:p>
            <a:r>
              <a:rPr lang="en-US" sz="2000" dirty="0" smtClean="0">
                <a:solidFill>
                  <a:srgbClr val="000000"/>
                </a:solidFill>
                <a:ea typeface="ＭＳ Ｐゴシック" pitchFamily="34" charset="-128"/>
              </a:rPr>
              <a:t>Files are striped across disks, no redundant info</a:t>
            </a:r>
          </a:p>
          <a:p>
            <a:r>
              <a:rPr lang="en-US" sz="2000" dirty="0" smtClean="0">
                <a:solidFill>
                  <a:srgbClr val="000000"/>
                </a:solidFill>
                <a:ea typeface="ＭＳ Ｐゴシック" pitchFamily="34" charset="-128"/>
              </a:rPr>
              <a:t>High read throughput</a:t>
            </a:r>
          </a:p>
          <a:p>
            <a:r>
              <a:rPr lang="en-US" sz="2000" dirty="0" smtClean="0">
                <a:solidFill>
                  <a:srgbClr val="000000"/>
                </a:solidFill>
                <a:ea typeface="ＭＳ Ｐゴシック" pitchFamily="34" charset="-128"/>
              </a:rPr>
              <a:t>Best write throughput (no redundant info to write)</a:t>
            </a:r>
          </a:p>
          <a:p>
            <a:r>
              <a:rPr lang="en-US" sz="2000" dirty="0" smtClean="0">
                <a:solidFill>
                  <a:srgbClr val="000000"/>
                </a:solidFill>
                <a:ea typeface="ＭＳ Ｐゴシック" pitchFamily="34" charset="-128"/>
              </a:rPr>
              <a:t>Any disk failure results in data loss</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RAID 0</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808522" y="1068404"/>
            <a:ext cx="7940842" cy="565965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noFill/>
        </p:spPr>
        <p:txBody>
          <a:bodyPr lIns="92407" tIns="45421" rIns="92407" bIns="45421"/>
          <a:lstStyle/>
          <a:p>
            <a:r>
              <a:rPr lang="en-US" smtClean="0">
                <a:solidFill>
                  <a:srgbClr val="0000FF"/>
                </a:solidFill>
                <a:ea typeface="ＭＳ Ｐゴシック" pitchFamily="34" charset="-128"/>
              </a:rPr>
              <a:t>Raid Level 1</a:t>
            </a:r>
          </a:p>
        </p:txBody>
      </p:sp>
      <p:sp>
        <p:nvSpPr>
          <p:cNvPr id="34819" name="Rectangle 3"/>
          <p:cNvSpPr>
            <a:spLocks noGrp="1" noChangeArrowheads="1"/>
          </p:cNvSpPr>
          <p:nvPr>
            <p:ph type="body" idx="1"/>
          </p:nvPr>
        </p:nvSpPr>
        <p:spPr>
          <a:xfrm>
            <a:off x="684213" y="1095375"/>
            <a:ext cx="8267282" cy="5632684"/>
          </a:xfrm>
          <a:noFill/>
        </p:spPr>
        <p:txBody>
          <a:bodyPr lIns="92407" tIns="45421" rIns="92407" bIns="45421"/>
          <a:lstStyle/>
          <a:p>
            <a:r>
              <a:rPr lang="en-US" sz="2000" dirty="0" smtClean="0">
                <a:solidFill>
                  <a:srgbClr val="000000"/>
                </a:solidFill>
                <a:ea typeface="ＭＳ Ｐゴシック" pitchFamily="34" charset="-128"/>
              </a:rPr>
              <a:t>Mirrored Disks</a:t>
            </a:r>
          </a:p>
          <a:p>
            <a:r>
              <a:rPr lang="en-US" sz="2000" dirty="0" smtClean="0">
                <a:solidFill>
                  <a:srgbClr val="000000"/>
                </a:solidFill>
                <a:ea typeface="ＭＳ Ｐゴシック" pitchFamily="34" charset="-128"/>
              </a:rPr>
              <a:t>Block by block mirroring </a:t>
            </a:r>
          </a:p>
          <a:p>
            <a:r>
              <a:rPr lang="en-US" sz="2000" dirty="0" smtClean="0">
                <a:solidFill>
                  <a:srgbClr val="000000"/>
                </a:solidFill>
                <a:ea typeface="ＭＳ Ｐゴシック" pitchFamily="34" charset="-128"/>
              </a:rPr>
              <a:t>Data is written to two places </a:t>
            </a:r>
          </a:p>
          <a:p>
            <a:pPr lvl="1"/>
            <a:r>
              <a:rPr lang="en-US" dirty="0" smtClean="0">
                <a:solidFill>
                  <a:srgbClr val="000000"/>
                </a:solidFill>
                <a:ea typeface="ＭＳ Ｐゴシック" pitchFamily="34" charset="-128"/>
              </a:rPr>
              <a:t>On failure, just use surviving disk and easy to rebuild</a:t>
            </a:r>
          </a:p>
          <a:p>
            <a:r>
              <a:rPr lang="en-US" sz="2000" dirty="0" smtClean="0">
                <a:solidFill>
                  <a:srgbClr val="000000"/>
                </a:solidFill>
                <a:ea typeface="ＭＳ Ｐゴシック" pitchFamily="34" charset="-128"/>
              </a:rPr>
              <a:t>On read, choose fastest to read </a:t>
            </a:r>
          </a:p>
          <a:p>
            <a:pPr lvl="1"/>
            <a:r>
              <a:rPr lang="en-US" dirty="0" smtClean="0">
                <a:solidFill>
                  <a:srgbClr val="000000"/>
                </a:solidFill>
                <a:ea typeface="ＭＳ Ｐゴシック" pitchFamily="34" charset="-128"/>
              </a:rPr>
              <a:t>Write performance is same as single drive, read performance is 2x better</a:t>
            </a:r>
          </a:p>
          <a:p>
            <a:r>
              <a:rPr lang="en-US" sz="2000" dirty="0" smtClean="0">
                <a:solidFill>
                  <a:srgbClr val="000000"/>
                </a:solidFill>
                <a:ea typeface="ＭＳ Ｐゴシック" pitchFamily="34" charset="-128"/>
              </a:rPr>
              <a:t>Expensive</a:t>
            </a:r>
          </a:p>
          <a:p>
            <a:pPr>
              <a:buFont typeface="Monotype Sorts" pitchFamily="2" charset="2"/>
              <a:buNone/>
            </a:pPr>
            <a:r>
              <a:rPr lang="en-US" sz="2000" dirty="0" smtClean="0">
                <a:solidFill>
                  <a:srgbClr val="000000"/>
                </a:solidFill>
                <a:ea typeface="ＭＳ Ｐゴシック" pitchFamily="34" charset="-128"/>
              </a:rPr>
              <a:t>(high space overhead)</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500515" y="269508"/>
            <a:ext cx="8181472" cy="6362298"/>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906094"/>
          </a:xfrm>
        </p:spPr>
        <p:txBody>
          <a:bodyPr/>
          <a:lstStyle/>
          <a:p>
            <a:r>
              <a:rPr lang="en-US" sz="2400" dirty="0" smtClean="0"/>
              <a:t>RAID 0+1(Stripping &amp; mirroring) &amp; RAID 1+0 (Mirror &amp; striping )</a:t>
            </a:r>
            <a:endParaRPr lang="en-US" sz="2400" dirty="0"/>
          </a:p>
        </p:txBody>
      </p:sp>
      <p:sp>
        <p:nvSpPr>
          <p:cNvPr id="3" name="Content Placeholder 2"/>
          <p:cNvSpPr>
            <a:spLocks noGrp="1"/>
          </p:cNvSpPr>
          <p:nvPr>
            <p:ph idx="1"/>
          </p:nvPr>
        </p:nvSpPr>
        <p:spPr/>
        <p:txBody>
          <a:bodyPr/>
          <a:lstStyle/>
          <a:p>
            <a:r>
              <a:rPr lang="en-US" dirty="0" smtClean="0"/>
              <a:t>RAID 0 Increases Performance &amp; RAID 1 increases fault tolerance. </a:t>
            </a:r>
          </a:p>
          <a:p>
            <a:r>
              <a:rPr lang="en-US" dirty="0" smtClean="0"/>
              <a:t>Can We achieve both ?</a:t>
            </a:r>
          </a:p>
          <a:p>
            <a:r>
              <a:rPr lang="en-US" dirty="0" smtClean="0"/>
              <a:t>These Represent Two stage virtualization Hierarchy </a:t>
            </a:r>
          </a:p>
          <a:p>
            <a:r>
              <a:rPr lang="en-US" dirty="0" smtClean="0"/>
              <a:t>In RAID 0+1 stripe &amp; mirror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741145" y="1334949"/>
            <a:ext cx="8239226" cy="5523051"/>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587141" y="741146"/>
            <a:ext cx="7969717" cy="5813658"/>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49338" y="277813"/>
            <a:ext cx="7637462" cy="369168"/>
          </a:xfrm>
        </p:spPr>
        <p:txBody>
          <a:bodyPr/>
          <a:lstStyle/>
          <a:p>
            <a:pPr eaLnBrk="1" hangingPunct="1"/>
            <a:r>
              <a:rPr lang="en-US" sz="2800" dirty="0" smtClean="0">
                <a:ea typeface="ＭＳ Ｐゴシック" pitchFamily="34" charset="-128"/>
              </a:rPr>
              <a:t>Magnetic Tape</a:t>
            </a:r>
          </a:p>
        </p:txBody>
      </p:sp>
      <p:sp>
        <p:nvSpPr>
          <p:cNvPr id="6147" name="Rectangle 3"/>
          <p:cNvSpPr>
            <a:spLocks noGrp="1" noChangeArrowheads="1"/>
          </p:cNvSpPr>
          <p:nvPr>
            <p:ph type="body" idx="1"/>
          </p:nvPr>
        </p:nvSpPr>
        <p:spPr>
          <a:xfrm>
            <a:off x="284672" y="715992"/>
            <a:ext cx="8751378" cy="5736566"/>
          </a:xfrm>
        </p:spPr>
        <p:txBody>
          <a:bodyPr/>
          <a:lstStyle/>
          <a:p>
            <a:r>
              <a:rPr lang="en-US" dirty="0" smtClean="0">
                <a:ea typeface="ＭＳ Ｐゴシック" pitchFamily="34" charset="-128"/>
              </a:rPr>
              <a:t>Relatively permanent and holds large quantities of data</a:t>
            </a:r>
          </a:p>
          <a:p>
            <a:r>
              <a:rPr lang="en-US" dirty="0" smtClean="0">
                <a:ea typeface="ＭＳ Ｐゴシック" pitchFamily="34" charset="-128"/>
              </a:rPr>
              <a:t>1000 times slower than disk</a:t>
            </a:r>
          </a:p>
          <a:p>
            <a:r>
              <a:rPr lang="en-US" dirty="0" smtClean="0">
                <a:ea typeface="ＭＳ Ｐゴシック" pitchFamily="34" charset="-128"/>
              </a:rPr>
              <a:t>Mainly used for backup, storage of infrequently-used data, transfer medium between systems</a:t>
            </a:r>
          </a:p>
          <a:p>
            <a:r>
              <a:rPr lang="en-US" dirty="0" smtClean="0">
                <a:ea typeface="ＭＳ Ｐゴシック" pitchFamily="34" charset="-128"/>
              </a:rPr>
              <a:t>20-1.5TB  typical storage</a:t>
            </a:r>
          </a:p>
          <a:p>
            <a:r>
              <a:rPr lang="en-US" dirty="0" smtClean="0">
                <a:ea typeface="ＭＳ Ｐゴシック" pitchFamily="34" charset="-128"/>
              </a:rPr>
              <a:t>Common technologies are 4mm, 8mm, 19mm, LTO-2 and SDLT</a:t>
            </a:r>
          </a:p>
          <a:p>
            <a:r>
              <a:rPr lang="en-US" dirty="0" smtClean="0"/>
              <a:t>the original version of which was released in 2000 and can hold 100 GB of data </a:t>
            </a:r>
          </a:p>
          <a:p>
            <a:r>
              <a:rPr lang="en-US" dirty="0" smtClean="0"/>
              <a:t>The seventh generation of LTO </a:t>
            </a:r>
            <a:r>
              <a:rPr lang="en-US" dirty="0" err="1" smtClean="0"/>
              <a:t>Ultrium</a:t>
            </a:r>
            <a:r>
              <a:rPr lang="en-US" dirty="0" smtClean="0"/>
              <a:t> was released in 2015 and can hold 6.0 TB</a:t>
            </a:r>
            <a:endParaRPr lang="en-US" dirty="0" smtClean="0">
              <a:ea typeface="ＭＳ Ｐゴシック" pitchFamily="34" charset="-128"/>
            </a:endParaRPr>
          </a:p>
        </p:txBody>
      </p:sp>
      <p:pic>
        <p:nvPicPr>
          <p:cNvPr id="6148" name="Picture 3" descr="220px-Quarter-Inch_Cartridges.jpg"/>
          <p:cNvPicPr>
            <a:picLocks noChangeAspect="1"/>
          </p:cNvPicPr>
          <p:nvPr/>
        </p:nvPicPr>
        <p:blipFill>
          <a:blip r:embed="rId3"/>
          <a:srcRect/>
          <a:stretch>
            <a:fillRect/>
          </a:stretch>
        </p:blipFill>
        <p:spPr bwMode="auto">
          <a:xfrm>
            <a:off x="1387445" y="3907766"/>
            <a:ext cx="2947987" cy="2009775"/>
          </a:xfrm>
          <a:prstGeom prst="rect">
            <a:avLst/>
          </a:prstGeom>
          <a:noFill/>
          <a:ln w="9525">
            <a:noFill/>
            <a:miter lim="800000"/>
            <a:headEnd/>
            <a:tailEnd/>
          </a:ln>
        </p:spPr>
      </p:pic>
      <p:pic>
        <p:nvPicPr>
          <p:cNvPr id="6149" name="Picture 4" descr="XLS_812300a.jpg"/>
          <p:cNvPicPr>
            <a:picLocks noChangeAspect="1"/>
          </p:cNvPicPr>
          <p:nvPr/>
        </p:nvPicPr>
        <p:blipFill>
          <a:blip r:embed="rId4"/>
          <a:srcRect/>
          <a:stretch>
            <a:fillRect/>
          </a:stretch>
        </p:blipFill>
        <p:spPr bwMode="auto">
          <a:xfrm>
            <a:off x="5623823" y="3711935"/>
            <a:ext cx="2568575" cy="2593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lIns="92407" tIns="45421" rIns="92407" bIns="45421"/>
          <a:lstStyle/>
          <a:p>
            <a:r>
              <a:rPr lang="en-US" smtClean="0">
                <a:solidFill>
                  <a:srgbClr val="0000FF"/>
                </a:solidFill>
                <a:ea typeface="ＭＳ Ｐゴシック" pitchFamily="34" charset="-128"/>
              </a:rPr>
              <a:t>Raid Level 0+1</a:t>
            </a:r>
          </a:p>
        </p:txBody>
      </p:sp>
      <p:sp>
        <p:nvSpPr>
          <p:cNvPr id="37891" name="Rectangle 3"/>
          <p:cNvSpPr>
            <a:spLocks noGrp="1" noChangeArrowheads="1"/>
          </p:cNvSpPr>
          <p:nvPr>
            <p:ph type="body" idx="1"/>
          </p:nvPr>
        </p:nvSpPr>
        <p:spPr>
          <a:xfrm>
            <a:off x="741363" y="1095375"/>
            <a:ext cx="7340600" cy="3741738"/>
          </a:xfrm>
          <a:noFill/>
        </p:spPr>
        <p:txBody>
          <a:bodyPr lIns="92407" tIns="45421" rIns="92407" bIns="45421"/>
          <a:lstStyle/>
          <a:p>
            <a:r>
              <a:rPr lang="en-US" sz="2000" smtClean="0">
                <a:solidFill>
                  <a:srgbClr val="000000"/>
                </a:solidFill>
                <a:ea typeface="ＭＳ Ｐゴシック" pitchFamily="34" charset="-128"/>
              </a:rPr>
              <a:t>Stripe on a set of disks</a:t>
            </a:r>
          </a:p>
          <a:p>
            <a:r>
              <a:rPr lang="en-US" sz="2000" smtClean="0">
                <a:solidFill>
                  <a:srgbClr val="000000"/>
                </a:solidFill>
                <a:ea typeface="ＭＳ Ｐゴシック" pitchFamily="34" charset="-128"/>
              </a:rPr>
              <a:t>Then mirror of data blocks is striped on the second set.</a:t>
            </a:r>
          </a:p>
        </p:txBody>
      </p:sp>
      <p:sp>
        <p:nvSpPr>
          <p:cNvPr id="37892" name="AutoShape 60"/>
          <p:cNvSpPr>
            <a:spLocks/>
          </p:cNvSpPr>
          <p:nvPr/>
        </p:nvSpPr>
        <p:spPr bwMode="auto">
          <a:xfrm rot="-5394768">
            <a:off x="2373313" y="2736850"/>
            <a:ext cx="450850" cy="4283075"/>
          </a:xfrm>
          <a:prstGeom prst="leftBrace">
            <a:avLst>
              <a:gd name="adj1" fmla="val 52778"/>
              <a:gd name="adj2" fmla="val 50000"/>
            </a:avLst>
          </a:prstGeom>
          <a:noFill/>
          <a:ln w="12700">
            <a:solidFill>
              <a:schemeClr val="tx1"/>
            </a:solidFill>
            <a:round/>
            <a:headEnd/>
            <a:tailEnd/>
          </a:ln>
        </p:spPr>
        <p:txBody>
          <a:bodyPr wrap="none" anchor="ctr"/>
          <a:lstStyle/>
          <a:p>
            <a:endParaRPr lang="en-US"/>
          </a:p>
        </p:txBody>
      </p:sp>
      <p:grpSp>
        <p:nvGrpSpPr>
          <p:cNvPr id="37893" name="Group 63"/>
          <p:cNvGrpSpPr>
            <a:grpSpLocks/>
          </p:cNvGrpSpPr>
          <p:nvPr/>
        </p:nvGrpSpPr>
        <p:grpSpPr bwMode="auto">
          <a:xfrm>
            <a:off x="476250" y="2894013"/>
            <a:ext cx="8667750" cy="2527300"/>
            <a:chOff x="274638" y="4330700"/>
            <a:chExt cx="8667750" cy="2527300"/>
          </a:xfrm>
        </p:grpSpPr>
        <p:sp>
          <p:nvSpPr>
            <p:cNvPr id="37894" name="Text Box 4"/>
            <p:cNvSpPr txBox="1">
              <a:spLocks noChangeArrowheads="1"/>
            </p:cNvSpPr>
            <p:nvPr/>
          </p:nvSpPr>
          <p:spPr bwMode="auto">
            <a:xfrm>
              <a:off x="1949450" y="6586538"/>
              <a:ext cx="927100" cy="271462"/>
            </a:xfrm>
            <a:prstGeom prst="rect">
              <a:avLst/>
            </a:prstGeom>
            <a:noFill/>
            <a:ln w="12700">
              <a:noFill/>
              <a:miter lim="800000"/>
              <a:headEnd/>
              <a:tailEnd/>
            </a:ln>
          </p:spPr>
          <p:txBody>
            <a:bodyPr wrap="none" lIns="90215" tIns="45107" rIns="90215" bIns="45107">
              <a:spAutoFit/>
            </a:bodyPr>
            <a:lstStyle/>
            <a:p>
              <a:pPr algn="ctr" defTabSz="901700"/>
              <a:r>
                <a:rPr lang="en-US" sz="1200" b="1"/>
                <a:t>data disks</a:t>
              </a:r>
              <a:endParaRPr lang="en-US" b="1"/>
            </a:p>
          </p:txBody>
        </p:sp>
        <p:sp>
          <p:nvSpPr>
            <p:cNvPr id="37895" name="Text Box 5"/>
            <p:cNvSpPr txBox="1">
              <a:spLocks noChangeArrowheads="1"/>
            </p:cNvSpPr>
            <p:nvPr/>
          </p:nvSpPr>
          <p:spPr bwMode="auto">
            <a:xfrm>
              <a:off x="6381750" y="6586538"/>
              <a:ext cx="1155700" cy="271462"/>
            </a:xfrm>
            <a:prstGeom prst="rect">
              <a:avLst/>
            </a:prstGeom>
            <a:noFill/>
            <a:ln w="12700">
              <a:noFill/>
              <a:miter lim="800000"/>
              <a:headEnd/>
              <a:tailEnd/>
            </a:ln>
          </p:spPr>
          <p:txBody>
            <a:bodyPr wrap="none" lIns="90215" tIns="45107" rIns="90215" bIns="45107">
              <a:spAutoFit/>
            </a:bodyPr>
            <a:lstStyle/>
            <a:p>
              <a:pPr algn="ctr" defTabSz="901700"/>
              <a:r>
                <a:rPr lang="en-US" sz="1200" b="1"/>
                <a:t>mirror copies</a:t>
              </a:r>
              <a:endParaRPr lang="en-US" b="1"/>
            </a:p>
          </p:txBody>
        </p:sp>
        <p:sp>
          <p:nvSpPr>
            <p:cNvPr id="37896" name="AutoShape 6"/>
            <p:cNvSpPr>
              <a:spLocks noChangeArrowheads="1"/>
            </p:cNvSpPr>
            <p:nvPr/>
          </p:nvSpPr>
          <p:spPr bwMode="auto">
            <a:xfrm>
              <a:off x="274638" y="4330700"/>
              <a:ext cx="901700" cy="1730375"/>
            </a:xfrm>
            <a:prstGeom prst="can">
              <a:avLst>
                <a:gd name="adj" fmla="val 47975"/>
              </a:avLst>
            </a:prstGeom>
            <a:noFill/>
            <a:ln w="12700">
              <a:solidFill>
                <a:schemeClr val="tx1"/>
              </a:solidFill>
              <a:round/>
              <a:headEnd/>
              <a:tailEnd/>
            </a:ln>
          </p:spPr>
          <p:txBody>
            <a:bodyPr wrap="none" anchor="ctr"/>
            <a:lstStyle/>
            <a:p>
              <a:endParaRPr lang="en-US"/>
            </a:p>
          </p:txBody>
        </p:sp>
        <p:sp>
          <p:nvSpPr>
            <p:cNvPr id="37897" name="Freeform 7"/>
            <p:cNvSpPr>
              <a:spLocks/>
            </p:cNvSpPr>
            <p:nvPr/>
          </p:nvSpPr>
          <p:spPr bwMode="auto">
            <a:xfrm>
              <a:off x="2746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898" name="Freeform 8"/>
            <p:cNvSpPr>
              <a:spLocks/>
            </p:cNvSpPr>
            <p:nvPr/>
          </p:nvSpPr>
          <p:spPr bwMode="auto">
            <a:xfrm>
              <a:off x="2746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nvGrpSpPr>
            <p:cNvPr id="37899" name="Group 9"/>
            <p:cNvGrpSpPr>
              <a:grpSpLocks/>
            </p:cNvGrpSpPr>
            <p:nvPr/>
          </p:nvGrpSpPr>
          <p:grpSpPr bwMode="auto">
            <a:xfrm>
              <a:off x="1352550" y="4330700"/>
              <a:ext cx="914400" cy="1730375"/>
              <a:chOff x="1440" y="2592"/>
              <a:chExt cx="584" cy="1104"/>
            </a:xfrm>
          </p:grpSpPr>
          <p:sp>
            <p:nvSpPr>
              <p:cNvPr id="37944" name="AutoShape 10"/>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7945" name="Freeform 11"/>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46" name="Freeform 12"/>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grpSp>
          <p:nvGrpSpPr>
            <p:cNvPr id="37900" name="Group 13"/>
            <p:cNvGrpSpPr>
              <a:grpSpLocks/>
            </p:cNvGrpSpPr>
            <p:nvPr/>
          </p:nvGrpSpPr>
          <p:grpSpPr bwMode="auto">
            <a:xfrm>
              <a:off x="2479675" y="4330700"/>
              <a:ext cx="914400" cy="1730375"/>
              <a:chOff x="1440" y="2592"/>
              <a:chExt cx="584" cy="1104"/>
            </a:xfrm>
          </p:grpSpPr>
          <p:sp>
            <p:nvSpPr>
              <p:cNvPr id="37941" name="AutoShape 14"/>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7942" name="Freeform 15"/>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43" name="Freeform 16"/>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grpSp>
          <p:nvGrpSpPr>
            <p:cNvPr id="37901" name="Group 17"/>
            <p:cNvGrpSpPr>
              <a:grpSpLocks/>
            </p:cNvGrpSpPr>
            <p:nvPr/>
          </p:nvGrpSpPr>
          <p:grpSpPr bwMode="auto">
            <a:xfrm>
              <a:off x="3606800" y="4330700"/>
              <a:ext cx="914400" cy="1730375"/>
              <a:chOff x="1440" y="2592"/>
              <a:chExt cx="584" cy="1104"/>
            </a:xfrm>
          </p:grpSpPr>
          <p:sp>
            <p:nvSpPr>
              <p:cNvPr id="37938" name="AutoShape 18"/>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7939" name="Freeform 19"/>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40" name="Freeform 20"/>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7902" name="Text Box 21"/>
            <p:cNvSpPr txBox="1">
              <a:spLocks noChangeArrowheads="1"/>
            </p:cNvSpPr>
            <p:nvPr/>
          </p:nvSpPr>
          <p:spPr bwMode="auto">
            <a:xfrm>
              <a:off x="325438"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7903" name="Text Box 22"/>
            <p:cNvSpPr txBox="1">
              <a:spLocks noChangeArrowheads="1"/>
            </p:cNvSpPr>
            <p:nvPr/>
          </p:nvSpPr>
          <p:spPr bwMode="auto">
            <a:xfrm>
              <a:off x="2968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7904" name="Text Box 23"/>
            <p:cNvSpPr txBox="1">
              <a:spLocks noChangeArrowheads="1"/>
            </p:cNvSpPr>
            <p:nvPr/>
          </p:nvSpPr>
          <p:spPr bwMode="auto">
            <a:xfrm>
              <a:off x="36306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7905" name="Text Box 24"/>
            <p:cNvSpPr txBox="1">
              <a:spLocks noChangeArrowheads="1"/>
            </p:cNvSpPr>
            <p:nvPr/>
          </p:nvSpPr>
          <p:spPr bwMode="auto">
            <a:xfrm>
              <a:off x="13763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7906" name="Text Box 25"/>
            <p:cNvSpPr txBox="1">
              <a:spLocks noChangeArrowheads="1"/>
            </p:cNvSpPr>
            <p:nvPr/>
          </p:nvSpPr>
          <p:spPr bwMode="auto">
            <a:xfrm>
              <a:off x="25781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7907" name="Text Box 26"/>
            <p:cNvSpPr txBox="1">
              <a:spLocks noChangeArrowheads="1"/>
            </p:cNvSpPr>
            <p:nvPr/>
          </p:nvSpPr>
          <p:spPr bwMode="auto">
            <a:xfrm>
              <a:off x="2968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sp>
          <p:nvSpPr>
            <p:cNvPr id="37908" name="Text Box 29"/>
            <p:cNvSpPr txBox="1">
              <a:spLocks noChangeArrowheads="1"/>
            </p:cNvSpPr>
            <p:nvPr/>
          </p:nvSpPr>
          <p:spPr bwMode="auto">
            <a:xfrm>
              <a:off x="36306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sp>
          <p:nvSpPr>
            <p:cNvPr id="37909" name="Text Box 30"/>
            <p:cNvSpPr txBox="1">
              <a:spLocks noChangeArrowheads="1"/>
            </p:cNvSpPr>
            <p:nvPr/>
          </p:nvSpPr>
          <p:spPr bwMode="auto">
            <a:xfrm>
              <a:off x="25034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sp>
          <p:nvSpPr>
            <p:cNvPr id="37910" name="Text Box 31"/>
            <p:cNvSpPr txBox="1">
              <a:spLocks noChangeArrowheads="1"/>
            </p:cNvSpPr>
            <p:nvPr/>
          </p:nvSpPr>
          <p:spPr bwMode="auto">
            <a:xfrm>
              <a:off x="13763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7911" name="Text Box 32"/>
            <p:cNvSpPr txBox="1">
              <a:spLocks noChangeArrowheads="1"/>
            </p:cNvSpPr>
            <p:nvPr/>
          </p:nvSpPr>
          <p:spPr bwMode="auto">
            <a:xfrm>
              <a:off x="1376363" y="56848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9</a:t>
              </a:r>
            </a:p>
          </p:txBody>
        </p:sp>
        <p:sp>
          <p:nvSpPr>
            <p:cNvPr id="37912" name="AutoShape 33"/>
            <p:cNvSpPr>
              <a:spLocks noChangeArrowheads="1"/>
            </p:cNvSpPr>
            <p:nvPr/>
          </p:nvSpPr>
          <p:spPr bwMode="auto">
            <a:xfrm>
              <a:off x="4681538" y="4330700"/>
              <a:ext cx="901700" cy="1730375"/>
            </a:xfrm>
            <a:prstGeom prst="can">
              <a:avLst>
                <a:gd name="adj" fmla="val 47975"/>
              </a:avLst>
            </a:prstGeom>
            <a:solidFill>
              <a:schemeClr val="hlink"/>
            </a:solidFill>
            <a:ln w="12700">
              <a:solidFill>
                <a:schemeClr val="tx1"/>
              </a:solidFill>
              <a:round/>
              <a:headEnd/>
              <a:tailEnd/>
            </a:ln>
          </p:spPr>
          <p:txBody>
            <a:bodyPr wrap="none" anchor="ctr"/>
            <a:lstStyle/>
            <a:p>
              <a:endParaRPr lang="en-US"/>
            </a:p>
          </p:txBody>
        </p:sp>
        <p:sp>
          <p:nvSpPr>
            <p:cNvPr id="37913" name="Freeform 34"/>
            <p:cNvSpPr>
              <a:spLocks/>
            </p:cNvSpPr>
            <p:nvPr/>
          </p:nvSpPr>
          <p:spPr bwMode="auto">
            <a:xfrm>
              <a:off x="46815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7914" name="Freeform 35"/>
            <p:cNvSpPr>
              <a:spLocks/>
            </p:cNvSpPr>
            <p:nvPr/>
          </p:nvSpPr>
          <p:spPr bwMode="auto">
            <a:xfrm>
              <a:off x="46815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nvGrpSpPr>
            <p:cNvPr id="37915" name="Group 36"/>
            <p:cNvGrpSpPr>
              <a:grpSpLocks/>
            </p:cNvGrpSpPr>
            <p:nvPr/>
          </p:nvGrpSpPr>
          <p:grpSpPr bwMode="auto">
            <a:xfrm>
              <a:off x="5761038" y="4330700"/>
              <a:ext cx="914400" cy="1730375"/>
              <a:chOff x="1440" y="2592"/>
              <a:chExt cx="584" cy="1104"/>
            </a:xfrm>
          </p:grpSpPr>
          <p:sp>
            <p:nvSpPr>
              <p:cNvPr id="37935" name="AutoShape 37"/>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7936" name="Freeform 38"/>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7937" name="Freeform 39"/>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grpSp>
          <p:nvGrpSpPr>
            <p:cNvPr id="37916" name="Group 40"/>
            <p:cNvGrpSpPr>
              <a:grpSpLocks/>
            </p:cNvGrpSpPr>
            <p:nvPr/>
          </p:nvGrpSpPr>
          <p:grpSpPr bwMode="auto">
            <a:xfrm>
              <a:off x="6888163" y="4330700"/>
              <a:ext cx="914400" cy="1730375"/>
              <a:chOff x="1440" y="2592"/>
              <a:chExt cx="584" cy="1104"/>
            </a:xfrm>
          </p:grpSpPr>
          <p:sp>
            <p:nvSpPr>
              <p:cNvPr id="37932" name="AutoShape 41"/>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7933" name="Freeform 42"/>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7934" name="Freeform 43"/>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grpSp>
          <p:nvGrpSpPr>
            <p:cNvPr id="37917" name="Group 44"/>
            <p:cNvGrpSpPr>
              <a:grpSpLocks/>
            </p:cNvGrpSpPr>
            <p:nvPr/>
          </p:nvGrpSpPr>
          <p:grpSpPr bwMode="auto">
            <a:xfrm>
              <a:off x="8015288" y="4330700"/>
              <a:ext cx="914400" cy="1730375"/>
              <a:chOff x="1440" y="2592"/>
              <a:chExt cx="584" cy="1104"/>
            </a:xfrm>
          </p:grpSpPr>
          <p:sp>
            <p:nvSpPr>
              <p:cNvPr id="37929" name="AutoShape 45"/>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7930" name="Freeform 46"/>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7931" name="Freeform 47"/>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7918" name="Text Box 48"/>
            <p:cNvSpPr txBox="1">
              <a:spLocks noChangeArrowheads="1"/>
            </p:cNvSpPr>
            <p:nvPr/>
          </p:nvSpPr>
          <p:spPr bwMode="auto">
            <a:xfrm>
              <a:off x="4683125"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7919" name="Text Box 49"/>
            <p:cNvSpPr txBox="1">
              <a:spLocks noChangeArrowheads="1"/>
            </p:cNvSpPr>
            <p:nvPr/>
          </p:nvSpPr>
          <p:spPr bwMode="auto">
            <a:xfrm>
              <a:off x="47037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7920" name="Text Box 50"/>
            <p:cNvSpPr txBox="1">
              <a:spLocks noChangeArrowheads="1"/>
            </p:cNvSpPr>
            <p:nvPr/>
          </p:nvSpPr>
          <p:spPr bwMode="auto">
            <a:xfrm>
              <a:off x="80375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7921" name="Text Box 51"/>
            <p:cNvSpPr txBox="1">
              <a:spLocks noChangeArrowheads="1"/>
            </p:cNvSpPr>
            <p:nvPr/>
          </p:nvSpPr>
          <p:spPr bwMode="auto">
            <a:xfrm>
              <a:off x="57832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7922" name="Text Box 52"/>
            <p:cNvSpPr txBox="1">
              <a:spLocks noChangeArrowheads="1"/>
            </p:cNvSpPr>
            <p:nvPr/>
          </p:nvSpPr>
          <p:spPr bwMode="auto">
            <a:xfrm>
              <a:off x="69850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7923" name="Text Box 53"/>
            <p:cNvSpPr txBox="1">
              <a:spLocks noChangeArrowheads="1"/>
            </p:cNvSpPr>
            <p:nvPr/>
          </p:nvSpPr>
          <p:spPr bwMode="auto">
            <a:xfrm>
              <a:off x="47037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sp>
          <p:nvSpPr>
            <p:cNvPr id="37924" name="Text Box 54"/>
            <p:cNvSpPr txBox="1">
              <a:spLocks noChangeArrowheads="1"/>
            </p:cNvSpPr>
            <p:nvPr/>
          </p:nvSpPr>
          <p:spPr bwMode="auto">
            <a:xfrm>
              <a:off x="6885010" y="5684838"/>
              <a:ext cx="1036593" cy="306539"/>
            </a:xfrm>
            <a:prstGeom prst="rect">
              <a:avLst/>
            </a:prstGeom>
            <a:noFill/>
            <a:ln w="12700">
              <a:noFill/>
              <a:miter lim="800000"/>
              <a:headEnd/>
              <a:tailEnd/>
            </a:ln>
          </p:spPr>
          <p:txBody>
            <a:bodyPr wrap="none" lIns="90215" tIns="45107" rIns="90215" bIns="45107">
              <a:spAutoFit/>
            </a:bodyPr>
            <a:lstStyle/>
            <a:p>
              <a:pPr algn="ctr" defTabSz="901700"/>
              <a:r>
                <a:rPr lang="en-US" sz="1400" b="1"/>
                <a:t>Stripe 9 </a:t>
              </a:r>
            </a:p>
          </p:txBody>
        </p:sp>
        <p:sp>
          <p:nvSpPr>
            <p:cNvPr id="37925" name="Text Box 56"/>
            <p:cNvSpPr txBox="1">
              <a:spLocks noChangeArrowheads="1"/>
            </p:cNvSpPr>
            <p:nvPr/>
          </p:nvSpPr>
          <p:spPr bwMode="auto">
            <a:xfrm>
              <a:off x="80375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sp>
          <p:nvSpPr>
            <p:cNvPr id="37926" name="Text Box 57"/>
            <p:cNvSpPr txBox="1">
              <a:spLocks noChangeArrowheads="1"/>
            </p:cNvSpPr>
            <p:nvPr/>
          </p:nvSpPr>
          <p:spPr bwMode="auto">
            <a:xfrm>
              <a:off x="69103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sp>
          <p:nvSpPr>
            <p:cNvPr id="37927" name="Text Box 58"/>
            <p:cNvSpPr txBox="1">
              <a:spLocks noChangeArrowheads="1"/>
            </p:cNvSpPr>
            <p:nvPr/>
          </p:nvSpPr>
          <p:spPr bwMode="auto">
            <a:xfrm>
              <a:off x="57832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7928" name="AutoShape 61"/>
            <p:cNvSpPr>
              <a:spLocks/>
            </p:cNvSpPr>
            <p:nvPr/>
          </p:nvSpPr>
          <p:spPr bwMode="auto">
            <a:xfrm rot="-5394768">
              <a:off x="6575426" y="4219575"/>
              <a:ext cx="450850" cy="4283075"/>
            </a:xfrm>
            <a:prstGeom prst="leftBrace">
              <a:avLst>
                <a:gd name="adj1" fmla="val 52778"/>
                <a:gd name="adj2" fmla="val 50000"/>
              </a:avLst>
            </a:prstGeom>
            <a:noFill/>
            <a:ln w="12700">
              <a:solidFill>
                <a:schemeClr val="tx1"/>
              </a:solidFill>
              <a:round/>
              <a:headEnd/>
              <a:tailEnd/>
            </a:ln>
          </p:spPr>
          <p:txBody>
            <a:bodyPr wrap="none" anchor="ctr"/>
            <a:lstStyle/>
            <a:p>
              <a:endParaRPr lang="en-US"/>
            </a:p>
          </p:txBody>
        </p:sp>
      </p:gr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10</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683394" y="856648"/>
            <a:ext cx="7834964" cy="5871411"/>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558265" y="471638"/>
            <a:ext cx="8287352" cy="6150543"/>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Rectangle 71"/>
          <p:cNvSpPr/>
          <p:nvPr/>
        </p:nvSpPr>
        <p:spPr bwMode="auto">
          <a:xfrm>
            <a:off x="5224463" y="2235200"/>
            <a:ext cx="3019425" cy="2090738"/>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73" name="Rectangle 72"/>
          <p:cNvSpPr/>
          <p:nvPr/>
        </p:nvSpPr>
        <p:spPr bwMode="auto">
          <a:xfrm>
            <a:off x="5232400" y="4433888"/>
            <a:ext cx="3019425" cy="2090737"/>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71" name="Rectangle 70"/>
          <p:cNvSpPr/>
          <p:nvPr/>
        </p:nvSpPr>
        <p:spPr bwMode="auto">
          <a:xfrm>
            <a:off x="1778000" y="4521200"/>
            <a:ext cx="3019425" cy="2090738"/>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70" name="Rectangle 69"/>
          <p:cNvSpPr/>
          <p:nvPr/>
        </p:nvSpPr>
        <p:spPr bwMode="auto">
          <a:xfrm>
            <a:off x="1741488" y="2293938"/>
            <a:ext cx="3019425" cy="2089150"/>
          </a:xfrm>
          <a:prstGeom prst="rect">
            <a:avLst/>
          </a:prstGeom>
          <a:solidFill>
            <a:schemeClr val="accent1">
              <a:lumMod val="20000"/>
              <a:lumOff val="80000"/>
            </a:schemeClr>
          </a:solidFill>
          <a:ln w="9525" cap="flat" cmpd="sng" algn="ctr">
            <a:solidFill>
              <a:schemeClr val="accent1">
                <a:lumMod val="75000"/>
              </a:schemeClr>
            </a:solidFill>
            <a:prstDash val="solid"/>
            <a:round/>
            <a:headEnd type="none" w="med" len="med"/>
            <a:tailEnd type="none" w="med" len="med"/>
          </a:ln>
          <a:effectLst/>
        </p:spPr>
        <p:txBody>
          <a:bodyPr wrap="none"/>
          <a:lstStyle/>
          <a:p>
            <a:endParaRPr lang="en-US"/>
          </a:p>
        </p:txBody>
      </p:sp>
      <p:sp>
        <p:nvSpPr>
          <p:cNvPr id="38918" name="Rectangle 2"/>
          <p:cNvSpPr>
            <a:spLocks noGrp="1" noChangeArrowheads="1"/>
          </p:cNvSpPr>
          <p:nvPr>
            <p:ph type="title"/>
          </p:nvPr>
        </p:nvSpPr>
        <p:spPr>
          <a:noFill/>
        </p:spPr>
        <p:txBody>
          <a:bodyPr lIns="92407" tIns="45421" rIns="92407" bIns="45421"/>
          <a:lstStyle/>
          <a:p>
            <a:r>
              <a:rPr lang="en-US" smtClean="0">
                <a:solidFill>
                  <a:srgbClr val="0000FF"/>
                </a:solidFill>
                <a:ea typeface="ＭＳ Ｐゴシック" pitchFamily="34" charset="-128"/>
              </a:rPr>
              <a:t>Raid Level 1+0</a:t>
            </a:r>
          </a:p>
        </p:txBody>
      </p:sp>
      <p:sp>
        <p:nvSpPr>
          <p:cNvPr id="38919" name="Rectangle 3"/>
          <p:cNvSpPr>
            <a:spLocks noGrp="1" noChangeArrowheads="1"/>
          </p:cNvSpPr>
          <p:nvPr>
            <p:ph type="body" idx="1"/>
          </p:nvPr>
        </p:nvSpPr>
        <p:spPr>
          <a:xfrm>
            <a:off x="741363" y="1095375"/>
            <a:ext cx="7340600" cy="3741738"/>
          </a:xfrm>
          <a:noFill/>
        </p:spPr>
        <p:txBody>
          <a:bodyPr lIns="92407" tIns="45421" rIns="92407" bIns="45421"/>
          <a:lstStyle/>
          <a:p>
            <a:r>
              <a:rPr lang="en-US" sz="2000" smtClean="0">
                <a:solidFill>
                  <a:srgbClr val="000000"/>
                </a:solidFill>
                <a:ea typeface="ＭＳ Ｐゴシック" pitchFamily="34" charset="-128"/>
              </a:rPr>
              <a:t>Pair mirrors first.</a:t>
            </a:r>
          </a:p>
          <a:p>
            <a:r>
              <a:rPr lang="en-US" sz="2000" smtClean="0">
                <a:solidFill>
                  <a:srgbClr val="000000"/>
                </a:solidFill>
                <a:ea typeface="ＭＳ Ｐゴシック" pitchFamily="34" charset="-128"/>
              </a:rPr>
              <a:t>Then stripe on a set of  paired mirrors</a:t>
            </a:r>
          </a:p>
          <a:p>
            <a:r>
              <a:rPr lang="en-US" sz="2000" smtClean="0">
                <a:solidFill>
                  <a:srgbClr val="000000"/>
                </a:solidFill>
                <a:ea typeface="ＭＳ Ｐゴシック" pitchFamily="34" charset="-128"/>
              </a:rPr>
              <a:t>Better reliability than RAID 0+1</a:t>
            </a:r>
          </a:p>
        </p:txBody>
      </p:sp>
      <p:sp>
        <p:nvSpPr>
          <p:cNvPr id="38920" name="Text Box 4"/>
          <p:cNvSpPr txBox="1">
            <a:spLocks noChangeArrowheads="1"/>
          </p:cNvSpPr>
          <p:nvPr/>
        </p:nvSpPr>
        <p:spPr bwMode="auto">
          <a:xfrm>
            <a:off x="2641600" y="4089400"/>
            <a:ext cx="1109663" cy="276225"/>
          </a:xfrm>
          <a:prstGeom prst="rect">
            <a:avLst/>
          </a:prstGeom>
          <a:noFill/>
          <a:ln w="12700">
            <a:noFill/>
            <a:miter lim="800000"/>
            <a:headEnd/>
            <a:tailEnd/>
          </a:ln>
        </p:spPr>
        <p:txBody>
          <a:bodyPr wrap="none" lIns="90215" tIns="45107" rIns="90215" bIns="45107">
            <a:spAutoFit/>
          </a:bodyPr>
          <a:lstStyle/>
          <a:p>
            <a:pPr algn="ctr" defTabSz="901700"/>
            <a:r>
              <a:rPr lang="en-US" sz="1200" b="1"/>
              <a:t>Mirror pair</a:t>
            </a:r>
            <a:endParaRPr lang="en-US" b="1"/>
          </a:p>
        </p:txBody>
      </p:sp>
      <p:grpSp>
        <p:nvGrpSpPr>
          <p:cNvPr id="38921" name="Group 61"/>
          <p:cNvGrpSpPr>
            <a:grpSpLocks/>
          </p:cNvGrpSpPr>
          <p:nvPr/>
        </p:nvGrpSpPr>
        <p:grpSpPr bwMode="auto">
          <a:xfrm>
            <a:off x="2001838" y="2386013"/>
            <a:ext cx="914400" cy="1730375"/>
            <a:chOff x="274638" y="4330700"/>
            <a:chExt cx="914400" cy="1730375"/>
          </a:xfrm>
        </p:grpSpPr>
        <p:sp>
          <p:nvSpPr>
            <p:cNvPr id="38978" name="AutoShape 6"/>
            <p:cNvSpPr>
              <a:spLocks noChangeArrowheads="1"/>
            </p:cNvSpPr>
            <p:nvPr/>
          </p:nvSpPr>
          <p:spPr bwMode="auto">
            <a:xfrm>
              <a:off x="274638" y="4330700"/>
              <a:ext cx="901700" cy="1730375"/>
            </a:xfrm>
            <a:prstGeom prst="can">
              <a:avLst>
                <a:gd name="adj" fmla="val 47975"/>
              </a:avLst>
            </a:prstGeom>
            <a:noFill/>
            <a:ln w="12700">
              <a:solidFill>
                <a:schemeClr val="tx1"/>
              </a:solidFill>
              <a:round/>
              <a:headEnd/>
              <a:tailEnd/>
            </a:ln>
          </p:spPr>
          <p:txBody>
            <a:bodyPr wrap="none" anchor="ctr"/>
            <a:lstStyle/>
            <a:p>
              <a:endParaRPr lang="en-US"/>
            </a:p>
          </p:txBody>
        </p:sp>
        <p:sp>
          <p:nvSpPr>
            <p:cNvPr id="38979" name="Freeform 7"/>
            <p:cNvSpPr>
              <a:spLocks/>
            </p:cNvSpPr>
            <p:nvPr/>
          </p:nvSpPr>
          <p:spPr bwMode="auto">
            <a:xfrm>
              <a:off x="2746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80" name="Freeform 8"/>
            <p:cNvSpPr>
              <a:spLocks/>
            </p:cNvSpPr>
            <p:nvPr/>
          </p:nvSpPr>
          <p:spPr bwMode="auto">
            <a:xfrm>
              <a:off x="2746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81" name="Text Box 21"/>
            <p:cNvSpPr txBox="1">
              <a:spLocks noChangeArrowheads="1"/>
            </p:cNvSpPr>
            <p:nvPr/>
          </p:nvSpPr>
          <p:spPr bwMode="auto">
            <a:xfrm>
              <a:off x="325438"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8982" name="Text Box 22"/>
            <p:cNvSpPr txBox="1">
              <a:spLocks noChangeArrowheads="1"/>
            </p:cNvSpPr>
            <p:nvPr/>
          </p:nvSpPr>
          <p:spPr bwMode="auto">
            <a:xfrm>
              <a:off x="2968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8983" name="Text Box 26"/>
            <p:cNvSpPr txBox="1">
              <a:spLocks noChangeArrowheads="1"/>
            </p:cNvSpPr>
            <p:nvPr/>
          </p:nvSpPr>
          <p:spPr bwMode="auto">
            <a:xfrm>
              <a:off x="2968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grpSp>
      <p:grpSp>
        <p:nvGrpSpPr>
          <p:cNvPr id="38922" name="Group 65"/>
          <p:cNvGrpSpPr>
            <a:grpSpLocks/>
          </p:cNvGrpSpPr>
          <p:nvPr/>
        </p:nvGrpSpPr>
        <p:grpSpPr bwMode="auto">
          <a:xfrm>
            <a:off x="5570538" y="4432300"/>
            <a:ext cx="939800" cy="1730375"/>
            <a:chOff x="3581400" y="4330700"/>
            <a:chExt cx="939800" cy="1730375"/>
          </a:xfrm>
        </p:grpSpPr>
        <p:grpSp>
          <p:nvGrpSpPr>
            <p:cNvPr id="38971" name="Group 17"/>
            <p:cNvGrpSpPr>
              <a:grpSpLocks/>
            </p:cNvGrpSpPr>
            <p:nvPr/>
          </p:nvGrpSpPr>
          <p:grpSpPr bwMode="auto">
            <a:xfrm>
              <a:off x="3606800" y="4330700"/>
              <a:ext cx="914400" cy="1730375"/>
              <a:chOff x="1440" y="2592"/>
              <a:chExt cx="584" cy="1104"/>
            </a:xfrm>
          </p:grpSpPr>
          <p:sp>
            <p:nvSpPr>
              <p:cNvPr id="38975" name="AutoShape 18"/>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8976" name="Freeform 19"/>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77" name="Freeform 20"/>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8972" name="Text Box 23"/>
            <p:cNvSpPr txBox="1">
              <a:spLocks noChangeArrowheads="1"/>
            </p:cNvSpPr>
            <p:nvPr/>
          </p:nvSpPr>
          <p:spPr bwMode="auto">
            <a:xfrm>
              <a:off x="36306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8973" name="Text Box 28"/>
            <p:cNvSpPr txBox="1">
              <a:spLocks noChangeArrowheads="1"/>
            </p:cNvSpPr>
            <p:nvPr/>
          </p:nvSpPr>
          <p:spPr bwMode="auto">
            <a:xfrm>
              <a:off x="3581400" y="5608638"/>
              <a:ext cx="931863"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11</a:t>
              </a:r>
            </a:p>
          </p:txBody>
        </p:sp>
        <p:sp>
          <p:nvSpPr>
            <p:cNvPr id="38974" name="Text Box 29"/>
            <p:cNvSpPr txBox="1">
              <a:spLocks noChangeArrowheads="1"/>
            </p:cNvSpPr>
            <p:nvPr/>
          </p:nvSpPr>
          <p:spPr bwMode="auto">
            <a:xfrm>
              <a:off x="36306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grpSp>
      <p:grpSp>
        <p:nvGrpSpPr>
          <p:cNvPr id="38923" name="Group 63"/>
          <p:cNvGrpSpPr>
            <a:grpSpLocks/>
          </p:cNvGrpSpPr>
          <p:nvPr/>
        </p:nvGrpSpPr>
        <p:grpSpPr bwMode="auto">
          <a:xfrm>
            <a:off x="5556250" y="2414588"/>
            <a:ext cx="981075" cy="1730375"/>
            <a:chOff x="2479675" y="4330700"/>
            <a:chExt cx="981075" cy="1730375"/>
          </a:xfrm>
        </p:grpSpPr>
        <p:grpSp>
          <p:nvGrpSpPr>
            <p:cNvPr id="38964" name="Group 13"/>
            <p:cNvGrpSpPr>
              <a:grpSpLocks/>
            </p:cNvGrpSpPr>
            <p:nvPr/>
          </p:nvGrpSpPr>
          <p:grpSpPr bwMode="auto">
            <a:xfrm>
              <a:off x="2479675" y="4330700"/>
              <a:ext cx="914400" cy="1730375"/>
              <a:chOff x="1440" y="2592"/>
              <a:chExt cx="584" cy="1104"/>
            </a:xfrm>
          </p:grpSpPr>
          <p:sp>
            <p:nvSpPr>
              <p:cNvPr id="38968" name="AutoShape 14"/>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8969" name="Freeform 15"/>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70" name="Freeform 16"/>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8965" name="Text Box 25"/>
            <p:cNvSpPr txBox="1">
              <a:spLocks noChangeArrowheads="1"/>
            </p:cNvSpPr>
            <p:nvPr/>
          </p:nvSpPr>
          <p:spPr bwMode="auto">
            <a:xfrm>
              <a:off x="25781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8966" name="Text Box 27"/>
            <p:cNvSpPr txBox="1">
              <a:spLocks noChangeArrowheads="1"/>
            </p:cNvSpPr>
            <p:nvPr/>
          </p:nvSpPr>
          <p:spPr bwMode="auto">
            <a:xfrm>
              <a:off x="2528888" y="5684838"/>
              <a:ext cx="931862"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10</a:t>
              </a:r>
            </a:p>
          </p:txBody>
        </p:sp>
        <p:sp>
          <p:nvSpPr>
            <p:cNvPr id="38967" name="Text Box 30"/>
            <p:cNvSpPr txBox="1">
              <a:spLocks noChangeArrowheads="1"/>
            </p:cNvSpPr>
            <p:nvPr/>
          </p:nvSpPr>
          <p:spPr bwMode="auto">
            <a:xfrm>
              <a:off x="25034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grpSp>
      <p:grpSp>
        <p:nvGrpSpPr>
          <p:cNvPr id="38924" name="Group 64"/>
          <p:cNvGrpSpPr>
            <a:grpSpLocks/>
          </p:cNvGrpSpPr>
          <p:nvPr/>
        </p:nvGrpSpPr>
        <p:grpSpPr bwMode="auto">
          <a:xfrm>
            <a:off x="2005013" y="4548188"/>
            <a:ext cx="914400" cy="1730375"/>
            <a:chOff x="1352550" y="4330700"/>
            <a:chExt cx="914400" cy="1730375"/>
          </a:xfrm>
        </p:grpSpPr>
        <p:grpSp>
          <p:nvGrpSpPr>
            <p:cNvPr id="38957" name="Group 9"/>
            <p:cNvGrpSpPr>
              <a:grpSpLocks/>
            </p:cNvGrpSpPr>
            <p:nvPr/>
          </p:nvGrpSpPr>
          <p:grpSpPr bwMode="auto">
            <a:xfrm>
              <a:off x="1352550" y="4330700"/>
              <a:ext cx="914400" cy="1730375"/>
              <a:chOff x="1440" y="2592"/>
              <a:chExt cx="584" cy="1104"/>
            </a:xfrm>
          </p:grpSpPr>
          <p:sp>
            <p:nvSpPr>
              <p:cNvPr id="38961" name="AutoShape 10"/>
              <p:cNvSpPr>
                <a:spLocks noChangeArrowheads="1"/>
              </p:cNvSpPr>
              <p:nvPr/>
            </p:nvSpPr>
            <p:spPr bwMode="auto">
              <a:xfrm>
                <a:off x="1440" y="2592"/>
                <a:ext cx="576" cy="1104"/>
              </a:xfrm>
              <a:prstGeom prst="can">
                <a:avLst>
                  <a:gd name="adj" fmla="val 47917"/>
                </a:avLst>
              </a:prstGeom>
              <a:noFill/>
              <a:ln w="12700">
                <a:solidFill>
                  <a:schemeClr val="tx1"/>
                </a:solidFill>
                <a:round/>
                <a:headEnd/>
                <a:tailEnd/>
              </a:ln>
            </p:spPr>
            <p:txBody>
              <a:bodyPr wrap="none" anchor="ctr"/>
              <a:lstStyle/>
              <a:p>
                <a:endParaRPr lang="en-US"/>
              </a:p>
            </p:txBody>
          </p:sp>
          <p:sp>
            <p:nvSpPr>
              <p:cNvPr id="38962" name="Freeform 11"/>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63" name="Freeform 12"/>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grpSp>
        <p:sp>
          <p:nvSpPr>
            <p:cNvPr id="38958" name="Text Box 24"/>
            <p:cNvSpPr txBox="1">
              <a:spLocks noChangeArrowheads="1"/>
            </p:cNvSpPr>
            <p:nvPr/>
          </p:nvSpPr>
          <p:spPr bwMode="auto">
            <a:xfrm>
              <a:off x="13763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8959" name="Text Box 31"/>
            <p:cNvSpPr txBox="1">
              <a:spLocks noChangeArrowheads="1"/>
            </p:cNvSpPr>
            <p:nvPr/>
          </p:nvSpPr>
          <p:spPr bwMode="auto">
            <a:xfrm>
              <a:off x="13763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8960" name="Text Box 32"/>
            <p:cNvSpPr txBox="1">
              <a:spLocks noChangeArrowheads="1"/>
            </p:cNvSpPr>
            <p:nvPr/>
          </p:nvSpPr>
          <p:spPr bwMode="auto">
            <a:xfrm>
              <a:off x="1376363" y="56848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9</a:t>
              </a:r>
            </a:p>
          </p:txBody>
        </p:sp>
      </p:grpSp>
      <p:grpSp>
        <p:nvGrpSpPr>
          <p:cNvPr id="38925" name="Group 62"/>
          <p:cNvGrpSpPr>
            <a:grpSpLocks/>
          </p:cNvGrpSpPr>
          <p:nvPr/>
        </p:nvGrpSpPr>
        <p:grpSpPr bwMode="auto">
          <a:xfrm>
            <a:off x="3606800" y="2386013"/>
            <a:ext cx="914400" cy="1730375"/>
            <a:chOff x="4681538" y="4330700"/>
            <a:chExt cx="914400" cy="1730375"/>
          </a:xfrm>
        </p:grpSpPr>
        <p:sp>
          <p:nvSpPr>
            <p:cNvPr id="38951" name="AutoShape 33"/>
            <p:cNvSpPr>
              <a:spLocks noChangeArrowheads="1"/>
            </p:cNvSpPr>
            <p:nvPr/>
          </p:nvSpPr>
          <p:spPr bwMode="auto">
            <a:xfrm>
              <a:off x="4681538" y="4330700"/>
              <a:ext cx="901700" cy="1730375"/>
            </a:xfrm>
            <a:prstGeom prst="can">
              <a:avLst>
                <a:gd name="adj" fmla="val 47975"/>
              </a:avLst>
            </a:prstGeom>
            <a:solidFill>
              <a:schemeClr val="hlink"/>
            </a:solidFill>
            <a:ln w="12700">
              <a:solidFill>
                <a:schemeClr val="tx1"/>
              </a:solidFill>
              <a:round/>
              <a:headEnd/>
              <a:tailEnd/>
            </a:ln>
          </p:spPr>
          <p:txBody>
            <a:bodyPr wrap="none" anchor="ctr"/>
            <a:lstStyle/>
            <a:p>
              <a:endParaRPr lang="en-US"/>
            </a:p>
          </p:txBody>
        </p:sp>
        <p:sp>
          <p:nvSpPr>
            <p:cNvPr id="38952" name="Freeform 34"/>
            <p:cNvSpPr>
              <a:spLocks/>
            </p:cNvSpPr>
            <p:nvPr/>
          </p:nvSpPr>
          <p:spPr bwMode="auto">
            <a:xfrm>
              <a:off x="4681538" y="500697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53" name="Freeform 35"/>
            <p:cNvSpPr>
              <a:spLocks/>
            </p:cNvSpPr>
            <p:nvPr/>
          </p:nvSpPr>
          <p:spPr bwMode="auto">
            <a:xfrm>
              <a:off x="4681538" y="5457825"/>
              <a:ext cx="914400" cy="168275"/>
            </a:xfrm>
            <a:custGeom>
              <a:avLst/>
              <a:gdLst>
                <a:gd name="T0" fmla="*/ 0 w 584"/>
                <a:gd name="T1" fmla="*/ 0 h 107"/>
                <a:gd name="T2" fmla="*/ 2147483647 w 584"/>
                <a:gd name="T3" fmla="*/ 2147483647 h 107"/>
                <a:gd name="T4" fmla="*/ 2147483647 w 584"/>
                <a:gd name="T5" fmla="*/ 2147483647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noFill/>
            <a:ln w="12700" cap="flat" cmpd="sng">
              <a:solidFill>
                <a:schemeClr val="tx1"/>
              </a:solidFill>
              <a:prstDash val="solid"/>
              <a:round/>
              <a:headEnd type="none" w="med" len="med"/>
              <a:tailEnd type="none" w="med" len="med"/>
            </a:ln>
          </p:spPr>
          <p:txBody>
            <a:bodyPr/>
            <a:lstStyle/>
            <a:p>
              <a:endParaRPr lang="en-US"/>
            </a:p>
          </p:txBody>
        </p:sp>
        <p:sp>
          <p:nvSpPr>
            <p:cNvPr id="38954" name="Text Box 48"/>
            <p:cNvSpPr txBox="1">
              <a:spLocks noChangeArrowheads="1"/>
            </p:cNvSpPr>
            <p:nvPr/>
          </p:nvSpPr>
          <p:spPr bwMode="auto">
            <a:xfrm>
              <a:off x="4683125"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0</a:t>
              </a:r>
            </a:p>
          </p:txBody>
        </p:sp>
        <p:sp>
          <p:nvSpPr>
            <p:cNvPr id="38955" name="Text Box 49"/>
            <p:cNvSpPr txBox="1">
              <a:spLocks noChangeArrowheads="1"/>
            </p:cNvSpPr>
            <p:nvPr/>
          </p:nvSpPr>
          <p:spPr bwMode="auto">
            <a:xfrm>
              <a:off x="47037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4</a:t>
              </a:r>
            </a:p>
          </p:txBody>
        </p:sp>
        <p:sp>
          <p:nvSpPr>
            <p:cNvPr id="38956" name="Text Box 53"/>
            <p:cNvSpPr txBox="1">
              <a:spLocks noChangeArrowheads="1"/>
            </p:cNvSpPr>
            <p:nvPr/>
          </p:nvSpPr>
          <p:spPr bwMode="auto">
            <a:xfrm>
              <a:off x="4703763" y="56086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8</a:t>
              </a:r>
            </a:p>
          </p:txBody>
        </p:sp>
      </p:grpSp>
      <p:grpSp>
        <p:nvGrpSpPr>
          <p:cNvPr id="38926" name="Group 68"/>
          <p:cNvGrpSpPr>
            <a:grpSpLocks/>
          </p:cNvGrpSpPr>
          <p:nvPr/>
        </p:nvGrpSpPr>
        <p:grpSpPr bwMode="auto">
          <a:xfrm>
            <a:off x="7031038" y="4446588"/>
            <a:ext cx="941387" cy="1730375"/>
            <a:chOff x="7988300" y="4330700"/>
            <a:chExt cx="941388" cy="1730375"/>
          </a:xfrm>
        </p:grpSpPr>
        <p:grpSp>
          <p:nvGrpSpPr>
            <p:cNvPr id="38944" name="Group 44"/>
            <p:cNvGrpSpPr>
              <a:grpSpLocks/>
            </p:cNvGrpSpPr>
            <p:nvPr/>
          </p:nvGrpSpPr>
          <p:grpSpPr bwMode="auto">
            <a:xfrm>
              <a:off x="8015288" y="4330700"/>
              <a:ext cx="914400" cy="1730375"/>
              <a:chOff x="1440" y="2592"/>
              <a:chExt cx="584" cy="1104"/>
            </a:xfrm>
          </p:grpSpPr>
          <p:sp>
            <p:nvSpPr>
              <p:cNvPr id="38948" name="AutoShape 45"/>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8949" name="Freeform 46"/>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8950" name="Freeform 47"/>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8945" name="Text Box 50"/>
            <p:cNvSpPr txBox="1">
              <a:spLocks noChangeArrowheads="1"/>
            </p:cNvSpPr>
            <p:nvPr/>
          </p:nvSpPr>
          <p:spPr bwMode="auto">
            <a:xfrm>
              <a:off x="803751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3</a:t>
              </a:r>
            </a:p>
          </p:txBody>
        </p:sp>
        <p:sp>
          <p:nvSpPr>
            <p:cNvPr id="38946" name="Text Box 55"/>
            <p:cNvSpPr txBox="1">
              <a:spLocks noChangeArrowheads="1"/>
            </p:cNvSpPr>
            <p:nvPr/>
          </p:nvSpPr>
          <p:spPr bwMode="auto">
            <a:xfrm>
              <a:off x="7988300" y="5608638"/>
              <a:ext cx="931863"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11</a:t>
              </a:r>
            </a:p>
          </p:txBody>
        </p:sp>
        <p:sp>
          <p:nvSpPr>
            <p:cNvPr id="38947" name="Text Box 56"/>
            <p:cNvSpPr txBox="1">
              <a:spLocks noChangeArrowheads="1"/>
            </p:cNvSpPr>
            <p:nvPr/>
          </p:nvSpPr>
          <p:spPr bwMode="auto">
            <a:xfrm>
              <a:off x="8037513" y="515778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7</a:t>
              </a:r>
            </a:p>
          </p:txBody>
        </p:sp>
      </p:grpSp>
      <p:grpSp>
        <p:nvGrpSpPr>
          <p:cNvPr id="38927" name="Group 67"/>
          <p:cNvGrpSpPr>
            <a:grpSpLocks/>
          </p:cNvGrpSpPr>
          <p:nvPr/>
        </p:nvGrpSpPr>
        <p:grpSpPr bwMode="auto">
          <a:xfrm>
            <a:off x="6961188" y="2473325"/>
            <a:ext cx="981075" cy="1730375"/>
            <a:chOff x="6888163" y="4330700"/>
            <a:chExt cx="981075" cy="1730375"/>
          </a:xfrm>
        </p:grpSpPr>
        <p:grpSp>
          <p:nvGrpSpPr>
            <p:cNvPr id="38937" name="Group 40"/>
            <p:cNvGrpSpPr>
              <a:grpSpLocks/>
            </p:cNvGrpSpPr>
            <p:nvPr/>
          </p:nvGrpSpPr>
          <p:grpSpPr bwMode="auto">
            <a:xfrm>
              <a:off x="6888163" y="4330700"/>
              <a:ext cx="914400" cy="1730375"/>
              <a:chOff x="1440" y="2592"/>
              <a:chExt cx="584" cy="1104"/>
            </a:xfrm>
          </p:grpSpPr>
          <p:sp>
            <p:nvSpPr>
              <p:cNvPr id="38941" name="AutoShape 41"/>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8942" name="Freeform 42"/>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8943" name="Freeform 43"/>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8938" name="Text Box 52"/>
            <p:cNvSpPr txBox="1">
              <a:spLocks noChangeArrowheads="1"/>
            </p:cNvSpPr>
            <p:nvPr/>
          </p:nvSpPr>
          <p:spPr bwMode="auto">
            <a:xfrm>
              <a:off x="6985000" y="4781550"/>
              <a:ext cx="833438"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2</a:t>
              </a:r>
            </a:p>
          </p:txBody>
        </p:sp>
        <p:sp>
          <p:nvSpPr>
            <p:cNvPr id="38939" name="Text Box 54"/>
            <p:cNvSpPr txBox="1">
              <a:spLocks noChangeArrowheads="1"/>
            </p:cNvSpPr>
            <p:nvPr/>
          </p:nvSpPr>
          <p:spPr bwMode="auto">
            <a:xfrm>
              <a:off x="6937375" y="5684838"/>
              <a:ext cx="931863"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10</a:t>
              </a:r>
            </a:p>
          </p:txBody>
        </p:sp>
        <p:sp>
          <p:nvSpPr>
            <p:cNvPr id="38940" name="Text Box 57"/>
            <p:cNvSpPr txBox="1">
              <a:spLocks noChangeArrowheads="1"/>
            </p:cNvSpPr>
            <p:nvPr/>
          </p:nvSpPr>
          <p:spPr bwMode="auto">
            <a:xfrm>
              <a:off x="6910388"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6</a:t>
              </a:r>
            </a:p>
          </p:txBody>
        </p:sp>
      </p:grpSp>
      <p:grpSp>
        <p:nvGrpSpPr>
          <p:cNvPr id="38928" name="Group 66"/>
          <p:cNvGrpSpPr>
            <a:grpSpLocks/>
          </p:cNvGrpSpPr>
          <p:nvPr/>
        </p:nvGrpSpPr>
        <p:grpSpPr bwMode="auto">
          <a:xfrm>
            <a:off x="3525838" y="4562475"/>
            <a:ext cx="914400" cy="1730375"/>
            <a:chOff x="5761038" y="4330700"/>
            <a:chExt cx="914400" cy="1730375"/>
          </a:xfrm>
        </p:grpSpPr>
        <p:grpSp>
          <p:nvGrpSpPr>
            <p:cNvPr id="38930" name="Group 36"/>
            <p:cNvGrpSpPr>
              <a:grpSpLocks/>
            </p:cNvGrpSpPr>
            <p:nvPr/>
          </p:nvGrpSpPr>
          <p:grpSpPr bwMode="auto">
            <a:xfrm>
              <a:off x="5761038" y="4330700"/>
              <a:ext cx="914400" cy="1730375"/>
              <a:chOff x="1440" y="2592"/>
              <a:chExt cx="584" cy="1104"/>
            </a:xfrm>
          </p:grpSpPr>
          <p:sp>
            <p:nvSpPr>
              <p:cNvPr id="38934" name="AutoShape 37"/>
              <p:cNvSpPr>
                <a:spLocks noChangeArrowheads="1"/>
              </p:cNvSpPr>
              <p:nvPr/>
            </p:nvSpPr>
            <p:spPr bwMode="auto">
              <a:xfrm>
                <a:off x="1440" y="2592"/>
                <a:ext cx="576" cy="1104"/>
              </a:xfrm>
              <a:prstGeom prst="can">
                <a:avLst>
                  <a:gd name="adj" fmla="val 47917"/>
                </a:avLst>
              </a:prstGeom>
              <a:solidFill>
                <a:schemeClr val="hlink"/>
              </a:solidFill>
              <a:ln w="12700">
                <a:solidFill>
                  <a:schemeClr val="tx1"/>
                </a:solidFill>
                <a:round/>
                <a:headEnd/>
                <a:tailEnd/>
              </a:ln>
            </p:spPr>
            <p:txBody>
              <a:bodyPr wrap="none" anchor="ctr"/>
              <a:lstStyle/>
              <a:p>
                <a:endParaRPr lang="en-US"/>
              </a:p>
            </p:txBody>
          </p:sp>
          <p:sp>
            <p:nvSpPr>
              <p:cNvPr id="38935" name="Freeform 38"/>
              <p:cNvSpPr>
                <a:spLocks/>
              </p:cNvSpPr>
              <p:nvPr/>
            </p:nvSpPr>
            <p:spPr bwMode="auto">
              <a:xfrm>
                <a:off x="1440" y="3024"/>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sp>
            <p:nvSpPr>
              <p:cNvPr id="38936" name="Freeform 39"/>
              <p:cNvSpPr>
                <a:spLocks/>
              </p:cNvSpPr>
              <p:nvPr/>
            </p:nvSpPr>
            <p:spPr bwMode="auto">
              <a:xfrm>
                <a:off x="1440" y="3312"/>
                <a:ext cx="584" cy="107"/>
              </a:xfrm>
              <a:custGeom>
                <a:avLst/>
                <a:gdLst>
                  <a:gd name="T0" fmla="*/ 0 w 584"/>
                  <a:gd name="T1" fmla="*/ 0 h 107"/>
                  <a:gd name="T2" fmla="*/ 296 w 584"/>
                  <a:gd name="T3" fmla="*/ 104 h 107"/>
                  <a:gd name="T4" fmla="*/ 584 w 584"/>
                  <a:gd name="T5" fmla="*/ 16 h 107"/>
                  <a:gd name="T6" fmla="*/ 0 60000 65536"/>
                  <a:gd name="T7" fmla="*/ 0 60000 65536"/>
                  <a:gd name="T8" fmla="*/ 0 60000 65536"/>
                  <a:gd name="T9" fmla="*/ 0 w 584"/>
                  <a:gd name="T10" fmla="*/ 0 h 107"/>
                  <a:gd name="T11" fmla="*/ 584 w 584"/>
                  <a:gd name="T12" fmla="*/ 107 h 107"/>
                </a:gdLst>
                <a:ahLst/>
                <a:cxnLst>
                  <a:cxn ang="T6">
                    <a:pos x="T0" y="T1"/>
                  </a:cxn>
                  <a:cxn ang="T7">
                    <a:pos x="T2" y="T3"/>
                  </a:cxn>
                  <a:cxn ang="T8">
                    <a:pos x="T4" y="T5"/>
                  </a:cxn>
                </a:cxnLst>
                <a:rect l="T9" t="T10" r="T11" b="T12"/>
                <a:pathLst>
                  <a:path w="584" h="107">
                    <a:moveTo>
                      <a:pt x="0" y="0"/>
                    </a:moveTo>
                    <a:cubicBezTo>
                      <a:pt x="49" y="17"/>
                      <a:pt x="199" y="101"/>
                      <a:pt x="296" y="104"/>
                    </a:cubicBezTo>
                    <a:cubicBezTo>
                      <a:pt x="393" y="107"/>
                      <a:pt x="524" y="34"/>
                      <a:pt x="584" y="16"/>
                    </a:cubicBezTo>
                  </a:path>
                </a:pathLst>
              </a:custGeom>
              <a:solidFill>
                <a:schemeClr val="hlink"/>
              </a:solidFill>
              <a:ln w="12700" cap="flat" cmpd="sng">
                <a:solidFill>
                  <a:schemeClr val="tx1"/>
                </a:solidFill>
                <a:prstDash val="solid"/>
                <a:round/>
                <a:headEnd type="none" w="med" len="med"/>
                <a:tailEnd type="none" w="med" len="med"/>
              </a:ln>
            </p:spPr>
            <p:txBody>
              <a:bodyPr/>
              <a:lstStyle/>
              <a:p>
                <a:endParaRPr lang="en-US"/>
              </a:p>
            </p:txBody>
          </p:sp>
        </p:grpSp>
        <p:sp>
          <p:nvSpPr>
            <p:cNvPr id="38931" name="Text Box 51"/>
            <p:cNvSpPr txBox="1">
              <a:spLocks noChangeArrowheads="1"/>
            </p:cNvSpPr>
            <p:nvPr/>
          </p:nvSpPr>
          <p:spPr bwMode="auto">
            <a:xfrm>
              <a:off x="5783263" y="478155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1</a:t>
              </a:r>
            </a:p>
          </p:txBody>
        </p:sp>
        <p:sp>
          <p:nvSpPr>
            <p:cNvPr id="38932" name="Text Box 58"/>
            <p:cNvSpPr txBox="1">
              <a:spLocks noChangeArrowheads="1"/>
            </p:cNvSpPr>
            <p:nvPr/>
          </p:nvSpPr>
          <p:spPr bwMode="auto">
            <a:xfrm>
              <a:off x="5783263" y="5232400"/>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5</a:t>
              </a:r>
            </a:p>
          </p:txBody>
        </p:sp>
        <p:sp>
          <p:nvSpPr>
            <p:cNvPr id="38933" name="Text Box 59"/>
            <p:cNvSpPr txBox="1">
              <a:spLocks noChangeArrowheads="1"/>
            </p:cNvSpPr>
            <p:nvPr/>
          </p:nvSpPr>
          <p:spPr bwMode="auto">
            <a:xfrm>
              <a:off x="5783263" y="5684838"/>
              <a:ext cx="833437" cy="301625"/>
            </a:xfrm>
            <a:prstGeom prst="rect">
              <a:avLst/>
            </a:prstGeom>
            <a:noFill/>
            <a:ln w="12700">
              <a:noFill/>
              <a:miter lim="800000"/>
              <a:headEnd/>
              <a:tailEnd/>
            </a:ln>
          </p:spPr>
          <p:txBody>
            <a:bodyPr wrap="none" lIns="90215" tIns="45107" rIns="90215" bIns="45107">
              <a:spAutoFit/>
            </a:bodyPr>
            <a:lstStyle/>
            <a:p>
              <a:pPr algn="ctr" defTabSz="901700"/>
              <a:r>
                <a:rPr lang="en-US" sz="1400" b="1"/>
                <a:t>Stripe 9</a:t>
              </a:r>
            </a:p>
          </p:txBody>
        </p:sp>
      </p:grpSp>
      <p:sp>
        <p:nvSpPr>
          <p:cNvPr id="38929" name="AutoShape 60"/>
          <p:cNvSpPr>
            <a:spLocks/>
          </p:cNvSpPr>
          <p:nvPr/>
        </p:nvSpPr>
        <p:spPr bwMode="auto">
          <a:xfrm rot="-5394768">
            <a:off x="2920207" y="3017043"/>
            <a:ext cx="450850" cy="2532063"/>
          </a:xfrm>
          <a:prstGeom prst="leftBrace">
            <a:avLst>
              <a:gd name="adj1" fmla="val 52782"/>
              <a:gd name="adj2" fmla="val 50000"/>
            </a:avLst>
          </a:prstGeom>
          <a:noFill/>
          <a:ln w="12700">
            <a:solidFill>
              <a:schemeClr val="tx1"/>
            </a:solidFill>
            <a:round/>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2, RAID 3</a:t>
            </a:r>
            <a:endParaRPr lang="en-US" dirty="0"/>
          </a:p>
        </p:txBody>
      </p:sp>
      <p:sp>
        <p:nvSpPr>
          <p:cNvPr id="3" name="Content Placeholder 2"/>
          <p:cNvSpPr>
            <a:spLocks noGrp="1"/>
          </p:cNvSpPr>
          <p:nvPr>
            <p:ph idx="1"/>
          </p:nvPr>
        </p:nvSpPr>
        <p:spPr/>
        <p:txBody>
          <a:bodyPr/>
          <a:lstStyle/>
          <a:p>
            <a:r>
              <a:rPr lang="en-US" dirty="0" smtClean="0"/>
              <a:t>RAID 2 Uses hamming code for error detection &amp; correction</a:t>
            </a:r>
          </a:p>
          <a:p>
            <a:r>
              <a:rPr lang="en-US" dirty="0" smtClean="0"/>
              <a:t>Uses Log (N) + 1 redundant disk </a:t>
            </a:r>
          </a:p>
          <a:p>
            <a:r>
              <a:rPr lang="en-US" dirty="0" smtClean="0"/>
              <a:t>Uses BIT interleaved Parity</a:t>
            </a:r>
          </a:p>
          <a:p>
            <a:r>
              <a:rPr lang="en-US" dirty="0" smtClean="0"/>
              <a:t>Require synchronized disk access</a:t>
            </a:r>
          </a:p>
          <a:p>
            <a:r>
              <a:rPr lang="en-US" dirty="0" smtClean="0"/>
              <a:t>RAID 2 has no longer any practical significance </a:t>
            </a:r>
          </a:p>
          <a:p>
            <a:r>
              <a:rPr lang="en-US" dirty="0" smtClean="0"/>
              <a:t>RAID 3  uses  single parity disk</a:t>
            </a:r>
          </a:p>
          <a:p>
            <a:r>
              <a:rPr lang="en-US" dirty="0" smtClean="0"/>
              <a:t>RAID 3 gives high data transfer &amp; low I/O rate </a:t>
            </a:r>
          </a:p>
          <a:p>
            <a:r>
              <a:rPr lang="en-US" dirty="0" smtClean="0"/>
              <a:t>All disks are involved in read &amp; write operation</a:t>
            </a:r>
          </a:p>
          <a:p>
            <a:r>
              <a:rPr lang="en-US" dirty="0" smtClean="0"/>
              <a:t>RAID 3 does not involve any write penalty </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RAID 4 &amp; 5</a:t>
            </a:r>
            <a:endParaRPr lang="en-US" dirty="0"/>
          </a:p>
        </p:txBody>
      </p:sp>
      <p:sp>
        <p:nvSpPr>
          <p:cNvPr id="3" name="Content Placeholder 2"/>
          <p:cNvSpPr>
            <a:spLocks noGrp="1"/>
          </p:cNvSpPr>
          <p:nvPr>
            <p:ph idx="1"/>
          </p:nvPr>
        </p:nvSpPr>
        <p:spPr/>
        <p:txBody>
          <a:bodyPr/>
          <a:lstStyle/>
          <a:p>
            <a:r>
              <a:rPr lang="en-US" dirty="0" smtClean="0"/>
              <a:t>RAID 4 I uses Block interleaved parity</a:t>
            </a:r>
          </a:p>
          <a:p>
            <a:r>
              <a:rPr lang="en-US" dirty="0" smtClean="0"/>
              <a:t>Independent disk access</a:t>
            </a:r>
          </a:p>
          <a:p>
            <a:r>
              <a:rPr lang="en-US" dirty="0" smtClean="0"/>
              <a:t>High data transfer and high I/O rate possible </a:t>
            </a:r>
          </a:p>
          <a:p>
            <a:r>
              <a:rPr lang="en-US" dirty="0" smtClean="0"/>
              <a:t>P = A     B        C</a:t>
            </a:r>
          </a:p>
          <a:p>
            <a:r>
              <a:rPr lang="en-US" dirty="0" smtClean="0"/>
              <a:t>If Disk A is lost then  Find P     A and XOR it on both sides of expression</a:t>
            </a:r>
          </a:p>
          <a:p>
            <a:r>
              <a:rPr lang="en-US" dirty="0" smtClean="0">
                <a:solidFill>
                  <a:srgbClr val="C00000"/>
                </a:solidFill>
              </a:rPr>
              <a:t>P      </a:t>
            </a:r>
            <a:r>
              <a:rPr lang="en-US" dirty="0" err="1" smtClean="0">
                <a:solidFill>
                  <a:srgbClr val="C00000"/>
                </a:solidFill>
              </a:rPr>
              <a:t>P</a:t>
            </a:r>
            <a:r>
              <a:rPr lang="en-US" dirty="0" smtClean="0"/>
              <a:t>       A   =   </a:t>
            </a:r>
            <a:r>
              <a:rPr lang="en-US" dirty="0" smtClean="0">
                <a:solidFill>
                  <a:srgbClr val="C00000"/>
                </a:solidFill>
              </a:rPr>
              <a:t>A        </a:t>
            </a:r>
            <a:r>
              <a:rPr lang="en-US" dirty="0" err="1" smtClean="0">
                <a:solidFill>
                  <a:srgbClr val="C00000"/>
                </a:solidFill>
              </a:rPr>
              <a:t>A</a:t>
            </a:r>
            <a:r>
              <a:rPr lang="en-US" dirty="0" smtClean="0"/>
              <a:t>        P       B     C </a:t>
            </a:r>
          </a:p>
          <a:p>
            <a:r>
              <a:rPr lang="en-US" dirty="0" smtClean="0"/>
              <a:t>RAID 4 Has write penalty </a:t>
            </a:r>
            <a:endParaRPr lang="en-US" dirty="0"/>
          </a:p>
        </p:txBody>
      </p:sp>
      <p:sp>
        <p:nvSpPr>
          <p:cNvPr id="4" name="Flowchart: Or 3"/>
          <p:cNvSpPr/>
          <p:nvPr/>
        </p:nvSpPr>
        <p:spPr bwMode="auto">
          <a:xfrm>
            <a:off x="1848050" y="2492944"/>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Flowchart: Or 4"/>
          <p:cNvSpPr/>
          <p:nvPr/>
        </p:nvSpPr>
        <p:spPr bwMode="auto">
          <a:xfrm>
            <a:off x="2414336" y="2500965"/>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6" name="Flowchart: Or 5"/>
          <p:cNvSpPr/>
          <p:nvPr/>
        </p:nvSpPr>
        <p:spPr bwMode="auto">
          <a:xfrm>
            <a:off x="4118008" y="2866725"/>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8" name="Flowchart: Or 7"/>
          <p:cNvSpPr/>
          <p:nvPr/>
        </p:nvSpPr>
        <p:spPr bwMode="auto">
          <a:xfrm>
            <a:off x="1451810" y="3193984"/>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9" name="Flowchart: Or 8"/>
          <p:cNvSpPr/>
          <p:nvPr/>
        </p:nvSpPr>
        <p:spPr bwMode="auto">
          <a:xfrm>
            <a:off x="2010076" y="3242110"/>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0" name="Flowchart: Or 9"/>
          <p:cNvSpPr/>
          <p:nvPr/>
        </p:nvSpPr>
        <p:spPr bwMode="auto">
          <a:xfrm>
            <a:off x="3288631" y="3240506"/>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1" name="Flowchart: Or 10"/>
          <p:cNvSpPr/>
          <p:nvPr/>
        </p:nvSpPr>
        <p:spPr bwMode="auto">
          <a:xfrm>
            <a:off x="3989671" y="3219652"/>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2" name="Flowchart: Or 11"/>
          <p:cNvSpPr/>
          <p:nvPr/>
        </p:nvSpPr>
        <p:spPr bwMode="auto">
          <a:xfrm>
            <a:off x="4634563" y="3200401"/>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3" name="Flowchart: Or 12"/>
          <p:cNvSpPr/>
          <p:nvPr/>
        </p:nvSpPr>
        <p:spPr bwMode="auto">
          <a:xfrm>
            <a:off x="5163953" y="3210026"/>
            <a:ext cx="192505" cy="105878"/>
          </a:xfrm>
          <a:prstGeom prst="flowChartOr">
            <a:avLst/>
          </a:prstGeom>
          <a:solidFill>
            <a:schemeClr val="bg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z="2400" smtClean="0">
                <a:ea typeface="ＭＳ Ｐゴシック" pitchFamily="34" charset="-128"/>
              </a:rPr>
              <a:t>RAID 5</a:t>
            </a:r>
          </a:p>
        </p:txBody>
      </p:sp>
      <p:pic>
        <p:nvPicPr>
          <p:cNvPr id="35843" name="Picture 3" descr="raid5.gif"/>
          <p:cNvPicPr>
            <a:picLocks noChangeAspect="1"/>
          </p:cNvPicPr>
          <p:nvPr/>
        </p:nvPicPr>
        <p:blipFill>
          <a:blip r:embed="rId3"/>
          <a:srcRect/>
          <a:stretch>
            <a:fillRect/>
          </a:stretch>
        </p:blipFill>
        <p:spPr bwMode="auto">
          <a:xfrm>
            <a:off x="1939925" y="1346200"/>
            <a:ext cx="6318250" cy="5149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ea typeface="ＭＳ Ｐゴシック" pitchFamily="34" charset="-128"/>
              </a:rPr>
              <a:t>6 RAID Levels</a:t>
            </a:r>
            <a:endParaRPr lang="en-US" sz="2400" smtClean="0">
              <a:ea typeface="ＭＳ Ｐゴシック" pitchFamily="34" charset="-128"/>
            </a:endParaRPr>
          </a:p>
        </p:txBody>
      </p:sp>
      <p:pic>
        <p:nvPicPr>
          <p:cNvPr id="36867" name="Picture 6"/>
          <p:cNvPicPr>
            <a:picLocks noChangeAspect="1" noChangeArrowheads="1"/>
          </p:cNvPicPr>
          <p:nvPr/>
        </p:nvPicPr>
        <p:blipFill>
          <a:blip r:embed="rId3"/>
          <a:srcRect/>
          <a:stretch>
            <a:fillRect/>
          </a:stretch>
        </p:blipFill>
        <p:spPr bwMode="auto">
          <a:xfrm>
            <a:off x="2474913" y="982663"/>
            <a:ext cx="3609975" cy="5473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RAID DP</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731520" y="1145406"/>
            <a:ext cx="6889274" cy="4706754"/>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Recovery from failure </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529390" y="1857675"/>
            <a:ext cx="8171848" cy="3768609"/>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84238" y="204788"/>
            <a:ext cx="7800976" cy="576262"/>
          </a:xfrm>
        </p:spPr>
        <p:txBody>
          <a:bodyPr/>
          <a:lstStyle/>
          <a:p>
            <a:pPr eaLnBrk="1" hangingPunct="1"/>
            <a:r>
              <a:rPr lang="en-US" smtClean="0">
                <a:ea typeface="ＭＳ Ｐゴシック" pitchFamily="34" charset="-128"/>
              </a:rPr>
              <a:t>Disk Attachment</a:t>
            </a:r>
          </a:p>
        </p:txBody>
      </p:sp>
      <p:sp>
        <p:nvSpPr>
          <p:cNvPr id="7171" name="Rectangle 3"/>
          <p:cNvSpPr>
            <a:spLocks noGrp="1" noChangeArrowheads="1"/>
          </p:cNvSpPr>
          <p:nvPr>
            <p:ph type="body" idx="1"/>
          </p:nvPr>
        </p:nvSpPr>
        <p:spPr>
          <a:xfrm>
            <a:off x="357188" y="2544763"/>
            <a:ext cx="8229600" cy="4530725"/>
          </a:xfrm>
        </p:spPr>
        <p:txBody>
          <a:bodyPr/>
          <a:lstStyle/>
          <a:p>
            <a:r>
              <a:rPr lang="en-US" smtClean="0">
                <a:ea typeface="ＭＳ Ｐゴシック" pitchFamily="34" charset="-128"/>
              </a:rPr>
              <a:t>Drive attached to computer via </a:t>
            </a:r>
            <a:r>
              <a:rPr lang="en-US" b="1" smtClean="0">
                <a:solidFill>
                  <a:srgbClr val="3366FF"/>
                </a:solidFill>
                <a:ea typeface="ＭＳ Ｐゴシック" pitchFamily="34" charset="-128"/>
              </a:rPr>
              <a:t>I/O bus</a:t>
            </a:r>
            <a:endParaRPr lang="en-US" smtClean="0">
              <a:ea typeface="ＭＳ Ｐゴシック" pitchFamily="34" charset="-128"/>
            </a:endParaRPr>
          </a:p>
          <a:p>
            <a:r>
              <a:rPr lang="en-US" smtClean="0">
                <a:ea typeface="ＭＳ Ｐゴシック" pitchFamily="34" charset="-128"/>
              </a:rPr>
              <a:t>USB</a:t>
            </a:r>
          </a:p>
          <a:p>
            <a:r>
              <a:rPr lang="en-US" smtClean="0">
                <a:ea typeface="ＭＳ Ｐゴシック" pitchFamily="34" charset="-128"/>
              </a:rPr>
              <a:t>SATA  (replacing ATA, PATA, EIDE)</a:t>
            </a:r>
          </a:p>
          <a:p>
            <a:r>
              <a:rPr lang="en-US" smtClean="0">
                <a:ea typeface="ＭＳ Ｐゴシック" pitchFamily="34" charset="-128"/>
              </a:rPr>
              <a:t>SCSI </a:t>
            </a:r>
          </a:p>
          <a:p>
            <a:pPr lvl="1"/>
            <a:r>
              <a:rPr lang="en-US" smtClean="0">
                <a:ea typeface="ＭＳ Ｐゴシック" pitchFamily="34" charset="-128"/>
              </a:rPr>
              <a:t>itself is a bus, up to 16 devices on one cable, </a:t>
            </a:r>
            <a:r>
              <a:rPr lang="en-US" b="1" smtClean="0">
                <a:solidFill>
                  <a:srgbClr val="3366FF"/>
                </a:solidFill>
                <a:ea typeface="ＭＳ Ｐゴシック" pitchFamily="34" charset="-128"/>
              </a:rPr>
              <a:t>SCSI initiator</a:t>
            </a:r>
            <a:r>
              <a:rPr lang="en-US" smtClean="0">
                <a:solidFill>
                  <a:srgbClr val="3366FF"/>
                </a:solidFill>
                <a:ea typeface="ＭＳ Ｐゴシック" pitchFamily="34" charset="-128"/>
              </a:rPr>
              <a:t> </a:t>
            </a:r>
            <a:r>
              <a:rPr lang="en-US" smtClean="0">
                <a:ea typeface="ＭＳ Ｐゴシック" pitchFamily="34" charset="-128"/>
              </a:rPr>
              <a:t>requests operation and </a:t>
            </a:r>
            <a:r>
              <a:rPr lang="en-US" b="1" smtClean="0">
                <a:solidFill>
                  <a:srgbClr val="3366FF"/>
                </a:solidFill>
                <a:ea typeface="ＭＳ Ｐゴシック" pitchFamily="34" charset="-128"/>
              </a:rPr>
              <a:t>SCSI targets</a:t>
            </a:r>
            <a:r>
              <a:rPr lang="en-US" smtClean="0">
                <a:solidFill>
                  <a:srgbClr val="3366FF"/>
                </a:solidFill>
                <a:ea typeface="ＭＳ Ｐゴシック" pitchFamily="34" charset="-128"/>
              </a:rPr>
              <a:t> </a:t>
            </a:r>
            <a:r>
              <a:rPr lang="en-US" smtClean="0">
                <a:ea typeface="ＭＳ Ｐゴシック" pitchFamily="34" charset="-128"/>
              </a:rPr>
              <a:t>perform tasks </a:t>
            </a:r>
          </a:p>
          <a:p>
            <a:r>
              <a:rPr lang="en-US" smtClean="0">
                <a:ea typeface="ＭＳ Ｐゴシック" pitchFamily="34" charset="-128"/>
              </a:rPr>
              <a:t>FC  (Fiber Channel) is high-speed serial architecture</a:t>
            </a:r>
          </a:p>
          <a:p>
            <a:pPr lvl="1"/>
            <a:r>
              <a:rPr lang="en-US" smtClean="0">
                <a:ea typeface="ＭＳ Ｐゴシック" pitchFamily="34" charset="-128"/>
              </a:rPr>
              <a:t>Can be switched fabric with 24-bit address space – the basis of </a:t>
            </a:r>
            <a:r>
              <a:rPr lang="en-US" b="1" smtClean="0">
                <a:solidFill>
                  <a:srgbClr val="3366FF"/>
                </a:solidFill>
                <a:ea typeface="ＭＳ Ｐゴシック" pitchFamily="34" charset="-128"/>
              </a:rPr>
              <a:t>storage</a:t>
            </a:r>
            <a:r>
              <a:rPr lang="en-US" smtClean="0">
                <a:solidFill>
                  <a:srgbClr val="3366FF"/>
                </a:solidFill>
                <a:ea typeface="ＭＳ Ｐゴシック" pitchFamily="34" charset="-128"/>
              </a:rPr>
              <a:t> </a:t>
            </a:r>
            <a:r>
              <a:rPr lang="en-US" b="1" smtClean="0">
                <a:solidFill>
                  <a:srgbClr val="3366FF"/>
                </a:solidFill>
                <a:ea typeface="ＭＳ Ｐゴシック" pitchFamily="34" charset="-128"/>
              </a:rPr>
              <a:t>area networks</a:t>
            </a:r>
            <a:r>
              <a:rPr lang="en-US" b="1" smtClean="0">
                <a:ea typeface="ＭＳ Ｐゴシック" pitchFamily="34" charset="-128"/>
              </a:rPr>
              <a:t> </a:t>
            </a:r>
            <a:r>
              <a:rPr lang="en-US" b="1" smtClean="0">
                <a:solidFill>
                  <a:srgbClr val="3366FF"/>
                </a:solidFill>
                <a:ea typeface="ＭＳ Ｐゴシック" pitchFamily="34" charset="-128"/>
              </a:rPr>
              <a:t>(SAN</a:t>
            </a:r>
            <a:r>
              <a:rPr lang="en-US" smtClean="0">
                <a:ea typeface="ＭＳ Ｐゴシック" pitchFamily="34" charset="-128"/>
              </a:rPr>
              <a:t>s</a:t>
            </a:r>
            <a:r>
              <a:rPr lang="en-US" b="1" smtClean="0">
                <a:solidFill>
                  <a:srgbClr val="3366FF"/>
                </a:solidFill>
                <a:ea typeface="ＭＳ Ｐゴシック" pitchFamily="34" charset="-128"/>
              </a:rPr>
              <a:t>)</a:t>
            </a:r>
            <a:r>
              <a:rPr lang="en-US" smtClean="0">
                <a:ea typeface="ＭＳ Ｐゴシック" pitchFamily="34" charset="-128"/>
              </a:rPr>
              <a:t> in which many hosts attach to many storage units</a:t>
            </a:r>
          </a:p>
          <a:p>
            <a:pPr lvl="1"/>
            <a:r>
              <a:rPr lang="en-US" smtClean="0">
                <a:ea typeface="ＭＳ Ｐゴシック" pitchFamily="34" charset="-128"/>
              </a:rPr>
              <a:t>Can be </a:t>
            </a:r>
            <a:r>
              <a:rPr lang="en-US" b="1" smtClean="0">
                <a:solidFill>
                  <a:srgbClr val="3366FF"/>
                </a:solidFill>
                <a:ea typeface="ＭＳ Ｐゴシック" pitchFamily="34" charset="-128"/>
              </a:rPr>
              <a:t>arbitrated loop (FC-AL)</a:t>
            </a:r>
            <a:r>
              <a:rPr lang="en-US" smtClean="0">
                <a:ea typeface="ＭＳ Ｐゴシック" pitchFamily="34" charset="-128"/>
              </a:rPr>
              <a:t> of 126 devices</a:t>
            </a:r>
          </a:p>
        </p:txBody>
      </p:sp>
      <p:pic>
        <p:nvPicPr>
          <p:cNvPr id="7172" name="Picture 4" descr="SCSICHAN.GIF"/>
          <p:cNvPicPr>
            <a:picLocks noChangeAspect="1"/>
          </p:cNvPicPr>
          <p:nvPr/>
        </p:nvPicPr>
        <p:blipFill>
          <a:blip r:embed="rId3"/>
          <a:srcRect/>
          <a:stretch>
            <a:fillRect/>
          </a:stretch>
        </p:blipFill>
        <p:spPr bwMode="auto">
          <a:xfrm>
            <a:off x="5024438" y="0"/>
            <a:ext cx="2770187" cy="2581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587142" y="952901"/>
            <a:ext cx="8239224" cy="5043638"/>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500514" y="2160588"/>
            <a:ext cx="8085221" cy="3884077"/>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558265" y="972152"/>
            <a:ext cx="8104472" cy="4880008"/>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471638" y="1174281"/>
            <a:ext cx="8306601" cy="4822257"/>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490888" y="1540043"/>
            <a:ext cx="8345103" cy="4764504"/>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847023" y="2047874"/>
            <a:ext cx="7911965" cy="3650281"/>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442762" y="1068404"/>
            <a:ext cx="8518358" cy="4475748"/>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712269" y="991403"/>
            <a:ext cx="8133348" cy="4947384"/>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 </a:t>
            </a:r>
            <a:endParaRPr lang="en-US" dirty="0"/>
          </a:p>
        </p:txBody>
      </p:sp>
      <p:sp>
        <p:nvSpPr>
          <p:cNvPr id="3" name="Content Placeholder 2"/>
          <p:cNvSpPr>
            <a:spLocks noGrp="1"/>
          </p:cNvSpPr>
          <p:nvPr>
            <p:ph idx="1"/>
          </p:nvPr>
        </p:nvSpPr>
        <p:spPr/>
        <p:txBody>
          <a:bodyPr/>
          <a:lstStyle/>
          <a:p>
            <a:r>
              <a:rPr lang="en-US" dirty="0" smtClean="0"/>
              <a:t>Used by OS to speedup slow operation</a:t>
            </a:r>
          </a:p>
          <a:p>
            <a:r>
              <a:rPr lang="en-US" dirty="0" smtClean="0"/>
              <a:t>In disk subsystems , Caches are designed to accelerate read, write  access to physical hard disk </a:t>
            </a:r>
          </a:p>
          <a:p>
            <a:pPr lvl="1"/>
            <a:r>
              <a:rPr lang="en-US" dirty="0" smtClean="0"/>
              <a:t>Cache on hard disk</a:t>
            </a:r>
          </a:p>
          <a:p>
            <a:pPr lvl="1"/>
            <a:r>
              <a:rPr lang="en-US" dirty="0" smtClean="0"/>
              <a:t>Cache on controller </a:t>
            </a:r>
          </a:p>
          <a:p>
            <a:pPr lvl="2"/>
            <a:r>
              <a:rPr lang="en-US" dirty="0" smtClean="0"/>
              <a:t>Read cache</a:t>
            </a:r>
          </a:p>
          <a:p>
            <a:pPr lvl="2"/>
            <a:r>
              <a:rPr lang="en-US" dirty="0" smtClean="0"/>
              <a:t>Write cache </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 on hard disk</a:t>
            </a:r>
            <a:endParaRPr lang="en-US" dirty="0"/>
          </a:p>
        </p:txBody>
      </p:sp>
      <p:sp>
        <p:nvSpPr>
          <p:cNvPr id="3" name="Content Placeholder 2"/>
          <p:cNvSpPr>
            <a:spLocks noGrp="1"/>
          </p:cNvSpPr>
          <p:nvPr>
            <p:ph idx="1"/>
          </p:nvPr>
        </p:nvSpPr>
        <p:spPr>
          <a:xfrm>
            <a:off x="806450" y="1233489"/>
            <a:ext cx="8229600" cy="2529990"/>
          </a:xfrm>
        </p:spPr>
        <p:txBody>
          <a:bodyPr/>
          <a:lstStyle/>
          <a:p>
            <a:r>
              <a:rPr lang="en-US" dirty="0" smtClean="0"/>
              <a:t>Each disk comes with small cache</a:t>
            </a:r>
          </a:p>
          <a:p>
            <a:r>
              <a:rPr lang="en-US" dirty="0" smtClean="0"/>
              <a:t>Transfer rate of I/O channel to disk controller is significantly higher than speed at which disk controller can write to or read from disk </a:t>
            </a:r>
          </a:p>
          <a:p>
            <a:r>
              <a:rPr lang="en-US" dirty="0" smtClean="0"/>
              <a:t>When server / RAID controller writes a block , the disk controller stores it in cache thus freeing the I/O channel </a:t>
            </a:r>
          </a:p>
          <a:p>
            <a:r>
              <a:rPr lang="en-US" dirty="0" smtClean="0"/>
              <a:t>The freed I/O channel can be used for data traffic to other hard disk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p:txBody>
          <a:bodyPr/>
          <a:lstStyle/>
          <a:p>
            <a:r>
              <a:rPr lang="en-US" smtClean="0">
                <a:ea typeface="ＭＳ Ｐゴシック" pitchFamily="34" charset="-128"/>
              </a:rPr>
              <a:t>SATA  connectors</a:t>
            </a: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r>
              <a:rPr lang="en-US" smtClean="0">
                <a:ea typeface="ＭＳ Ｐゴシック" pitchFamily="34" charset="-128"/>
              </a:rPr>
              <a:t>SCSI </a:t>
            </a: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a:p>
            <a:r>
              <a:rPr lang="en-US" smtClean="0">
                <a:ea typeface="ＭＳ Ｐゴシック" pitchFamily="34" charset="-128"/>
              </a:rPr>
              <a:t>FC with SAN-switch</a:t>
            </a:r>
          </a:p>
        </p:txBody>
      </p:sp>
      <p:pic>
        <p:nvPicPr>
          <p:cNvPr id="8195" name="Picture 3" descr="220px-Lc-sc-fiber-connectors.jpg"/>
          <p:cNvPicPr>
            <a:picLocks noChangeAspect="1"/>
          </p:cNvPicPr>
          <p:nvPr/>
        </p:nvPicPr>
        <p:blipFill>
          <a:blip r:embed="rId3"/>
          <a:srcRect/>
          <a:stretch>
            <a:fillRect/>
          </a:stretch>
        </p:blipFill>
        <p:spPr bwMode="auto">
          <a:xfrm>
            <a:off x="6335713" y="4586288"/>
            <a:ext cx="2097087" cy="2030412"/>
          </a:xfrm>
          <a:prstGeom prst="rect">
            <a:avLst/>
          </a:prstGeom>
          <a:noFill/>
          <a:ln w="9525">
            <a:noFill/>
            <a:miter lim="800000"/>
            <a:headEnd/>
            <a:tailEnd/>
          </a:ln>
        </p:spPr>
      </p:pic>
      <p:pic>
        <p:nvPicPr>
          <p:cNvPr id="8196" name="Picture 4" descr="220px-SATA2_und_eSATA-Stecker.jpg"/>
          <p:cNvPicPr>
            <a:picLocks noChangeAspect="1"/>
          </p:cNvPicPr>
          <p:nvPr/>
        </p:nvPicPr>
        <p:blipFill>
          <a:blip r:embed="rId4"/>
          <a:srcRect/>
          <a:stretch>
            <a:fillRect/>
          </a:stretch>
        </p:blipFill>
        <p:spPr bwMode="auto">
          <a:xfrm>
            <a:off x="5091113" y="188913"/>
            <a:ext cx="3246437" cy="2409825"/>
          </a:xfrm>
          <a:prstGeom prst="rect">
            <a:avLst/>
          </a:prstGeom>
          <a:noFill/>
          <a:ln w="9525">
            <a:noFill/>
            <a:miter lim="800000"/>
            <a:headEnd/>
            <a:tailEnd/>
          </a:ln>
        </p:spPr>
      </p:pic>
      <p:pic>
        <p:nvPicPr>
          <p:cNvPr id="8197" name="Picture 6" descr="scsi-connector.jpg"/>
          <p:cNvPicPr>
            <a:picLocks noChangeAspect="1"/>
          </p:cNvPicPr>
          <p:nvPr/>
        </p:nvPicPr>
        <p:blipFill>
          <a:blip r:embed="rId5"/>
          <a:srcRect/>
          <a:stretch>
            <a:fillRect/>
          </a:stretch>
        </p:blipFill>
        <p:spPr bwMode="auto">
          <a:xfrm>
            <a:off x="2133600" y="2940050"/>
            <a:ext cx="2236788" cy="1674813"/>
          </a:xfrm>
          <a:prstGeom prst="rect">
            <a:avLst/>
          </a:prstGeom>
          <a:noFill/>
          <a:ln w="9525">
            <a:noFill/>
            <a:miter lim="800000"/>
            <a:headEnd/>
            <a:tailEnd/>
          </a:ln>
        </p:spPr>
      </p:pic>
      <p:pic>
        <p:nvPicPr>
          <p:cNvPr id="8198" name="Picture 7" descr="200px-ML-QLOGICNFCCONN.JPG"/>
          <p:cNvPicPr>
            <a:picLocks noChangeAspect="1"/>
          </p:cNvPicPr>
          <p:nvPr/>
        </p:nvPicPr>
        <p:blipFill>
          <a:blip r:embed="rId6"/>
          <a:srcRect/>
          <a:stretch>
            <a:fillRect/>
          </a:stretch>
        </p:blipFill>
        <p:spPr bwMode="auto">
          <a:xfrm>
            <a:off x="3375025" y="4770438"/>
            <a:ext cx="2540000" cy="1905000"/>
          </a:xfrm>
          <a:prstGeom prst="rect">
            <a:avLst/>
          </a:prstGeom>
          <a:noFill/>
          <a:ln w="9525">
            <a:noFill/>
            <a:miter lim="800000"/>
            <a:headEnd/>
            <a:tailEnd/>
          </a:ln>
        </p:spPr>
      </p:pic>
      <p:pic>
        <p:nvPicPr>
          <p:cNvPr id="8199" name="Picture 8" descr="scsi-test-setup.jpg"/>
          <p:cNvPicPr>
            <a:picLocks noChangeAspect="1"/>
          </p:cNvPicPr>
          <p:nvPr/>
        </p:nvPicPr>
        <p:blipFill>
          <a:blip r:embed="rId7"/>
          <a:srcRect/>
          <a:stretch>
            <a:fillRect/>
          </a:stretch>
        </p:blipFill>
        <p:spPr bwMode="auto">
          <a:xfrm>
            <a:off x="4543425" y="2684463"/>
            <a:ext cx="2185988" cy="1641475"/>
          </a:xfrm>
          <a:prstGeom prst="rect">
            <a:avLst/>
          </a:prstGeom>
          <a:noFill/>
          <a:ln w="9525">
            <a:noFill/>
            <a:miter lim="800000"/>
            <a:headEnd/>
            <a:tailEnd/>
          </a:ln>
        </p:spPr>
      </p:pic>
      <p:sp>
        <p:nvSpPr>
          <p:cNvPr id="8200" name="Title 9"/>
          <p:cNvSpPr>
            <a:spLocks noGrp="1"/>
          </p:cNvSpPr>
          <p:nvPr>
            <p:ph type="title"/>
          </p:nvPr>
        </p:nvSpPr>
        <p:spPr/>
        <p:txBody>
          <a:bodyPr/>
          <a:lstStyle/>
          <a:p>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Cache In controller </a:t>
            </a:r>
            <a:endParaRPr lang="en-US" dirty="0"/>
          </a:p>
        </p:txBody>
      </p:sp>
      <p:sp>
        <p:nvSpPr>
          <p:cNvPr id="3" name="Content Placeholder 2"/>
          <p:cNvSpPr>
            <a:spLocks noGrp="1"/>
          </p:cNvSpPr>
          <p:nvPr>
            <p:ph idx="1"/>
          </p:nvPr>
        </p:nvSpPr>
        <p:spPr/>
        <p:txBody>
          <a:bodyPr/>
          <a:lstStyle/>
          <a:p>
            <a:r>
              <a:rPr lang="en-US" dirty="0" smtClean="0"/>
              <a:t>The write cache should have a battery backup and ideally be mirrored </a:t>
            </a:r>
          </a:p>
          <a:p>
            <a:r>
              <a:rPr lang="en-US" dirty="0" smtClean="0"/>
              <a:t>Controller buffers all writes into battery backed cache  and reports back to app/server  write complete</a:t>
            </a:r>
          </a:p>
          <a:p>
            <a:r>
              <a:rPr lang="en-US" dirty="0" smtClean="0"/>
              <a:t>Controller later writes data from cache to slower disk </a:t>
            </a:r>
          </a:p>
          <a:p>
            <a:r>
              <a:rPr lang="en-US" dirty="0" smtClean="0"/>
              <a:t>Read cache is used for pre-fetching </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Intelligent disk sub system</a:t>
            </a:r>
            <a:endParaRPr lang="en-US" dirty="0"/>
          </a:p>
        </p:txBody>
      </p:sp>
      <p:sp>
        <p:nvSpPr>
          <p:cNvPr id="3" name="Content Placeholder 2"/>
          <p:cNvSpPr>
            <a:spLocks noGrp="1"/>
          </p:cNvSpPr>
          <p:nvPr>
            <p:ph idx="1"/>
          </p:nvPr>
        </p:nvSpPr>
        <p:spPr/>
        <p:txBody>
          <a:bodyPr/>
          <a:lstStyle/>
          <a:p>
            <a:r>
              <a:rPr lang="en-US" dirty="0" smtClean="0"/>
              <a:t>These offer additional function over and above RAID </a:t>
            </a:r>
            <a:r>
              <a:rPr lang="en-US" dirty="0" err="1" smtClean="0"/>
              <a:t>eg</a:t>
            </a:r>
            <a:r>
              <a:rPr lang="en-US" dirty="0" smtClean="0"/>
              <a:t> .</a:t>
            </a:r>
          </a:p>
          <a:p>
            <a:pPr lvl="1"/>
            <a:r>
              <a:rPr lang="en-US" dirty="0" smtClean="0"/>
              <a:t>Instant copy</a:t>
            </a:r>
          </a:p>
          <a:p>
            <a:pPr lvl="1"/>
            <a:r>
              <a:rPr lang="en-US" dirty="0" smtClean="0"/>
              <a:t>Remote mirroring </a:t>
            </a:r>
          </a:p>
          <a:p>
            <a:pPr lvl="1"/>
            <a:r>
              <a:rPr lang="en-US" smtClean="0"/>
              <a:t>LUN masking </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Instant copy</a:t>
            </a:r>
            <a:endParaRPr lang="en-US" dirty="0"/>
          </a:p>
        </p:txBody>
      </p:sp>
      <p:sp>
        <p:nvSpPr>
          <p:cNvPr id="3" name="Content Placeholder 2"/>
          <p:cNvSpPr>
            <a:spLocks noGrp="1"/>
          </p:cNvSpPr>
          <p:nvPr>
            <p:ph idx="1"/>
          </p:nvPr>
        </p:nvSpPr>
        <p:spPr/>
        <p:txBody>
          <a:bodyPr/>
          <a:lstStyle/>
          <a:p>
            <a:r>
              <a:rPr lang="en-US" dirty="0" smtClean="0"/>
              <a:t>Can copy very large  data sets within disk subsystem in a few seconds</a:t>
            </a:r>
          </a:p>
          <a:p>
            <a:r>
              <a:rPr lang="en-US" dirty="0" smtClean="0"/>
              <a:t>Instant copies are used for </a:t>
            </a:r>
          </a:p>
          <a:p>
            <a:pPr lvl="1"/>
            <a:r>
              <a:rPr lang="en-US" dirty="0" smtClean="0"/>
              <a:t>Generation of test data set</a:t>
            </a:r>
          </a:p>
          <a:p>
            <a:pPr lvl="1"/>
            <a:r>
              <a:rPr lang="en-US" dirty="0" smtClean="0"/>
              <a:t>Backup operation</a:t>
            </a:r>
          </a:p>
          <a:p>
            <a:pPr lvl="1"/>
            <a:r>
              <a:rPr lang="en-US" dirty="0" smtClean="0"/>
              <a:t>Creating data copies for data mining</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972152" y="1405288"/>
            <a:ext cx="6756934" cy="2693969"/>
          </a:xfrm>
          <a:prstGeom prst="rect">
            <a:avLst/>
          </a:prstGeom>
          <a:noFill/>
          <a:ln w="9525">
            <a:noFill/>
            <a:miter lim="800000"/>
            <a:headEnd/>
            <a:tailEnd/>
          </a:ln>
          <a:effectLst/>
        </p:spPr>
      </p:pic>
      <p:sp>
        <p:nvSpPr>
          <p:cNvPr id="5" name="TextBox 4"/>
          <p:cNvSpPr txBox="1"/>
          <p:nvPr/>
        </p:nvSpPr>
        <p:spPr>
          <a:xfrm>
            <a:off x="2329313" y="4658628"/>
            <a:ext cx="5313145" cy="369332"/>
          </a:xfrm>
          <a:prstGeom prst="rect">
            <a:avLst/>
          </a:prstGeom>
          <a:noFill/>
        </p:spPr>
        <p:txBody>
          <a:bodyPr wrap="square" rtlCol="0">
            <a:spAutoFit/>
          </a:bodyPr>
          <a:lstStyle/>
          <a:p>
            <a:r>
              <a:rPr lang="en-US" dirty="0" smtClean="0"/>
              <a:t>Server 1 works on original data </a:t>
            </a:r>
            <a:endParaRPr lang="en-US" dirty="0"/>
          </a:p>
        </p:txBody>
      </p:sp>
      <p:sp>
        <p:nvSpPr>
          <p:cNvPr id="7" name="TextBox 6"/>
          <p:cNvSpPr txBox="1"/>
          <p:nvPr/>
        </p:nvSpPr>
        <p:spPr>
          <a:xfrm>
            <a:off x="4146886" y="3145857"/>
            <a:ext cx="1224011" cy="646331"/>
          </a:xfrm>
          <a:prstGeom prst="rect">
            <a:avLst/>
          </a:prstGeom>
          <a:noFill/>
        </p:spPr>
        <p:txBody>
          <a:bodyPr wrap="square" rtlCol="0">
            <a:spAutoFit/>
          </a:bodyPr>
          <a:lstStyle/>
          <a:p>
            <a:r>
              <a:rPr lang="en-US" dirty="0" smtClean="0"/>
              <a:t>Original data </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827773" y="1212784"/>
            <a:ext cx="7863840" cy="4061860"/>
          </a:xfrm>
          <a:prstGeom prst="rect">
            <a:avLst/>
          </a:prstGeom>
          <a:noFill/>
          <a:ln w="9525">
            <a:noFill/>
            <a:miter lim="800000"/>
            <a:headEnd/>
            <a:tailEnd/>
          </a:ln>
          <a:effectLst/>
        </p:spPr>
      </p:pic>
      <p:sp>
        <p:nvSpPr>
          <p:cNvPr id="5" name="TextBox 4"/>
          <p:cNvSpPr txBox="1"/>
          <p:nvPr/>
        </p:nvSpPr>
        <p:spPr>
          <a:xfrm>
            <a:off x="4387517" y="3887002"/>
            <a:ext cx="1224011" cy="646331"/>
          </a:xfrm>
          <a:prstGeom prst="rect">
            <a:avLst/>
          </a:prstGeom>
          <a:noFill/>
        </p:spPr>
        <p:txBody>
          <a:bodyPr wrap="square" rtlCol="0">
            <a:spAutoFit/>
          </a:bodyPr>
          <a:lstStyle/>
          <a:p>
            <a:r>
              <a:rPr lang="en-US" dirty="0" smtClean="0"/>
              <a:t>Original data </a:t>
            </a:r>
            <a:endParaRPr lang="en-US" dirty="0"/>
          </a:p>
        </p:txBody>
      </p:sp>
      <p:sp>
        <p:nvSpPr>
          <p:cNvPr id="6" name="TextBox 5"/>
          <p:cNvSpPr txBox="1"/>
          <p:nvPr/>
        </p:nvSpPr>
        <p:spPr>
          <a:xfrm>
            <a:off x="4357037" y="2403107"/>
            <a:ext cx="1224011" cy="646331"/>
          </a:xfrm>
          <a:prstGeom prst="rect">
            <a:avLst/>
          </a:prstGeom>
          <a:noFill/>
        </p:spPr>
        <p:txBody>
          <a:bodyPr wrap="square" rtlCol="0">
            <a:spAutoFit/>
          </a:bodyPr>
          <a:lstStyle/>
          <a:p>
            <a:r>
              <a:rPr lang="en-US" dirty="0" smtClean="0"/>
              <a:t>Copied  data </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952901" y="1126156"/>
            <a:ext cx="7546206" cy="3859730"/>
          </a:xfrm>
          <a:prstGeom prst="rect">
            <a:avLst/>
          </a:prstGeom>
          <a:noFill/>
          <a:ln w="9525">
            <a:noFill/>
            <a:miter lim="800000"/>
            <a:headEnd/>
            <a:tailEnd/>
          </a:ln>
          <a:effectLst/>
        </p:spPr>
      </p:pic>
      <p:sp>
        <p:nvSpPr>
          <p:cNvPr id="5" name="TextBox 4"/>
          <p:cNvSpPr txBox="1"/>
          <p:nvPr/>
        </p:nvSpPr>
        <p:spPr>
          <a:xfrm>
            <a:off x="4387517" y="3887002"/>
            <a:ext cx="1224011" cy="646331"/>
          </a:xfrm>
          <a:prstGeom prst="rect">
            <a:avLst/>
          </a:prstGeom>
          <a:noFill/>
        </p:spPr>
        <p:txBody>
          <a:bodyPr wrap="square" rtlCol="0">
            <a:spAutoFit/>
          </a:bodyPr>
          <a:lstStyle/>
          <a:p>
            <a:r>
              <a:rPr lang="en-US" dirty="0" smtClean="0"/>
              <a:t>Original data </a:t>
            </a:r>
            <a:endParaRPr lang="en-US" dirty="0"/>
          </a:p>
        </p:txBody>
      </p:sp>
      <p:sp>
        <p:nvSpPr>
          <p:cNvPr id="6" name="TextBox 5"/>
          <p:cNvSpPr txBox="1"/>
          <p:nvPr/>
        </p:nvSpPr>
        <p:spPr>
          <a:xfrm>
            <a:off x="4357037" y="2403107"/>
            <a:ext cx="1224011" cy="646331"/>
          </a:xfrm>
          <a:prstGeom prst="rect">
            <a:avLst/>
          </a:prstGeom>
          <a:noFill/>
        </p:spPr>
        <p:txBody>
          <a:bodyPr wrap="square" rtlCol="0">
            <a:spAutoFit/>
          </a:bodyPr>
          <a:lstStyle/>
          <a:p>
            <a:r>
              <a:rPr lang="en-US" dirty="0" smtClean="0"/>
              <a:t>Copied  data </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Alternative </a:t>
            </a:r>
            <a:endParaRPr lang="en-US" dirty="0"/>
          </a:p>
        </p:txBody>
      </p:sp>
      <p:sp>
        <p:nvSpPr>
          <p:cNvPr id="3" name="Content Placeholder 2"/>
          <p:cNvSpPr>
            <a:spLocks noGrp="1"/>
          </p:cNvSpPr>
          <p:nvPr>
            <p:ph idx="1"/>
          </p:nvPr>
        </p:nvSpPr>
        <p:spPr>
          <a:xfrm>
            <a:off x="806450" y="1233488"/>
            <a:ext cx="8229600" cy="2693619"/>
          </a:xfrm>
        </p:spPr>
        <p:txBody>
          <a:bodyPr/>
          <a:lstStyle/>
          <a:p>
            <a:r>
              <a:rPr lang="en-US" dirty="0" smtClean="0"/>
              <a:t>Data is permanently mirrored</a:t>
            </a:r>
          </a:p>
          <a:p>
            <a:r>
              <a:rPr lang="en-US" dirty="0" smtClean="0"/>
              <a:t>On copy command , mirrors are separated </a:t>
            </a:r>
          </a:p>
          <a:p>
            <a:r>
              <a:rPr lang="en-US" dirty="0" smtClean="0"/>
              <a:t>Separated mirrors can be used independently </a:t>
            </a:r>
          </a:p>
          <a:p>
            <a:r>
              <a:rPr lang="en-US" dirty="0" smtClean="0"/>
              <a:t>After separation of mirror  production data is no longer protected against failure </a:t>
            </a:r>
          </a:p>
          <a:p>
            <a:r>
              <a:rPr lang="en-US" dirty="0" smtClean="0"/>
              <a:t>To data protection three way mirror is created </a:t>
            </a:r>
          </a:p>
          <a:p>
            <a:pPr>
              <a:buNone/>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Mirroring </a:t>
            </a:r>
            <a:endParaRPr lang="en-US" dirty="0"/>
          </a:p>
        </p:txBody>
      </p:sp>
      <p:sp>
        <p:nvSpPr>
          <p:cNvPr id="3" name="Content Placeholder 2"/>
          <p:cNvSpPr>
            <a:spLocks noGrp="1"/>
          </p:cNvSpPr>
          <p:nvPr>
            <p:ph idx="1"/>
          </p:nvPr>
        </p:nvSpPr>
        <p:spPr/>
        <p:txBody>
          <a:bodyPr/>
          <a:lstStyle/>
          <a:p>
            <a:r>
              <a:rPr lang="en-US" dirty="0" smtClean="0"/>
              <a:t>Data copy generated using instant copy does not protect against  disk subsystem failure </a:t>
            </a:r>
          </a:p>
          <a:p>
            <a:r>
              <a:rPr lang="en-US" dirty="0" smtClean="0"/>
              <a:t>Remote mirroring provide protection against such failures\</a:t>
            </a:r>
          </a:p>
          <a:p>
            <a:r>
              <a:rPr lang="en-US" dirty="0" smtClean="0"/>
              <a:t>Remote mirroring is handled by two participating subsystem</a:t>
            </a:r>
          </a:p>
          <a:p>
            <a:r>
              <a:rPr lang="en-US" dirty="0" smtClean="0"/>
              <a:t>It is invisible to application server </a:t>
            </a:r>
          </a:p>
          <a:p>
            <a:r>
              <a:rPr lang="en-US" dirty="0" smtClean="0"/>
              <a:t>It requires resources in two disk subsystems and I/O channel that connects them </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693019" y="1183908"/>
            <a:ext cx="8017843" cy="4880008"/>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577516" y="1078029"/>
            <a:ext cx="8056345" cy="531314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8360</TotalTime>
  <Words>11888</Words>
  <Application>Microsoft Office PowerPoint</Application>
  <PresentationFormat>On-screen Show (4:3)</PresentationFormat>
  <Paragraphs>1493</Paragraphs>
  <Slides>261</Slides>
  <Notes>35</Notes>
  <HiddenSlides>0</HiddenSlides>
  <MMClips>0</MMClips>
  <ScaleCrop>false</ScaleCrop>
  <HeadingPairs>
    <vt:vector size="4" baseType="variant">
      <vt:variant>
        <vt:lpstr>Theme</vt:lpstr>
      </vt:variant>
      <vt:variant>
        <vt:i4>1</vt:i4>
      </vt:variant>
      <vt:variant>
        <vt:lpstr>Slide Titles</vt:lpstr>
      </vt:variant>
      <vt:variant>
        <vt:i4>261</vt:i4>
      </vt:variant>
    </vt:vector>
  </HeadingPairs>
  <TitlesOfParts>
    <vt:vector size="262" baseType="lpstr">
      <vt:lpstr>os-8</vt:lpstr>
      <vt:lpstr>Storage basics</vt:lpstr>
      <vt:lpstr>Supporting technologies </vt:lpstr>
      <vt:lpstr>Storage Devices </vt:lpstr>
      <vt:lpstr>IBM RAMAC 350 disk </vt:lpstr>
      <vt:lpstr>Mass Storage: HDD and SSD</vt:lpstr>
      <vt:lpstr>Modern Disk Drives</vt:lpstr>
      <vt:lpstr>Magnetic Tape</vt:lpstr>
      <vt:lpstr>Disk Attachment</vt:lpstr>
      <vt:lpstr>Slide 9</vt:lpstr>
      <vt:lpstr>Storage Area Network (SAN)</vt:lpstr>
      <vt:lpstr>Network-Attached Storage</vt:lpstr>
      <vt:lpstr>Anatomy of Disk</vt:lpstr>
      <vt:lpstr>Platter</vt:lpstr>
      <vt:lpstr>Read Write head </vt:lpstr>
      <vt:lpstr>Head crash</vt:lpstr>
      <vt:lpstr>Tracks &amp; Sectors</vt:lpstr>
      <vt:lpstr>Tracks &amp; Sectors</vt:lpstr>
      <vt:lpstr>Larger  sector size trend </vt:lpstr>
      <vt:lpstr>Logical block addressing </vt:lpstr>
      <vt:lpstr>Actuator  &amp; Spindle</vt:lpstr>
      <vt:lpstr>Controller </vt:lpstr>
      <vt:lpstr>Interface &amp; protocols</vt:lpstr>
      <vt:lpstr>Common protocol &amp; interfaces</vt:lpstr>
      <vt:lpstr>Serial advance technology attachment  (SATA)</vt:lpstr>
      <vt:lpstr>Serial attached SCSI   (SAS)</vt:lpstr>
      <vt:lpstr>Queing</vt:lpstr>
      <vt:lpstr>HDD Form factor </vt:lpstr>
      <vt:lpstr>Drive speed</vt:lpstr>
      <vt:lpstr>Moving-head Disk Mechanism</vt:lpstr>
      <vt:lpstr>Disk performance </vt:lpstr>
      <vt:lpstr>Estimate sustained average transfer rate</vt:lpstr>
      <vt:lpstr>Average performance of random access</vt:lpstr>
      <vt:lpstr>Disk Scheduling: Objective</vt:lpstr>
      <vt:lpstr>FCFS (First Come First Serve)</vt:lpstr>
      <vt:lpstr>SSTF (Shortest Seek Time First)</vt:lpstr>
      <vt:lpstr>SCAN: Elevator algorithm</vt:lpstr>
      <vt:lpstr>C-SCAN (Circular-SCAN)</vt:lpstr>
      <vt:lpstr>C-LOOK: A version of C-Scan</vt:lpstr>
      <vt:lpstr>Scheduling Algorithms </vt:lpstr>
      <vt:lpstr>Swap-Space Management</vt:lpstr>
      <vt:lpstr>Solid state Media </vt:lpstr>
      <vt:lpstr>SSD Logic Components</vt:lpstr>
      <vt:lpstr>Typical read and write rates</vt:lpstr>
      <vt:lpstr>Drive read performance</vt:lpstr>
      <vt:lpstr>Power consumption</vt:lpstr>
      <vt:lpstr>Flash Memory </vt:lpstr>
      <vt:lpstr>Comparison of NOR &amp; NAND flash </vt:lpstr>
      <vt:lpstr>Slide 48</vt:lpstr>
      <vt:lpstr>Anatomy of Flash memory</vt:lpstr>
      <vt:lpstr>Writing to flash memory </vt:lpstr>
      <vt:lpstr>Types of NAND Flash</vt:lpstr>
      <vt:lpstr>Slide 52</vt:lpstr>
      <vt:lpstr>Caching in SSD</vt:lpstr>
      <vt:lpstr>Cost of flash &amp; SSD</vt:lpstr>
      <vt:lpstr>Hybrid Disk Drive</vt:lpstr>
      <vt:lpstr>Hybrid Disk Drive Benefits</vt:lpstr>
      <vt:lpstr>RAID (Redundant Array of Inexpensive Disks)</vt:lpstr>
      <vt:lpstr>RAID (Cont.)</vt:lpstr>
      <vt:lpstr>RAID (Cont. )</vt:lpstr>
      <vt:lpstr>Storage Virtualization using RAID </vt:lpstr>
      <vt:lpstr>Slide 61</vt:lpstr>
      <vt:lpstr>Slide 62</vt:lpstr>
      <vt:lpstr>Raid Level 0</vt:lpstr>
      <vt:lpstr>RAID 0</vt:lpstr>
      <vt:lpstr>Raid Level 1</vt:lpstr>
      <vt:lpstr>Slide 66</vt:lpstr>
      <vt:lpstr>RAID 0+1(Stripping &amp; mirroring) &amp; RAID 1+0 (Mirror &amp; striping )</vt:lpstr>
      <vt:lpstr>Slide 68</vt:lpstr>
      <vt:lpstr>Slide 69</vt:lpstr>
      <vt:lpstr>Raid Level 0+1</vt:lpstr>
      <vt:lpstr>RAID 10</vt:lpstr>
      <vt:lpstr>Slide 72</vt:lpstr>
      <vt:lpstr>Raid Level 1+0</vt:lpstr>
      <vt:lpstr>RAID 2, RAID 3</vt:lpstr>
      <vt:lpstr>RAID 4 &amp; 5</vt:lpstr>
      <vt:lpstr>RAID 5</vt:lpstr>
      <vt:lpstr>6 RAID Levels</vt:lpstr>
      <vt:lpstr>RAID DP</vt:lpstr>
      <vt:lpstr>Recovery from failure </vt:lpstr>
      <vt:lpstr>Slide 80</vt:lpstr>
      <vt:lpstr>Slide 81</vt:lpstr>
      <vt:lpstr>Slide 82</vt:lpstr>
      <vt:lpstr>Slide 83</vt:lpstr>
      <vt:lpstr>Slide 84</vt:lpstr>
      <vt:lpstr>Slide 85</vt:lpstr>
      <vt:lpstr>Slide 86</vt:lpstr>
      <vt:lpstr>Slide 87</vt:lpstr>
      <vt:lpstr>Caching </vt:lpstr>
      <vt:lpstr>Cache on hard disk</vt:lpstr>
      <vt:lpstr>Write Cache In controller </vt:lpstr>
      <vt:lpstr>Intelligent disk sub system</vt:lpstr>
      <vt:lpstr>Instant copy</vt:lpstr>
      <vt:lpstr>Slide 93</vt:lpstr>
      <vt:lpstr>Slide 94</vt:lpstr>
      <vt:lpstr>Slide 95</vt:lpstr>
      <vt:lpstr>Implementation  Alternative </vt:lpstr>
      <vt:lpstr>Remote Mirroring </vt:lpstr>
      <vt:lpstr>Slide 98</vt:lpstr>
      <vt:lpstr>Slide 99</vt:lpstr>
      <vt:lpstr>Remote Mirroring </vt:lpstr>
      <vt:lpstr>Synchronous  remote mirroring </vt:lpstr>
      <vt:lpstr>Slide 102</vt:lpstr>
      <vt:lpstr>Asynchronous remote mirroring </vt:lpstr>
      <vt:lpstr>Asynchronous with three disk subsystem </vt:lpstr>
      <vt:lpstr>LUN Logical unit number </vt:lpstr>
      <vt:lpstr>LUN masking </vt:lpstr>
      <vt:lpstr>Disk load computation</vt:lpstr>
      <vt:lpstr>I/O techniques</vt:lpstr>
      <vt:lpstr>I/O path from CPU to storage </vt:lpstr>
      <vt:lpstr>Slide 110</vt:lpstr>
      <vt:lpstr>Slide 111</vt:lpstr>
      <vt:lpstr>SCSI : introduction</vt:lpstr>
      <vt:lpstr>SCSI</vt:lpstr>
      <vt:lpstr>Slide 114</vt:lpstr>
      <vt:lpstr>What is SE, LVD, HVD</vt:lpstr>
      <vt:lpstr>SCSI–3 Architecture</vt:lpstr>
      <vt:lpstr>SCSI Device Model</vt:lpstr>
      <vt:lpstr>SCSI Device Model (Cont.)</vt:lpstr>
      <vt:lpstr>SCSI</vt:lpstr>
      <vt:lpstr>SCSI Addressing</vt:lpstr>
      <vt:lpstr>Slide 121</vt:lpstr>
      <vt:lpstr>SCSI Addressing Example</vt:lpstr>
      <vt:lpstr>SCSI &amp; Storage Network </vt:lpstr>
      <vt:lpstr>SCSI SAN </vt:lpstr>
      <vt:lpstr>SCSI SAN </vt:lpstr>
      <vt:lpstr>FC</vt:lpstr>
      <vt:lpstr>Features of FC</vt:lpstr>
      <vt:lpstr>What is Channel ?</vt:lpstr>
      <vt:lpstr>Network </vt:lpstr>
      <vt:lpstr>Network </vt:lpstr>
      <vt:lpstr>Slide 131</vt:lpstr>
      <vt:lpstr>Fibre Channel : FC 0</vt:lpstr>
      <vt:lpstr>Fibre Channel : FC 1</vt:lpstr>
      <vt:lpstr>Fibre Channel : FC 2</vt:lpstr>
      <vt:lpstr>Fibre Channel : FC 3</vt:lpstr>
      <vt:lpstr>Fibre Channel : FC 4</vt:lpstr>
      <vt:lpstr>Upper Layer Protocols</vt:lpstr>
      <vt:lpstr>Advantage of Fibre Channel </vt:lpstr>
      <vt:lpstr>Fibre channel : terminology </vt:lpstr>
      <vt:lpstr>FC 0  Path </vt:lpstr>
      <vt:lpstr>FC 0  transmitter interface </vt:lpstr>
      <vt:lpstr>FC 0 Receiver interface </vt:lpstr>
      <vt:lpstr>Data flow stages </vt:lpstr>
      <vt:lpstr>Fibre channel : topology </vt:lpstr>
      <vt:lpstr>Point to point topology </vt:lpstr>
      <vt:lpstr>Arbitrated  loop </vt:lpstr>
      <vt:lpstr>Arbitrated  loop </vt:lpstr>
      <vt:lpstr>Gaining loop  control</vt:lpstr>
      <vt:lpstr>Slide 149</vt:lpstr>
      <vt:lpstr>LOOP initialization</vt:lpstr>
      <vt:lpstr>Slide 151</vt:lpstr>
      <vt:lpstr>Slide 152</vt:lpstr>
      <vt:lpstr>LOOP initialization</vt:lpstr>
      <vt:lpstr>LOOP initialization</vt:lpstr>
      <vt:lpstr>LOOP initialization</vt:lpstr>
      <vt:lpstr>Fibre Channel Switched Fabric</vt:lpstr>
      <vt:lpstr>Fibre Channel Switched topology</vt:lpstr>
      <vt:lpstr>Fabric Elements </vt:lpstr>
      <vt:lpstr>Types of Port </vt:lpstr>
      <vt:lpstr>Port Summary </vt:lpstr>
      <vt:lpstr>Port summary </vt:lpstr>
      <vt:lpstr>Extending a switch fabric</vt:lpstr>
      <vt:lpstr>Nomenclature for describing FC-0 plant options </vt:lpstr>
      <vt:lpstr>FC -1  functionality </vt:lpstr>
      <vt:lpstr>Transmission character</vt:lpstr>
      <vt:lpstr>TC representation </vt:lpstr>
      <vt:lpstr>Byte notation: 0xBC -- Special Character </vt:lpstr>
      <vt:lpstr>10 Bit encoded value </vt:lpstr>
      <vt:lpstr>A good resource for 8B/10 B </vt:lpstr>
      <vt:lpstr>Slide 170</vt:lpstr>
      <vt:lpstr>Transmission</vt:lpstr>
      <vt:lpstr>Slide 172</vt:lpstr>
      <vt:lpstr>Three types of ordered set </vt:lpstr>
      <vt:lpstr>Offline state (OLS)</vt:lpstr>
      <vt:lpstr>Not operational (NOS)</vt:lpstr>
      <vt:lpstr>Slide 176</vt:lpstr>
      <vt:lpstr>Data transfer</vt:lpstr>
      <vt:lpstr>FC 2  Layer</vt:lpstr>
      <vt:lpstr>Framing rules</vt:lpstr>
      <vt:lpstr>Slide 180</vt:lpstr>
      <vt:lpstr>Slide 181</vt:lpstr>
      <vt:lpstr>Frame header Field Description </vt:lpstr>
      <vt:lpstr>Optional header</vt:lpstr>
      <vt:lpstr>Payload </vt:lpstr>
      <vt:lpstr>EOF</vt:lpstr>
      <vt:lpstr>Sequence </vt:lpstr>
      <vt:lpstr>Sequence  (cont…)</vt:lpstr>
      <vt:lpstr>Exchange </vt:lpstr>
      <vt:lpstr>FC-3 Common services </vt:lpstr>
      <vt:lpstr>Class 1 service</vt:lpstr>
      <vt:lpstr>Class 2 service</vt:lpstr>
      <vt:lpstr>Class 3 service</vt:lpstr>
      <vt:lpstr>Flow Control </vt:lpstr>
      <vt:lpstr>Flow control </vt:lpstr>
      <vt:lpstr>Flow control </vt:lpstr>
      <vt:lpstr>Flow control </vt:lpstr>
      <vt:lpstr>Slide 197</vt:lpstr>
      <vt:lpstr>Zoning </vt:lpstr>
      <vt:lpstr>Zoning example</vt:lpstr>
      <vt:lpstr>Types of zoning </vt:lpstr>
      <vt:lpstr>Hardware zoning</vt:lpstr>
      <vt:lpstr>Slide 202</vt:lpstr>
      <vt:lpstr>Software zoning</vt:lpstr>
      <vt:lpstr>Slide 204</vt:lpstr>
      <vt:lpstr>Frame Filtering </vt:lpstr>
      <vt:lpstr>Fabric services</vt:lpstr>
      <vt:lpstr>Slide 207</vt:lpstr>
      <vt:lpstr>Slide 208</vt:lpstr>
      <vt:lpstr>SNS </vt:lpstr>
      <vt:lpstr>Slide 210</vt:lpstr>
      <vt:lpstr>Login service</vt:lpstr>
      <vt:lpstr>Fabric login</vt:lpstr>
      <vt:lpstr>Slide 213</vt:lpstr>
      <vt:lpstr>Port login</vt:lpstr>
      <vt:lpstr>Process login</vt:lpstr>
      <vt:lpstr>Fibre Channel Switched Fabric ( ISSUES )</vt:lpstr>
      <vt:lpstr>Fibre Channel Switched topology</vt:lpstr>
      <vt:lpstr>How to extend switch fabric </vt:lpstr>
      <vt:lpstr>cascaded fabric</vt:lpstr>
      <vt:lpstr>Mesh </vt:lpstr>
      <vt:lpstr>Full mesh</vt:lpstr>
      <vt:lpstr>Alternative paths between meshed switches</vt:lpstr>
      <vt:lpstr>Slide 223</vt:lpstr>
      <vt:lpstr>Partial mesh</vt:lpstr>
      <vt:lpstr>Principal and subordinate switches</vt:lpstr>
      <vt:lpstr>Fabric Shortest Path First &amp; ISL </vt:lpstr>
      <vt:lpstr>Slide 227</vt:lpstr>
      <vt:lpstr>How does FSPF work</vt:lpstr>
      <vt:lpstr>How does FSPF help</vt:lpstr>
      <vt:lpstr>What if more than one shortest path?</vt:lpstr>
      <vt:lpstr>Slide 231</vt:lpstr>
      <vt:lpstr>Can FSPF cause any problems?</vt:lpstr>
      <vt:lpstr>Slide 233</vt:lpstr>
      <vt:lpstr>Length &amp; speed of link </vt:lpstr>
      <vt:lpstr>Slide 235</vt:lpstr>
      <vt:lpstr>Over head computation </vt:lpstr>
      <vt:lpstr>Slide 237</vt:lpstr>
      <vt:lpstr>Slide 238</vt:lpstr>
      <vt:lpstr>Addressing </vt:lpstr>
      <vt:lpstr>24 bit Addressing </vt:lpstr>
      <vt:lpstr>24 bit Addressing </vt:lpstr>
      <vt:lpstr>SNS </vt:lpstr>
      <vt:lpstr>24 Bit addressing </vt:lpstr>
      <vt:lpstr>Fibre Channel 24-bit address</vt:lpstr>
      <vt:lpstr>Domain </vt:lpstr>
      <vt:lpstr>Area</vt:lpstr>
      <vt:lpstr>Port</vt:lpstr>
      <vt:lpstr>Slide 248</vt:lpstr>
      <vt:lpstr>SAN design consideration </vt:lpstr>
      <vt:lpstr>Storage consolidation</vt:lpstr>
      <vt:lpstr>High Availability </vt:lpstr>
      <vt:lpstr>Backup </vt:lpstr>
      <vt:lpstr>Disater recovery </vt:lpstr>
      <vt:lpstr>SAN solution </vt:lpstr>
      <vt:lpstr>Requirement gathering </vt:lpstr>
      <vt:lpstr>SAN design </vt:lpstr>
      <vt:lpstr>Select Topology </vt:lpstr>
      <vt:lpstr>Single fabric non resilient design</vt:lpstr>
      <vt:lpstr>Single fabric resilient</vt:lpstr>
      <vt:lpstr>Redundant fabric non resilient</vt:lpstr>
      <vt:lpstr>Redundant fabric resilient</vt:lpstr>
    </vt:vector>
  </TitlesOfParts>
  <Company>Lucent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Lucent End User</dc:creator>
  <cp:lastModifiedBy>JPM</cp:lastModifiedBy>
  <cp:revision>497</cp:revision>
  <dcterms:created xsi:type="dcterms:W3CDTF">2008-08-26T21:29:55Z</dcterms:created>
  <dcterms:modified xsi:type="dcterms:W3CDTF">2020-02-19T04:13:19Z</dcterms:modified>
</cp:coreProperties>
</file>